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3" r:id="rId5"/>
    <p:sldId id="264" r:id="rId6"/>
    <p:sldId id="265" r:id="rId7"/>
    <p:sldId id="266" r:id="rId8"/>
    <p:sldId id="267" r:id="rId9"/>
    <p:sldId id="268" r:id="rId10"/>
    <p:sldId id="269" r:id="rId11"/>
    <p:sldId id="270" r:id="rId12"/>
    <p:sldId id="271" r:id="rId13"/>
    <p:sldId id="27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1"/>
            </a:gs>
          </a:gsLst>
          <a:lin ang="5400000" scaled="0"/>
        </a:gradFill>
        <a:effectLst/>
      </p:bgPr>
    </p:bg>
    <p:spTree>
      <p:nvGrpSpPr>
        <p:cNvPr id="1" name=""/>
        <p:cNvGrpSpPr/>
        <p:nvPr/>
      </p:nvGrpSpPr>
      <p:grpSpPr/>
      <p:graphicFrame>
        <p:nvGraphicFramePr>
          <p:cNvPr id="0" name="表格 -1"/>
          <p:cNvGraphicFramePr/>
          <p:nvPr/>
        </p:nvGraphicFramePr>
        <p:xfrm>
          <a:off x="6096000" y="1795780"/>
          <a:ext cx="0" cy="0"/>
        </p:xfrm>
        <a:graphic>
          <a:graphicData uri="http://schemas.openxmlformats.org/drawingml/2006/table">
            <a:tbl>
              <a:tblPr firstRow="1" bandRow="1">
                <a:tableStyleId>{5940675A-B579-460E-94D1-54222C63F5DA}</a:tableStyleId>
              </a:tblPr>
              <a:tblGrid>
                <a:gridCol w="0"/>
                <a:gridCol w="0"/>
              </a:tblGrid>
              <a:tr h="0">
                <a:tc>
                  <a:txBody>
                    <a:bodyPr/>
                    <a:p>
                      <a:pPr marL="0" indent="0">
                        <a:buNone/>
                      </a:pPr>
                      <a:endParaRPr lang="zh-CN" altLang="en-US" b="0" u="none"/>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endParaRPr lang="zh-CN" altLang="en-US"/>
                    </a:p>
                  </a:txBody>
                  <a:tcPr>
                    <a:lnL w="9525" cap="flat" cmpd="sng">
                      <a:solidFill>
                        <a:srgbClr val="000000"/>
                      </a:solidFill>
                      <a:prstDash val="solid"/>
                      <a:headEnd type="none" w="med" len="med"/>
                      <a:tailEnd type="none" w="med" len="med"/>
                    </a:lnL>
                    <a:lnR>
                      <a:noFill/>
                    </a:lnR>
                    <a:lnT>
                      <a:noFill/>
                    </a:lnT>
                    <a:lnB w="9525"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marL="0" indent="0">
                        <a:buNone/>
                      </a:pPr>
                      <a:endParaRPr lang="zh-CN" altLang="en-US"/>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zh-CN" altLang="en-US"/>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6" name="矩形 5"/>
          <p:cNvSpPr/>
          <p:nvPr/>
        </p:nvSpPr>
        <p:spPr>
          <a:xfrm>
            <a:off x="2331720" y="1167765"/>
            <a:ext cx="7528560" cy="1188720"/>
          </a:xfrm>
          <a:prstGeom prst="rect">
            <a:avLst/>
          </a:prstGeom>
          <a:noFill/>
          <a:ln>
            <a:noFill/>
          </a:ln>
        </p:spPr>
        <p:txBody>
          <a:bodyPr wrap="none" rtlCol="0" anchor="t">
            <a:spAutoFit/>
          </a:bodyPr>
          <a:p>
            <a:pPr algn="ctr"/>
            <a:r>
              <a:rPr lang="zh-CN" altLang="en-US" sz="7200" b="1">
                <a:ln/>
                <a:solidFill>
                  <a:schemeClr val="tx1"/>
                </a:solidFill>
                <a:effectLst>
                  <a:outerShdw blurRad="38100" dist="19050" dir="2700000" algn="tl" rotWithShape="0">
                    <a:schemeClr val="dk1">
                      <a:alpha val="40000"/>
                    </a:schemeClr>
                  </a:outerShdw>
                </a:effectLst>
              </a:rPr>
              <a:t>浙江大学读书报告</a:t>
            </a:r>
            <a:endParaRPr lang="zh-CN" altLang="en-US" sz="7200" b="1">
              <a:ln/>
              <a:solidFill>
                <a:schemeClr val="tx1"/>
              </a:solidFill>
              <a:effectLst>
                <a:outerShdw blurRad="38100" dist="19050" dir="2700000" algn="tl" rotWithShape="0">
                  <a:schemeClr val="dk1">
                    <a:alpha val="40000"/>
                  </a:schemeClr>
                </a:outerShdw>
              </a:effectLst>
            </a:endParaRPr>
          </a:p>
        </p:txBody>
      </p:sp>
      <p:graphicFrame>
        <p:nvGraphicFramePr>
          <p:cNvPr id="1073742850" name="对象 1073742849"/>
          <p:cNvGraphicFramePr>
            <a:graphicFrameLocks noChangeAspect="1"/>
          </p:cNvGraphicFramePr>
          <p:nvPr/>
        </p:nvGraphicFramePr>
        <p:xfrm>
          <a:off x="4592320" y="219393"/>
          <a:ext cx="3007360" cy="948055"/>
        </p:xfrm>
        <a:graphic>
          <a:graphicData uri="http://schemas.openxmlformats.org/presentationml/2006/ole">
            <mc:AlternateContent xmlns:mc="http://schemas.openxmlformats.org/markup-compatibility/2006">
              <mc:Choice xmlns:v="urn:schemas-microsoft-com:vml" Requires="v">
                <p:oleObj spid="_x0000_s3076" name="" r:id="rId1" imgW="2771775" imgH="885825" progId="Word.Picture.8">
                  <p:embed/>
                </p:oleObj>
              </mc:Choice>
              <mc:Fallback>
                <p:oleObj name="" r:id="rId1" imgW="2771775" imgH="885825" progId="Word.Picture.8">
                  <p:embed/>
                  <p:pic>
                    <p:nvPicPr>
                      <p:cNvPr id="0" name="图片 3075"/>
                      <p:cNvPicPr/>
                      <p:nvPr/>
                    </p:nvPicPr>
                    <p:blipFill>
                      <a:blip r:embed="rId2">
                        <a:biLevel thresh="50000"/>
                        <a:grayscl/>
                      </a:blip>
                      <a:stretch>
                        <a:fillRect/>
                      </a:stretch>
                    </p:blipFill>
                    <p:spPr>
                      <a:xfrm>
                        <a:off x="4592320" y="219393"/>
                        <a:ext cx="3007360" cy="948055"/>
                      </a:xfrm>
                      <a:prstGeom prst="rect">
                        <a:avLst/>
                      </a:prstGeom>
                      <a:noFill/>
                      <a:ln w="38100">
                        <a:noFill/>
                        <a:miter/>
                      </a:ln>
                    </p:spPr>
                  </p:pic>
                </p:oleObj>
              </mc:Fallback>
            </mc:AlternateContent>
          </a:graphicData>
        </a:graphic>
      </p:graphicFrame>
      <p:sp>
        <p:nvSpPr>
          <p:cNvPr id="7" name="文本框 6"/>
          <p:cNvSpPr txBox="1"/>
          <p:nvPr/>
        </p:nvSpPr>
        <p:spPr>
          <a:xfrm>
            <a:off x="8153400" y="5517515"/>
            <a:ext cx="3611880" cy="1188720"/>
          </a:xfrm>
          <a:prstGeom prst="rect">
            <a:avLst/>
          </a:prstGeom>
          <a:noFill/>
        </p:spPr>
        <p:txBody>
          <a:bodyPr wrap="none" rtlCol="0">
            <a:spAutoFit/>
          </a:bodyPr>
          <a:p>
            <a:r>
              <a:rPr lang="zh-CN" altLang="en-US"/>
              <a:t>作者姓名：金乔觉</a:t>
            </a:r>
            <a:endParaRPr lang="zh-CN" altLang="en-US"/>
          </a:p>
          <a:p>
            <a:r>
              <a:rPr lang="zh-CN" altLang="en-US"/>
              <a:t>作者学号：</a:t>
            </a:r>
            <a:r>
              <a:rPr lang="en-US" altLang="zh-CN"/>
              <a:t>21651070</a:t>
            </a:r>
            <a:endParaRPr lang="en-US" altLang="zh-CN"/>
          </a:p>
          <a:p>
            <a:r>
              <a:rPr lang="zh-CN" altLang="en-US"/>
              <a:t>班级：</a:t>
            </a:r>
            <a:r>
              <a:rPr lang="en-US" altLang="zh-CN"/>
              <a:t>1607</a:t>
            </a:r>
            <a:endParaRPr lang="en-US" altLang="zh-CN"/>
          </a:p>
          <a:p>
            <a:r>
              <a:rPr lang="zh-CN" altLang="en-US"/>
              <a:t>学科专业：移动互联网与游戏开发</a:t>
            </a:r>
            <a:endParaRPr lang="zh-CN" altLang="en-US"/>
          </a:p>
        </p:txBody>
      </p:sp>
      <p:sp>
        <p:nvSpPr>
          <p:cNvPr id="8" name="矩形 7"/>
          <p:cNvSpPr/>
          <p:nvPr/>
        </p:nvSpPr>
        <p:spPr>
          <a:xfrm>
            <a:off x="3236595" y="2440940"/>
            <a:ext cx="5414645" cy="914400"/>
          </a:xfrm>
          <a:prstGeom prst="rect">
            <a:avLst/>
          </a:prstGeom>
          <a:noFill/>
          <a:ln>
            <a:noFill/>
          </a:ln>
        </p:spPr>
        <p:txBody>
          <a:bodyPr wrap="square" rtlCol="0" anchor="t">
            <a:spAutoFit/>
          </a:bodyPr>
          <a:p>
            <a:pPr algn="ctr"/>
            <a:r>
              <a:rPr lang="zh-CN" altLang="en-US" sz="5400" b="1">
                <a:ln/>
                <a:solidFill>
                  <a:schemeClr val="tx1"/>
                </a:solidFill>
                <a:effectLst>
                  <a:outerShdw blurRad="38100" dist="19050" dir="2700000" algn="tl" rotWithShape="0">
                    <a:schemeClr val="dk1">
                      <a:alpha val="40000"/>
                    </a:schemeClr>
                  </a:outerShdw>
                </a:effectLst>
              </a:rPr>
              <a:t>前端开发</a:t>
            </a:r>
            <a:endParaRPr lang="zh-CN" altLang="en-US" sz="5400" b="1">
              <a:ln/>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73742850"/>
                                        </p:tgtEl>
                                        <p:attrNameLst>
                                          <p:attrName>style.visibility</p:attrName>
                                        </p:attrNameLst>
                                      </p:cBhvr>
                                      <p:to>
                                        <p:strVal val="visible"/>
                                      </p:to>
                                    </p:set>
                                    <p:animEffect transition="in" filter="blinds(horizontal)">
                                      <p:cBhvr>
                                        <p:cTn id="23" dur="500"/>
                                        <p:tgtEl>
                                          <p:spTgt spid="1073742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0"/>
        </a:gradFill>
        <a:effectLst/>
      </p:bgPr>
    </p:bg>
    <p:spTree>
      <p:nvGrpSpPr>
        <p:cNvPr id="1" name=""/>
        <p:cNvGrpSpPr/>
        <p:nvPr/>
      </p:nvGrpSpPr>
      <p:grpSpPr/>
      <p:sp>
        <p:nvSpPr>
          <p:cNvPr id="4" name="文本框 3"/>
          <p:cNvSpPr txBox="1"/>
          <p:nvPr/>
        </p:nvSpPr>
        <p:spPr>
          <a:xfrm>
            <a:off x="935355" y="490855"/>
            <a:ext cx="2021840" cy="365760"/>
          </a:xfrm>
          <a:prstGeom prst="rect">
            <a:avLst/>
          </a:prstGeom>
          <a:noFill/>
        </p:spPr>
        <p:txBody>
          <a:bodyPr wrap="none" rtlCol="0" anchor="t">
            <a:spAutoFit/>
          </a:bodyPr>
          <a:p>
            <a:r>
              <a:rPr lang="zh-CN" altLang="en-US" b="1">
                <a:latin typeface="宋体" panose="02010600030101010101" pitchFamily="2" charset="-122"/>
                <a:ea typeface="宋体" panose="02010600030101010101" pitchFamily="2" charset="-122"/>
                <a:cs typeface="宋体" panose="02010600030101010101" pitchFamily="2" charset="-122"/>
                <a:sym typeface="+mn-ea"/>
              </a:rPr>
              <a:t>前端开发相关技术</a:t>
            </a:r>
            <a:endParaRPr lang="en-US" altLang="zh-CN"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1" name="文本框 100"/>
          <p:cNvSpPr txBox="1"/>
          <p:nvPr/>
        </p:nvSpPr>
        <p:spPr>
          <a:xfrm>
            <a:off x="935355" y="1367790"/>
            <a:ext cx="5080000" cy="365760"/>
          </a:xfrm>
          <a:prstGeom prst="rect">
            <a:avLst/>
          </a:prstGeom>
          <a:noFill/>
          <a:ln w="9525">
            <a:noFill/>
          </a:ln>
        </p:spPr>
        <p:txBody>
          <a:bodyPr>
            <a:spAutoFit/>
          </a:bodyPr>
          <a:p>
            <a:pPr marL="0" indent="0" algn="l"/>
            <a:r>
              <a:rPr lang="en-US" altLang="zh-CN" b="1" u="none">
                <a:latin typeface="宋体" panose="02010600030101010101" pitchFamily="2" charset="-122"/>
                <a:ea typeface="宋体" panose="02010600030101010101" pitchFamily="2" charset="-122"/>
                <a:cs typeface="宋体" panose="02010600030101010101" pitchFamily="2" charset="-122"/>
              </a:rPr>
              <a:t>Java script </a:t>
            </a:r>
            <a:endParaRPr lang="zh-CN" altLang="en-US" b="1"/>
          </a:p>
        </p:txBody>
      </p:sp>
      <p:sp>
        <p:nvSpPr>
          <p:cNvPr id="5" name="文本框 4"/>
          <p:cNvSpPr txBox="1"/>
          <p:nvPr/>
        </p:nvSpPr>
        <p:spPr>
          <a:xfrm>
            <a:off x="935355" y="2527935"/>
            <a:ext cx="5080000" cy="365760"/>
          </a:xfrm>
          <a:prstGeom prst="rect">
            <a:avLst/>
          </a:prstGeom>
          <a:noFill/>
          <a:ln w="9525">
            <a:noFill/>
          </a:ln>
        </p:spPr>
        <p:txBody>
          <a:bodyPr>
            <a:spAutoFit/>
          </a:bodyPr>
          <a:p>
            <a:pPr marL="0" indent="0" algn="l"/>
            <a:r>
              <a:rPr lang="en-US" altLang="zh-CN" b="1" u="none">
                <a:latin typeface="宋体" panose="02010600030101010101" pitchFamily="2" charset="-122"/>
                <a:ea typeface="宋体" panose="02010600030101010101" pitchFamily="2" charset="-122"/>
                <a:cs typeface="宋体" panose="02010600030101010101" pitchFamily="2" charset="-122"/>
              </a:rPr>
              <a:t>CSS</a:t>
            </a:r>
            <a:endParaRPr lang="zh-CN" altLang="en-US" b="1"/>
          </a:p>
        </p:txBody>
      </p:sp>
      <p:sp>
        <p:nvSpPr>
          <p:cNvPr id="6" name="文本框 5"/>
          <p:cNvSpPr txBox="1"/>
          <p:nvPr/>
        </p:nvSpPr>
        <p:spPr>
          <a:xfrm>
            <a:off x="935355" y="3871595"/>
            <a:ext cx="5080000" cy="365760"/>
          </a:xfrm>
          <a:prstGeom prst="rect">
            <a:avLst/>
          </a:prstGeom>
          <a:noFill/>
          <a:ln w="9525">
            <a:noFill/>
          </a:ln>
        </p:spPr>
        <p:txBody>
          <a:bodyPr>
            <a:spAutoFit/>
          </a:bodyPr>
          <a:p>
            <a:pPr marL="0" indent="0" algn="l"/>
            <a:r>
              <a:rPr lang="en-US" altLang="zh-CN" b="1" u="none">
                <a:latin typeface="宋体" panose="02010600030101010101" pitchFamily="2" charset="-122"/>
                <a:ea typeface="宋体" panose="02010600030101010101" pitchFamily="2" charset="-122"/>
                <a:cs typeface="宋体" panose="02010600030101010101" pitchFamily="2" charset="-122"/>
              </a:rPr>
              <a:t>JQuery</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box(in)">
                                      <p:cBhvr>
                                        <p:cTn id="12" dur="20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1"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0"/>
        </a:gradFill>
        <a:effectLst/>
      </p:bgPr>
    </p:bg>
    <p:spTree>
      <p:nvGrpSpPr>
        <p:cNvPr id="1" name=""/>
        <p:cNvGrpSpPr/>
        <p:nvPr/>
      </p:nvGrpSpPr>
      <p:grpSpPr/>
      <p:sp>
        <p:nvSpPr>
          <p:cNvPr id="4" name="矩形 3"/>
          <p:cNvSpPr/>
          <p:nvPr/>
        </p:nvSpPr>
        <p:spPr>
          <a:xfrm>
            <a:off x="403860" y="253365"/>
            <a:ext cx="5955665" cy="457200"/>
          </a:xfrm>
          <a:prstGeom prst="rect">
            <a:avLst/>
          </a:prstGeom>
          <a:noFill/>
          <a:ln>
            <a:noFill/>
          </a:ln>
        </p:spPr>
        <p:txBody>
          <a:bodyPr wrap="square" rtlCol="0" anchor="t">
            <a:spAutoFit/>
          </a:bodyPr>
          <a:p>
            <a:pPr algn="ctr"/>
            <a:r>
              <a:rPr lang="zh-CN" altLang="zh-CN" sz="2400" b="1">
                <a:solidFill>
                  <a:schemeClr val="tx1"/>
                </a:solidFill>
                <a:effectLst>
                  <a:outerShdw blurRad="38100" dist="19050" dir="2700000" algn="tl" rotWithShape="0">
                    <a:schemeClr val="dk1">
                      <a:alpha val="40000"/>
                    </a:schemeClr>
                  </a:outerShdw>
                </a:effectLst>
              </a:rPr>
              <a:t>三．前端总体开发流程及设计</a:t>
            </a:r>
            <a:endParaRPr lang="zh-CN" altLang="zh-CN" sz="2400" b="1">
              <a:solidFill>
                <a:schemeClr val="tx1"/>
              </a:solidFill>
              <a:effectLst>
                <a:outerShdw blurRad="38100" dist="19050" dir="2700000" algn="tl" rotWithShape="0">
                  <a:schemeClr val="dk1">
                    <a:alpha val="40000"/>
                  </a:schemeClr>
                </a:outerShdw>
              </a:effectLst>
            </a:endParaRPr>
          </a:p>
        </p:txBody>
      </p:sp>
      <p:sp>
        <p:nvSpPr>
          <p:cNvPr id="101" name="文本框 100"/>
          <p:cNvSpPr txBox="1"/>
          <p:nvPr/>
        </p:nvSpPr>
        <p:spPr>
          <a:xfrm>
            <a:off x="1235075" y="1084580"/>
            <a:ext cx="9865360" cy="1463040"/>
          </a:xfrm>
          <a:prstGeom prst="rect">
            <a:avLst/>
          </a:prstGeom>
          <a:noFill/>
          <a:ln w="9525">
            <a:noFill/>
          </a:ln>
        </p:spPr>
        <p:txBody>
          <a:bodyPr wrap="square">
            <a:spAutoFit/>
          </a:bodyPr>
          <a:p>
            <a:pPr marL="0" indent="0" algn="l"/>
            <a:r>
              <a:rPr lang="en-US" altLang="zh-CN" b="0" u="none">
                <a:latin typeface="+mj-ea"/>
                <a:ea typeface="+mj-ea"/>
                <a:cs typeface="宋体" panose="02010600030101010101" pitchFamily="2" charset="-122"/>
              </a:rPr>
              <a:t>1.</a:t>
            </a:r>
            <a:r>
              <a:rPr lang="zh-CN" altLang="en-US" b="0" u="none">
                <a:latin typeface="+mj-ea"/>
                <a:ea typeface="+mj-ea"/>
                <a:cs typeface="宋体" panose="02010600030101010101" pitchFamily="2" charset="-122"/>
              </a:rPr>
              <a:t>分层开发   在数字媒体技术系网站概要确定后就需要进行分层开发的划分，根据项目内容的不同，划分工作。大致分为，总体结构搭建，模块制作，页面制作，底层</a:t>
            </a:r>
            <a:r>
              <a:rPr lang="en-US" altLang="zh-CN" b="0" u="none">
                <a:latin typeface="+mj-ea"/>
                <a:ea typeface="+mj-ea"/>
                <a:cs typeface="宋体" panose="02010600030101010101" pitchFamily="2" charset="-122"/>
              </a:rPr>
              <a:t>JS</a:t>
            </a:r>
            <a:r>
              <a:rPr lang="zh-CN" altLang="en-US" b="0" u="none">
                <a:latin typeface="+mj-ea"/>
                <a:ea typeface="+mj-ea"/>
                <a:cs typeface="宋体" panose="02010600030101010101" pitchFamily="2" charset="-122"/>
              </a:rPr>
              <a:t>搭建，</a:t>
            </a:r>
            <a:r>
              <a:rPr lang="en-US" altLang="zh-CN" b="0" u="none">
                <a:latin typeface="+mj-ea"/>
                <a:ea typeface="+mj-ea"/>
                <a:cs typeface="Times New Roman" panose="02020603050405020304" charset="0"/>
              </a:rPr>
              <a:t>JS</a:t>
            </a:r>
            <a:r>
              <a:rPr lang="zh-CN" altLang="en-US" b="0" u="none">
                <a:latin typeface="+mj-ea"/>
                <a:ea typeface="+mj-ea"/>
                <a:cs typeface="宋体" panose="02010600030101010101" pitchFamily="2" charset="-122"/>
              </a:rPr>
              <a:t>交互效果，内部测试，代码优化。这样做的好处是能根据项目的不同，划分出不同的功能模块，合理的安排时间，在有限的时间内做出很多模块和功能。降低开发成本，提高开发效率。</a:t>
            </a:r>
            <a:endParaRPr lang="zh-CN" altLang="en-US">
              <a:latin typeface="+mj-ea"/>
              <a:ea typeface="+mj-ea"/>
            </a:endParaRPr>
          </a:p>
        </p:txBody>
      </p:sp>
      <p:pic>
        <p:nvPicPr>
          <p:cNvPr id="5" name="图片 4" descr="1O0)8A9MPOTY]N0US%G$_X1"/>
          <p:cNvPicPr>
            <a:picLocks noChangeAspect="1"/>
          </p:cNvPicPr>
          <p:nvPr/>
        </p:nvPicPr>
        <p:blipFill>
          <a:blip r:embed="rId1"/>
          <a:stretch>
            <a:fillRect/>
          </a:stretch>
        </p:blipFill>
        <p:spPr>
          <a:xfrm>
            <a:off x="4311650" y="2660650"/>
            <a:ext cx="3422650" cy="2368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ox(in)">
                                      <p:cBhvr>
                                        <p:cTn id="7" dur="2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0"/>
        </a:gradFill>
        <a:effectLst/>
      </p:bgPr>
    </p:bg>
    <p:spTree>
      <p:nvGrpSpPr>
        <p:cNvPr id="1" name=""/>
        <p:cNvGrpSpPr/>
        <p:nvPr/>
      </p:nvGrpSpPr>
      <p:grpSpPr/>
      <p:sp>
        <p:nvSpPr>
          <p:cNvPr id="101" name="文本框 100"/>
          <p:cNvSpPr txBox="1"/>
          <p:nvPr/>
        </p:nvSpPr>
        <p:spPr>
          <a:xfrm>
            <a:off x="877570" y="528955"/>
            <a:ext cx="10224770" cy="1463040"/>
          </a:xfrm>
          <a:prstGeom prst="rect">
            <a:avLst/>
          </a:prstGeom>
          <a:noFill/>
          <a:ln w="9525">
            <a:noFill/>
          </a:ln>
        </p:spPr>
        <p:txBody>
          <a:bodyPr wrap="square">
            <a:spAutoFit/>
          </a:bodyPr>
          <a:p>
            <a:pPr marL="0" indent="0" algn="l"/>
            <a:r>
              <a:rPr lang="en-US" altLang="zh-CN" b="0" u="none">
                <a:latin typeface="宋体" panose="02010600030101010101" pitchFamily="2" charset="-122"/>
                <a:ea typeface="宋体" panose="02010600030101010101" pitchFamily="2" charset="-122"/>
                <a:cs typeface="宋体" panose="02010600030101010101" pitchFamily="2" charset="-122"/>
              </a:rPr>
              <a:t>2.</a:t>
            </a:r>
            <a:r>
              <a:rPr lang="zh-CN" altLang="en-US" b="0" u="none">
                <a:latin typeface="宋体" panose="02010600030101010101" pitchFamily="2" charset="-122"/>
                <a:ea typeface="宋体" panose="02010600030101010101" pitchFamily="2" charset="-122"/>
                <a:cs typeface="宋体" panose="02010600030101010101" pitchFamily="2" charset="-122"/>
              </a:rPr>
              <a:t>代码编写    前期工作准备好后，就开始进入代码编写阶端，我们采用</a:t>
            </a:r>
            <a:r>
              <a:rPr lang="en-US" altLang="zh-CN" b="0" u="none">
                <a:latin typeface="宋体" panose="02010600030101010101" pitchFamily="2" charset="-122"/>
                <a:ea typeface="宋体" panose="02010600030101010101" pitchFamily="2" charset="-122"/>
                <a:cs typeface="宋体" panose="02010600030101010101" pitchFamily="2" charset="-122"/>
              </a:rPr>
              <a:t>LSM</a:t>
            </a:r>
            <a:r>
              <a:rPr lang="zh-CN" altLang="en-US" b="0" u="none">
                <a:latin typeface="宋体" panose="02010600030101010101" pitchFamily="2" charset="-122"/>
                <a:ea typeface="宋体" panose="02010600030101010101" pitchFamily="2" charset="-122"/>
                <a:cs typeface="宋体" panose="02010600030101010101" pitchFamily="2" charset="-122"/>
              </a:rPr>
              <a:t>方式进行，大致流程为总规划和设计草稿完成后，就进行前期的前端开发（搭建大致的</a:t>
            </a:r>
            <a:r>
              <a:rPr lang="en-US" altLang="zh-CN" b="0" u="none">
                <a:latin typeface="Times New Roman" panose="02020603050405020304" charset="0"/>
                <a:ea typeface="Times New Roman" panose="02020603050405020304" charset="0"/>
                <a:cs typeface="Times New Roman" panose="02020603050405020304" charset="0"/>
              </a:rPr>
              <a:t>HTML</a:t>
            </a:r>
            <a:r>
              <a:rPr lang="zh-CN" altLang="en-US" b="0" u="none">
                <a:latin typeface="宋体" panose="02010600030101010101" pitchFamily="2" charset="-122"/>
                <a:ea typeface="宋体" panose="02010600030101010101" pitchFamily="2" charset="-122"/>
                <a:cs typeface="宋体" panose="02010600030101010101" pitchFamily="2" charset="-122"/>
              </a:rPr>
              <a:t>结构），然后设计出完设计稿后再进行页面样式的完善，最后完成正式的页面后交给开发，嵌套程序。这样做的好处不仅能有效的提高开发效率，实现逐层开发，让前端提前介入，减少整体消耗的时间，确保产品有更多的时间修改和完善。</a:t>
            </a:r>
            <a:r>
              <a:rPr lang="zh-CN" altLang="en-US" b="0" u="none">
                <a:latin typeface="Times New Roman" panose="02020603050405020304" charset="0"/>
                <a:ea typeface="Times New Roman" panose="02020603050405020304" charset="0"/>
                <a:cs typeface="Times New Roman" panose="02020603050405020304" charset="0"/>
              </a:rPr>
              <a:t> </a:t>
            </a:r>
            <a:endParaRPr lang="zh-CN" altLang="en-US"/>
          </a:p>
        </p:txBody>
      </p:sp>
      <p:sp>
        <p:nvSpPr>
          <p:cNvPr id="4" name="文本框 3"/>
          <p:cNvSpPr txBox="1"/>
          <p:nvPr/>
        </p:nvSpPr>
        <p:spPr>
          <a:xfrm>
            <a:off x="877570" y="3385820"/>
            <a:ext cx="10224770" cy="1463040"/>
          </a:xfrm>
          <a:prstGeom prst="rect">
            <a:avLst/>
          </a:prstGeom>
          <a:noFill/>
          <a:ln w="9525">
            <a:noFill/>
          </a:ln>
        </p:spPr>
        <p:txBody>
          <a:bodyPr wrap="square">
            <a:spAutoFit/>
          </a:bodyPr>
          <a:p>
            <a:pPr marL="0" indent="0" algn="l"/>
            <a:r>
              <a:rPr lang="en-US" altLang="zh-CN" b="0" u="none">
                <a:latin typeface="宋体" panose="02010600030101010101" pitchFamily="2" charset="-122"/>
                <a:ea typeface="宋体" panose="02010600030101010101" pitchFamily="2" charset="-122"/>
                <a:cs typeface="宋体" panose="02010600030101010101" pitchFamily="2" charset="-122"/>
              </a:rPr>
              <a:t>3.</a:t>
            </a:r>
            <a:r>
              <a:rPr lang="zh-CN" altLang="en-US" b="0" u="none">
                <a:latin typeface="宋体" panose="02010600030101010101" pitchFamily="2" charset="-122"/>
                <a:ea typeface="宋体" panose="02010600030101010101" pitchFamily="2" charset="-122"/>
                <a:cs typeface="宋体" panose="02010600030101010101" pitchFamily="2" charset="-122"/>
              </a:rPr>
              <a:t>内部测试与后续优化   前端的内部测试，指出页面与设计稿不匹配的地方，优化部分细节页面样式。测试不仅能提高内测的质量，还能更早的发现问题并及时的修改，否则当页面提交开发以后再做修改是一件很麻烦的事情。当所有细节修改完毕后，就需要进行制作文件的优化以确保代码的最优化，尽可能地压缩图片和减少外部</a:t>
            </a:r>
            <a:r>
              <a:rPr lang="en-US" altLang="zh-CN" b="0" u="none">
                <a:latin typeface="宋体" panose="02010600030101010101" pitchFamily="2" charset="-122"/>
                <a:ea typeface="宋体" panose="02010600030101010101" pitchFamily="2" charset="-122"/>
                <a:cs typeface="宋体" panose="02010600030101010101" pitchFamily="2" charset="-122"/>
              </a:rPr>
              <a:t>HTTP</a:t>
            </a:r>
            <a:r>
              <a:rPr lang="zh-CN" altLang="en-US" b="0" u="none">
                <a:latin typeface="宋体" panose="02010600030101010101" pitchFamily="2" charset="-122"/>
                <a:ea typeface="宋体" panose="02010600030101010101" pitchFamily="2" charset="-122"/>
                <a:cs typeface="宋体" panose="02010600030101010101" pitchFamily="2" charset="-122"/>
              </a:rPr>
              <a:t>请求。</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linds(horizontal)">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0"/>
        </a:gradFill>
        <a:effectLst/>
      </p:bgPr>
    </p:bg>
    <p:spTree>
      <p:nvGrpSpPr>
        <p:cNvPr id="1" name=""/>
        <p:cNvGrpSpPr/>
        <p:nvPr/>
      </p:nvGrpSpPr>
      <p:grpSpPr/>
      <p:graphicFrame>
        <p:nvGraphicFramePr>
          <p:cNvPr id="0" name="表格 -1"/>
          <p:cNvGraphicFramePr/>
          <p:nvPr/>
        </p:nvGraphicFramePr>
        <p:xfrm>
          <a:off x="6096000" y="1795780"/>
          <a:ext cx="0" cy="0"/>
        </p:xfrm>
        <a:graphic>
          <a:graphicData uri="http://schemas.openxmlformats.org/drawingml/2006/table">
            <a:tbl>
              <a:tblPr firstRow="1" bandRow="1">
                <a:tableStyleId>{5940675A-B579-460E-94D1-54222C63F5DA}</a:tableStyleId>
              </a:tblPr>
              <a:tblGrid>
                <a:gridCol w="0"/>
                <a:gridCol w="0"/>
              </a:tblGrid>
              <a:tr h="0">
                <a:tc>
                  <a:txBody>
                    <a:bodyPr/>
                    <a:p>
                      <a:pPr marL="0" indent="0">
                        <a:buNone/>
                      </a:pPr>
                      <a:endParaRPr lang="zh-CN" altLang="en-US" b="0" u="none"/>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endParaRPr lang="zh-CN" altLang="en-US"/>
                    </a:p>
                  </a:txBody>
                  <a:tcPr>
                    <a:lnL w="9525" cap="flat" cmpd="sng">
                      <a:solidFill>
                        <a:srgbClr val="000000"/>
                      </a:solidFill>
                      <a:prstDash val="solid"/>
                      <a:headEnd type="none" w="med" len="med"/>
                      <a:tailEnd type="none" w="med" len="med"/>
                    </a:lnL>
                    <a:lnR>
                      <a:noFill/>
                    </a:lnR>
                    <a:lnT>
                      <a:noFill/>
                    </a:lnT>
                    <a:lnB w="9525"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marL="0" indent="0">
                        <a:buNone/>
                      </a:pPr>
                      <a:endParaRPr lang="zh-CN" altLang="en-US"/>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zh-CN" altLang="en-US"/>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 name="矩形 1"/>
          <p:cNvSpPr/>
          <p:nvPr/>
        </p:nvSpPr>
        <p:spPr>
          <a:xfrm>
            <a:off x="403860" y="253365"/>
            <a:ext cx="2822575" cy="460375"/>
          </a:xfrm>
          <a:prstGeom prst="rect">
            <a:avLst/>
          </a:prstGeom>
          <a:noFill/>
          <a:ln>
            <a:noFill/>
          </a:ln>
        </p:spPr>
        <p:txBody>
          <a:bodyPr wrap="square" rtlCol="0" anchor="t">
            <a:spAutoFit/>
          </a:bodyPr>
          <a:p>
            <a:pPr algn="ctr"/>
            <a:r>
              <a:rPr lang="zh-CN" altLang="zh-CN" sz="2400" b="1">
                <a:ln/>
                <a:solidFill>
                  <a:schemeClr val="tx1"/>
                </a:solidFill>
                <a:effectLst>
                  <a:outerShdw blurRad="38100" dist="19050" dir="2700000" algn="tl" rotWithShape="0">
                    <a:schemeClr val="dk1">
                      <a:alpha val="40000"/>
                    </a:schemeClr>
                  </a:outerShdw>
                </a:effectLst>
              </a:rPr>
              <a:t>一</a:t>
            </a:r>
            <a:r>
              <a:rPr lang="en-US" altLang="zh-CN" sz="2400" b="1">
                <a:ln/>
                <a:solidFill>
                  <a:schemeClr val="tx1"/>
                </a:solidFill>
                <a:effectLst>
                  <a:outerShdw blurRad="38100" dist="19050" dir="2700000" algn="tl" rotWithShape="0">
                    <a:schemeClr val="dk1">
                      <a:alpha val="40000"/>
                    </a:schemeClr>
                  </a:outerShdw>
                </a:effectLst>
              </a:rPr>
              <a:t>.</a:t>
            </a:r>
            <a:r>
              <a:rPr lang="zh-CN" altLang="zh-CN" sz="2400" b="1">
                <a:ln/>
                <a:solidFill>
                  <a:schemeClr val="tx1"/>
                </a:solidFill>
                <a:effectLst>
                  <a:outerShdw blurRad="38100" dist="19050" dir="2700000" algn="tl" rotWithShape="0">
                    <a:schemeClr val="dk1">
                      <a:alpha val="40000"/>
                    </a:schemeClr>
                  </a:outerShdw>
                </a:effectLst>
              </a:rPr>
              <a:t>前端发展历程</a:t>
            </a:r>
            <a:endParaRPr lang="zh-CN" altLang="zh-CN" sz="2400" b="1">
              <a:ln/>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854075" y="835025"/>
            <a:ext cx="10779125" cy="4483100"/>
          </a:xfrm>
          <a:prstGeom prst="rect">
            <a:avLst/>
          </a:prstGeom>
          <a:noFill/>
        </p:spPr>
        <p:txBody>
          <a:bodyPr wrap="square" rtlCol="0" anchor="t">
            <a:spAutoFit/>
          </a:bodyPr>
          <a:p>
            <a:r>
              <a:rPr lang="zh-CN" altLang="en-US"/>
              <a:t>最早期的Web界面基本都是在互联网上使用，人们浏览某些内容，填写几个表单并且提交。当时的界面以浏览为主，基本都是HTML代码。</a:t>
            </a:r>
            <a:endParaRPr lang="zh-CN" altLang="en-US"/>
          </a:p>
          <a:p>
            <a:r>
              <a:rPr lang="zh-CN" altLang="en-US"/>
              <a:t>为了执行一些动作或进行一定的业务处理，有时候会穿插一些JavaScript，如作为客户端校验这样的基础功能。代码的组织比较简单，而且CSS的运用也是比较少的。</a:t>
            </a:r>
            <a:endParaRPr lang="zh-CN" altLang="en-US"/>
          </a:p>
          <a:p>
            <a:endParaRPr lang="zh-CN" altLang="en-US"/>
          </a:p>
          <a:p>
            <a:endParaRPr lang="zh-CN" altLang="en-US"/>
          </a:p>
          <a:p>
            <a:endParaRPr lang="zh-CN" altLang="en-US"/>
          </a:p>
          <a:p>
            <a:r>
              <a:rPr lang="zh-CN" altLang="en-US"/>
              <a:t>&lt;html&gt; </a:t>
            </a:r>
            <a:endParaRPr lang="zh-CN" altLang="en-US"/>
          </a:p>
          <a:p>
            <a:r>
              <a:rPr lang="zh-CN" altLang="en-US"/>
              <a:t>&lt;head&gt;  </a:t>
            </a:r>
            <a:endParaRPr lang="zh-CN" altLang="en-US"/>
          </a:p>
          <a:p>
            <a:r>
              <a:rPr lang="zh-CN" altLang="en-US"/>
              <a:t>&lt;title&gt;测试一&lt;/title&gt; </a:t>
            </a:r>
            <a:endParaRPr lang="zh-CN" altLang="en-US"/>
          </a:p>
          <a:p>
            <a:r>
              <a:rPr lang="zh-CN" altLang="en-US"/>
              <a:t>&lt;/head&gt; </a:t>
            </a:r>
            <a:endParaRPr lang="zh-CN" altLang="en-US"/>
          </a:p>
          <a:p>
            <a:r>
              <a:rPr lang="zh-CN" altLang="en-US"/>
              <a:t>&lt;body&gt;  </a:t>
            </a:r>
            <a:endParaRPr lang="zh-CN" altLang="en-US"/>
          </a:p>
          <a:p>
            <a:r>
              <a:rPr lang="zh-CN" altLang="en-US"/>
              <a:t>&lt;h1&gt;主标题&lt;/h1&gt; </a:t>
            </a:r>
            <a:endParaRPr lang="zh-CN" altLang="en-US"/>
          </a:p>
          <a:p>
            <a:r>
              <a:rPr lang="zh-CN" altLang="en-US"/>
              <a:t>&lt;p&gt;段落内容&lt;/p&gt; </a:t>
            </a:r>
            <a:endParaRPr lang="zh-CN" altLang="en-US"/>
          </a:p>
          <a:p>
            <a:r>
              <a:rPr lang="zh-CN" altLang="en-US"/>
              <a:t>&lt;/body&gt;</a:t>
            </a:r>
            <a:endParaRPr lang="zh-CN" altLang="en-US"/>
          </a:p>
          <a:p>
            <a:r>
              <a:rPr lang="zh-CN" altLang="en-US"/>
              <a:t> &lt;/html&gt;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0"/>
        </a:gradFill>
        <a:effectLst/>
      </p:bgPr>
    </p:bg>
    <p:spTree>
      <p:nvGrpSpPr>
        <p:cNvPr id="1" name=""/>
        <p:cNvGrpSpPr/>
        <p:nvPr/>
      </p:nvGrpSpPr>
      <p:grpSpPr/>
      <p:sp>
        <p:nvSpPr>
          <p:cNvPr id="101" name="文本框 100"/>
          <p:cNvSpPr txBox="1"/>
          <p:nvPr/>
        </p:nvSpPr>
        <p:spPr>
          <a:xfrm>
            <a:off x="841375" y="485775"/>
            <a:ext cx="10089515" cy="4358640"/>
          </a:xfrm>
          <a:prstGeom prst="rect">
            <a:avLst/>
          </a:prstGeom>
          <a:noFill/>
          <a:ln w="9525">
            <a:noFill/>
          </a:ln>
        </p:spPr>
        <p:txBody>
          <a:bodyPr wrap="square">
            <a:spAutoFit/>
          </a:bodyPr>
          <a:p>
            <a:pPr marL="0" indent="304800" algn="l"/>
            <a:r>
              <a:rPr lang="zh-CN" altLang="en-US" sz="2000" b="0" u="none">
                <a:latin typeface="宋体" panose="02010600030101010101" pitchFamily="2" charset="-122"/>
                <a:ea typeface="宋体" panose="02010600030101010101" pitchFamily="2" charset="-122"/>
                <a:cs typeface="宋体" panose="02010600030101010101" pitchFamily="2" charset="-122"/>
              </a:rPr>
              <a:t>随着组件化设计的出现，前段开发步入了新的时代。组件化比较常见的做法是，把某一类后端功能单独做成片段，然后其他需要的地方来</a:t>
            </a:r>
            <a:r>
              <a:rPr lang="en-US" altLang="zh-CN" sz="2000" b="0" u="none">
                <a:latin typeface="宋体" panose="02010600030101010101" pitchFamily="2" charset="-122"/>
                <a:ea typeface="宋体" panose="02010600030101010101" pitchFamily="2" charset="-122"/>
                <a:cs typeface="宋体" panose="02010600030101010101" pitchFamily="2" charset="-122"/>
              </a:rPr>
              <a:t>include</a:t>
            </a:r>
            <a:r>
              <a:rPr lang="zh-CN" altLang="en-US" sz="2000" b="0" u="none">
                <a:latin typeface="宋体" panose="02010600030101010101" pitchFamily="2" charset="-122"/>
                <a:ea typeface="宋体" panose="02010600030101010101" pitchFamily="2" charset="-122"/>
                <a:cs typeface="宋体" panose="02010600030101010101" pitchFamily="2" charset="-122"/>
              </a:rPr>
              <a:t>进来，典型的有：</a:t>
            </a:r>
            <a:r>
              <a:rPr lang="en-US" altLang="zh-CN" sz="2000" b="0" u="none">
                <a:latin typeface="Times New Roman" panose="02020603050405020304" charset="0"/>
                <a:ea typeface="Times New Roman" panose="02020603050405020304" charset="0"/>
                <a:cs typeface="Times New Roman" panose="02020603050405020304" charset="0"/>
              </a:rPr>
              <a:t>ASP</a:t>
            </a:r>
            <a:r>
              <a:rPr lang="zh-CN" altLang="en-US" sz="2000" b="0" u="none">
                <a:latin typeface="宋体" panose="02010600030101010101" pitchFamily="2" charset="-122"/>
                <a:ea typeface="宋体" panose="02010600030101010101" pitchFamily="2" charset="-122"/>
                <a:cs typeface="宋体" panose="02010600030101010101" pitchFamily="2" charset="-122"/>
              </a:rPr>
              <a:t>里面数据库连接的地方，把数据源连接的部分写成</a:t>
            </a:r>
            <a:r>
              <a:rPr lang="en-US" altLang="zh-CN" sz="2000" b="0" u="none">
                <a:latin typeface="Times New Roman" panose="02020603050405020304" charset="0"/>
                <a:ea typeface="Times New Roman" panose="02020603050405020304" charset="0"/>
                <a:cs typeface="Times New Roman" panose="02020603050405020304" charset="0"/>
              </a:rPr>
              <a:t>conn.asp</a:t>
            </a:r>
            <a:r>
              <a:rPr lang="zh-CN" altLang="en-US" sz="2000" b="0" u="none">
                <a:latin typeface="宋体" panose="02010600030101010101" pitchFamily="2" charset="-122"/>
                <a:ea typeface="宋体" panose="02010600030101010101" pitchFamily="2" charset="-122"/>
                <a:cs typeface="宋体" panose="02010600030101010101" pitchFamily="2" charset="-122"/>
              </a:rPr>
              <a:t>，然后其他每个需要操作数据库的</a:t>
            </a:r>
            <a:r>
              <a:rPr lang="en-US" altLang="zh-CN" sz="2000" b="0" u="none">
                <a:latin typeface="Times New Roman" panose="02020603050405020304" charset="0"/>
                <a:ea typeface="Times New Roman" panose="02020603050405020304" charset="0"/>
                <a:cs typeface="Times New Roman" panose="02020603050405020304" charset="0"/>
              </a:rPr>
              <a:t>asp</a:t>
            </a:r>
            <a:r>
              <a:rPr lang="zh-CN" altLang="en-US" sz="2000" b="0" u="none">
                <a:latin typeface="宋体" panose="02010600030101010101" pitchFamily="2" charset="-122"/>
                <a:ea typeface="宋体" panose="02010600030101010101" pitchFamily="2" charset="-122"/>
                <a:cs typeface="宋体" panose="02010600030101010101" pitchFamily="2" charset="-122"/>
              </a:rPr>
              <a:t>文件包含它。浏览器端则通常针对</a:t>
            </a:r>
            <a:r>
              <a:rPr lang="en-US" altLang="zh-CN" sz="2000" b="0" u="none">
                <a:latin typeface="Times New Roman" panose="02020603050405020304" charset="0"/>
                <a:ea typeface="Times New Roman" panose="02020603050405020304" charset="0"/>
                <a:cs typeface="Times New Roman" panose="02020603050405020304" charset="0"/>
              </a:rPr>
              <a:t>JavaScript</a:t>
            </a:r>
            <a:r>
              <a:rPr lang="zh-CN" altLang="en-US" sz="2000" b="0" u="none">
                <a:latin typeface="宋体" panose="02010600030101010101" pitchFamily="2" charset="-122"/>
                <a:ea typeface="宋体" panose="02010600030101010101" pitchFamily="2" charset="-122"/>
                <a:cs typeface="宋体" panose="02010600030101010101" pitchFamily="2" charset="-122"/>
              </a:rPr>
              <a:t>脚本文件，把某一类的</a:t>
            </a:r>
            <a:r>
              <a:rPr lang="en-US" altLang="zh-CN" sz="2000" b="0" u="none">
                <a:latin typeface="Times New Roman" panose="02020603050405020304" charset="0"/>
                <a:ea typeface="Times New Roman" panose="02020603050405020304" charset="0"/>
                <a:cs typeface="Times New Roman" panose="02020603050405020304" charset="0"/>
              </a:rPr>
              <a:t>Javascript</a:t>
            </a:r>
            <a:r>
              <a:rPr lang="zh-CN" altLang="en-US" sz="2000" b="0" u="none">
                <a:latin typeface="宋体" panose="02010600030101010101" pitchFamily="2" charset="-122"/>
                <a:ea typeface="宋体" panose="02010600030101010101" pitchFamily="2" charset="-122"/>
                <a:cs typeface="宋体" panose="02010600030101010101" pitchFamily="2" charset="-122"/>
              </a:rPr>
              <a:t>代码写到单独的</a:t>
            </a:r>
            <a:r>
              <a:rPr lang="en-US" altLang="zh-CN" sz="2000" b="0" u="none">
                <a:latin typeface="Times New Roman" panose="02020603050405020304" charset="0"/>
                <a:ea typeface="Times New Roman" panose="02020603050405020304" charset="0"/>
                <a:cs typeface="Times New Roman" panose="02020603050405020304" charset="0"/>
              </a:rPr>
              <a:t>js</a:t>
            </a:r>
            <a:r>
              <a:rPr lang="zh-CN" altLang="en-US" sz="2000" b="0" u="none">
                <a:latin typeface="宋体" panose="02010600030101010101" pitchFamily="2" charset="-122"/>
                <a:ea typeface="宋体" panose="02010600030101010101" pitchFamily="2" charset="-122"/>
                <a:cs typeface="宋体" panose="02010600030101010101" pitchFamily="2" charset="-122"/>
              </a:rPr>
              <a:t>文件中，界面根据需要，引用不同的</a:t>
            </a:r>
            <a:r>
              <a:rPr lang="en-US" altLang="zh-CN" sz="2000" b="0" u="none">
                <a:latin typeface="Times New Roman" panose="02020603050405020304" charset="0"/>
                <a:ea typeface="Times New Roman" panose="02020603050405020304" charset="0"/>
                <a:cs typeface="Times New Roman" panose="02020603050405020304" charset="0"/>
              </a:rPr>
              <a:t>js</a:t>
            </a:r>
            <a:r>
              <a:rPr lang="zh-CN" altLang="en-US" sz="2000" b="0" u="none">
                <a:latin typeface="宋体" panose="02010600030101010101" pitchFamily="2" charset="-122"/>
                <a:ea typeface="宋体" panose="02010600030101010101" pitchFamily="2" charset="-122"/>
                <a:cs typeface="宋体" panose="02010600030101010101" pitchFamily="2" charset="-122"/>
              </a:rPr>
              <a:t>文件；针对界面组件，则通常利用</a:t>
            </a:r>
            <a:r>
              <a:rPr lang="en-US" altLang="zh-CN" sz="2000" b="0" u="none">
                <a:latin typeface="Times New Roman" panose="02020603050405020304" charset="0"/>
                <a:ea typeface="Times New Roman" panose="02020603050405020304" charset="0"/>
                <a:cs typeface="Times New Roman" panose="02020603050405020304" charset="0"/>
              </a:rPr>
              <a:t>frameset</a:t>
            </a:r>
            <a:r>
              <a:rPr lang="zh-CN" altLang="en-US" sz="2000" b="0" u="none">
                <a:latin typeface="宋体" panose="02010600030101010101" pitchFamily="2" charset="-122"/>
                <a:ea typeface="宋体" panose="02010600030101010101" pitchFamily="2" charset="-122"/>
                <a:cs typeface="宋体" panose="02010600030101010101" pitchFamily="2" charset="-122"/>
              </a:rPr>
              <a:t>和</a:t>
            </a:r>
            <a:r>
              <a:rPr lang="en-US" altLang="zh-CN" sz="2000" b="0" u="none">
                <a:latin typeface="Times New Roman" panose="02020603050405020304" charset="0"/>
                <a:ea typeface="Times New Roman" panose="02020603050405020304" charset="0"/>
                <a:cs typeface="Times New Roman" panose="02020603050405020304" charset="0"/>
              </a:rPr>
              <a:t>iframe</a:t>
            </a:r>
            <a:r>
              <a:rPr lang="zh-CN" altLang="en-US" sz="2000" b="0" u="none">
                <a:latin typeface="宋体" panose="02010600030101010101" pitchFamily="2" charset="-122"/>
                <a:ea typeface="宋体" panose="02010600030101010101" pitchFamily="2" charset="-122"/>
                <a:cs typeface="宋体" panose="02010600030101010101" pitchFamily="2" charset="-122"/>
              </a:rPr>
              <a:t>这两个标签。某一大块有独立功能的界面写到一个</a:t>
            </a:r>
            <a:r>
              <a:rPr lang="en-US" altLang="zh-CN" sz="2000" b="0" u="none">
                <a:latin typeface="Times New Roman" panose="02020603050405020304" charset="0"/>
                <a:ea typeface="Times New Roman" panose="02020603050405020304" charset="0"/>
                <a:cs typeface="Times New Roman" panose="02020603050405020304" charset="0"/>
              </a:rPr>
              <a:t>HTML</a:t>
            </a:r>
            <a:r>
              <a:rPr lang="zh-CN" altLang="en-US" sz="2000" b="0" u="none">
                <a:latin typeface="宋体" panose="02010600030101010101" pitchFamily="2" charset="-122"/>
                <a:ea typeface="宋体" panose="02010600030101010101" pitchFamily="2" charset="-122"/>
                <a:cs typeface="宋体" panose="02010600030101010101" pitchFamily="2" charset="-122"/>
              </a:rPr>
              <a:t>文件，然后在主界面里面把它当作一个</a:t>
            </a:r>
            <a:r>
              <a:rPr lang="en-US" altLang="zh-CN" sz="2000" b="0" u="none">
                <a:latin typeface="Times New Roman" panose="02020603050405020304" charset="0"/>
                <a:ea typeface="Times New Roman" panose="02020603050405020304" charset="0"/>
                <a:cs typeface="Times New Roman" panose="02020603050405020304" charset="0"/>
              </a:rPr>
              <a:t>frame</a:t>
            </a:r>
            <a:r>
              <a:rPr lang="zh-CN" altLang="en-US" sz="2000" b="0" u="none">
                <a:latin typeface="宋体" panose="02010600030101010101" pitchFamily="2" charset="-122"/>
                <a:ea typeface="宋体" panose="02010600030101010101" pitchFamily="2" charset="-122"/>
                <a:cs typeface="宋体" panose="02010600030101010101" pitchFamily="2" charset="-122"/>
              </a:rPr>
              <a:t>来载入，一般的</a:t>
            </a:r>
            <a:r>
              <a:rPr lang="en-US" altLang="zh-CN" sz="2000" b="0" u="none">
                <a:latin typeface="Times New Roman" panose="02020603050405020304" charset="0"/>
                <a:ea typeface="Times New Roman" panose="02020603050405020304" charset="0"/>
                <a:cs typeface="Times New Roman" panose="02020603050405020304" charset="0"/>
              </a:rPr>
              <a:t>B/S</a:t>
            </a:r>
            <a:r>
              <a:rPr lang="zh-CN" altLang="en-US" sz="2000" b="0" u="none">
                <a:latin typeface="宋体" panose="02010600030101010101" pitchFamily="2" charset="-122"/>
                <a:ea typeface="宋体" panose="02010600030101010101" pitchFamily="2" charset="-122"/>
                <a:cs typeface="宋体" panose="02010600030101010101" pitchFamily="2" charset="-122"/>
              </a:rPr>
              <a:t>系统集成菜单的方式都是这样的。</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304800" algn="l"/>
            <a:r>
              <a:rPr lang="zh-CN" altLang="en-US" sz="2000" b="0" u="none">
                <a:latin typeface="宋体" panose="02010600030101010101" pitchFamily="2" charset="-122"/>
                <a:ea typeface="宋体" panose="02010600030101010101" pitchFamily="2" charset="-122"/>
                <a:cs typeface="宋体" panose="02010600030101010101" pitchFamily="2" charset="-122"/>
              </a:rPr>
              <a:t>现在大多公司的内部系统正是这个时代的产物。</a:t>
            </a:r>
            <a:r>
              <a:rPr lang="zh-CN" altLang="en-US" sz="2000" b="0" u="none">
                <a:latin typeface="Times New Roman" panose="02020603050405020304" charset="0"/>
                <a:ea typeface="Times New Roman" panose="02020603050405020304" charset="0"/>
                <a:cs typeface="Times New Roman" panose="02020603050405020304" charset="0"/>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此外，还出现了一些基于特定浏览器的客户端组件技术，比如</a:t>
            </a:r>
            <a:r>
              <a:rPr lang="en-US" altLang="zh-CN" sz="2000" b="0" u="none">
                <a:latin typeface="Times New Roman" panose="02020603050405020304" charset="0"/>
                <a:ea typeface="Times New Roman" panose="02020603050405020304" charset="0"/>
                <a:cs typeface="Times New Roman" panose="02020603050405020304" charset="0"/>
              </a:rPr>
              <a:t>IE</a:t>
            </a:r>
            <a:r>
              <a:rPr lang="zh-CN" altLang="en-US" sz="2000" b="0" u="none">
                <a:latin typeface="宋体" panose="02010600030101010101" pitchFamily="2" charset="-122"/>
                <a:ea typeface="宋体" panose="02010600030101010101" pitchFamily="2" charset="-122"/>
                <a:cs typeface="宋体" panose="02010600030101010101" pitchFamily="2" charset="-122"/>
              </a:rPr>
              <a:t>浏览器的</a:t>
            </a:r>
            <a:r>
              <a:rPr lang="en-US" altLang="zh-CN" sz="2000" b="0" u="none">
                <a:latin typeface="Times New Roman" panose="02020603050405020304" charset="0"/>
                <a:ea typeface="Times New Roman" panose="02020603050405020304" charset="0"/>
                <a:cs typeface="Times New Roman" panose="02020603050405020304" charset="0"/>
              </a:rPr>
              <a:t>HTC</a:t>
            </a:r>
            <a:r>
              <a:rPr lang="zh-CN" altLang="en-US" sz="2000" b="0" u="none">
                <a:latin typeface="宋体" panose="02010600030101010101" pitchFamily="2" charset="-122"/>
                <a:ea typeface="宋体" panose="02010600030101010101" pitchFamily="2" charset="-122"/>
                <a:cs typeface="宋体" panose="02010600030101010101" pitchFamily="2" charset="-122"/>
              </a:rPr>
              <a:t>。这种技术最初是为了对已有的常用元素附加行为的，后来有些场合也用它来实现控件。微软</a:t>
            </a:r>
            <a:r>
              <a:rPr lang="en-US" altLang="zh-CN" sz="2000" b="0" u="none">
                <a:latin typeface="Times New Roman" panose="02020603050405020304" charset="0"/>
                <a:ea typeface="Times New Roman" panose="02020603050405020304" charset="0"/>
                <a:cs typeface="Times New Roman" panose="02020603050405020304" charset="0"/>
              </a:rPr>
              <a:t>ASP.NET</a:t>
            </a:r>
            <a:r>
              <a:rPr lang="zh-CN" altLang="en-US" sz="2000" b="0" u="none">
                <a:latin typeface="宋体" panose="02010600030101010101" pitchFamily="2" charset="-122"/>
                <a:ea typeface="宋体" panose="02010600030101010101" pitchFamily="2" charset="-122"/>
                <a:cs typeface="宋体" panose="02010600030101010101" pitchFamily="2" charset="-122"/>
              </a:rPr>
              <a:t>的一些版本里，使用这种技术提供了树形列表，日历，选项卡等功能。</a:t>
            </a:r>
            <a:r>
              <a:rPr lang="en-US" altLang="zh-CN" sz="2000" b="0" u="none">
                <a:latin typeface="Times New Roman" panose="02020603050405020304" charset="0"/>
                <a:ea typeface="Times New Roman" panose="02020603050405020304" charset="0"/>
                <a:cs typeface="Times New Roman" panose="02020603050405020304" charset="0"/>
              </a:rPr>
              <a:t>HTC</a:t>
            </a:r>
            <a:r>
              <a:rPr lang="zh-CN" altLang="en-US" sz="2000" b="0" u="none">
                <a:latin typeface="宋体" panose="02010600030101010101" pitchFamily="2" charset="-122"/>
                <a:ea typeface="宋体" panose="02010600030101010101" pitchFamily="2" charset="-122"/>
                <a:cs typeface="宋体" panose="02010600030101010101" pitchFamily="2" charset="-122"/>
              </a:rPr>
              <a:t>的优点是允许用户自行扩展</a:t>
            </a:r>
            <a:r>
              <a:rPr lang="en-US" altLang="zh-CN" sz="2000" b="0" u="none">
                <a:latin typeface="Times New Roman" panose="02020603050405020304" charset="0"/>
                <a:ea typeface="Times New Roman" panose="02020603050405020304" charset="0"/>
                <a:cs typeface="Times New Roman" panose="02020603050405020304" charset="0"/>
              </a:rPr>
              <a:t>HTML</a:t>
            </a:r>
            <a:r>
              <a:rPr lang="zh-CN" altLang="en-US" sz="2000" b="0" u="none">
                <a:latin typeface="宋体" panose="02010600030101010101" pitchFamily="2" charset="-122"/>
                <a:ea typeface="宋体" panose="02010600030101010101" pitchFamily="2" charset="-122"/>
                <a:cs typeface="宋体" panose="02010600030101010101" pitchFamily="2" charset="-122"/>
              </a:rPr>
              <a:t>标签，可以在自己的命名空间里定义元素，然后，使用</a:t>
            </a:r>
            <a:r>
              <a:rPr lang="en-US" altLang="zh-CN" sz="2000" b="0" u="none">
                <a:latin typeface="Times New Roman" panose="02020603050405020304" charset="0"/>
                <a:ea typeface="Times New Roman" panose="02020603050405020304" charset="0"/>
                <a:cs typeface="Times New Roman" panose="02020603050405020304" charset="0"/>
              </a:rPr>
              <a:t>HTML</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Times New Roman" panose="02020603050405020304" charset="0"/>
                <a:ea typeface="Times New Roman" panose="02020603050405020304" charset="0"/>
                <a:cs typeface="Times New Roman" panose="02020603050405020304" charset="0"/>
              </a:rPr>
              <a:t>JavaScript</a:t>
            </a:r>
            <a:r>
              <a:rPr lang="zh-CN" altLang="en-US" sz="2000" b="0" u="none">
                <a:latin typeface="宋体" panose="02010600030101010101" pitchFamily="2" charset="-122"/>
                <a:ea typeface="宋体" panose="02010600030101010101" pitchFamily="2" charset="-122"/>
                <a:cs typeface="宋体" panose="02010600030101010101" pitchFamily="2" charset="-122"/>
              </a:rPr>
              <a:t>和</a:t>
            </a:r>
            <a:r>
              <a:rPr lang="en-US" altLang="zh-CN" sz="2000" b="0" u="none">
                <a:latin typeface="Times New Roman" panose="02020603050405020304" charset="0"/>
                <a:ea typeface="Times New Roman" panose="02020603050405020304" charset="0"/>
                <a:cs typeface="Times New Roman" panose="02020603050405020304" charset="0"/>
              </a:rPr>
              <a:t>CSS</a:t>
            </a:r>
            <a:r>
              <a:rPr lang="zh-CN" altLang="en-US" sz="2000" b="0" u="none">
                <a:latin typeface="宋体" panose="02010600030101010101" pitchFamily="2" charset="-122"/>
                <a:ea typeface="宋体" panose="02010600030101010101" pitchFamily="2" charset="-122"/>
                <a:cs typeface="宋体" panose="02010600030101010101" pitchFamily="2" charset="-122"/>
              </a:rPr>
              <a:t>来实现它的布局、行为和观感。这种技术因为是微软的私有技术，所以逐渐变得不那么流行。</a:t>
            </a:r>
            <a:r>
              <a:rPr lang="en-US" altLang="zh-CN" sz="2000" b="0" u="none">
                <a:latin typeface="Times New Roman" panose="02020603050405020304" charset="0"/>
                <a:ea typeface="Times New Roman" panose="02020603050405020304" charset="0"/>
                <a:cs typeface="Times New Roman" panose="02020603050405020304" charset="0"/>
              </a:rPr>
              <a:t>Firefox</a:t>
            </a:r>
            <a:r>
              <a:rPr lang="zh-CN" altLang="en-US" sz="2000" b="0" u="none">
                <a:latin typeface="宋体" panose="02010600030101010101" pitchFamily="2" charset="-122"/>
                <a:ea typeface="宋体" panose="02010600030101010101" pitchFamily="2" charset="-122"/>
                <a:cs typeface="宋体" panose="02010600030101010101" pitchFamily="2" charset="-122"/>
              </a:rPr>
              <a:t>浏览器布其后尘，也推出过一种叫</a:t>
            </a:r>
            <a:r>
              <a:rPr lang="en-US" altLang="zh-CN" sz="2000" b="0" u="none">
                <a:latin typeface="Times New Roman" panose="02020603050405020304" charset="0"/>
                <a:ea typeface="Times New Roman" panose="02020603050405020304" charset="0"/>
                <a:cs typeface="Times New Roman" panose="02020603050405020304" charset="0"/>
              </a:rPr>
              <a:t>XUL</a:t>
            </a:r>
            <a:r>
              <a:rPr lang="zh-CN" altLang="en-US" sz="2000" b="0" u="none">
                <a:latin typeface="宋体" panose="02010600030101010101" pitchFamily="2" charset="-122"/>
                <a:ea typeface="宋体" panose="02010600030101010101" pitchFamily="2" charset="-122"/>
                <a:cs typeface="宋体" panose="02010600030101010101" pitchFamily="2" charset="-122"/>
              </a:rPr>
              <a:t>的技术，也同样没有流行起来。</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linds(horizontal)">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0"/>
        </a:gradFill>
        <a:effectLst/>
      </p:bgPr>
    </p:bg>
    <p:spTree>
      <p:nvGrpSpPr>
        <p:cNvPr id="1" name=""/>
        <p:cNvGrpSpPr/>
        <p:nvPr/>
      </p:nvGrpSpPr>
      <p:grpSpPr/>
      <p:sp>
        <p:nvSpPr>
          <p:cNvPr id="101" name="文本框 100"/>
          <p:cNvSpPr txBox="1"/>
          <p:nvPr/>
        </p:nvSpPr>
        <p:spPr>
          <a:xfrm>
            <a:off x="832485" y="523875"/>
            <a:ext cx="10527665" cy="2533015"/>
          </a:xfrm>
          <a:prstGeom prst="rect">
            <a:avLst/>
          </a:prstGeom>
          <a:noFill/>
          <a:ln w="9525">
            <a:noFill/>
          </a:ln>
        </p:spPr>
        <p:txBody>
          <a:bodyPr wrap="square">
            <a:spAutoFit/>
          </a:bodyPr>
          <a:p>
            <a:pPr marL="0" indent="304800" algn="l"/>
            <a:r>
              <a:rPr lang="en-US" sz="2400">
                <a:sym typeface="+mn-ea"/>
              </a:rPr>
              <a:t>AJAX</a:t>
            </a:r>
            <a:endParaRPr lang="en-US" sz="2400">
              <a:sym typeface="+mn-ea"/>
            </a:endParaRPr>
          </a:p>
          <a:p>
            <a:pPr marL="0" indent="304800" algn="l"/>
            <a:endParaRPr lang="en-US" sz="2800" b="0" u="none">
              <a:latin typeface="宋体" panose="02010600030101010101" pitchFamily="2" charset="-122"/>
              <a:ea typeface="宋体" panose="02010600030101010101" pitchFamily="2" charset="-122"/>
              <a:cs typeface="宋体" panose="02010600030101010101" pitchFamily="2" charset="-122"/>
              <a:sym typeface="+mn-ea"/>
            </a:endParaRPr>
          </a:p>
          <a:p>
            <a:pPr marL="0" indent="304800" algn="l"/>
            <a:r>
              <a:rPr lang="en-US"/>
              <a:t>AJAX即“Asynchronous Javascript And XML”（异步JavaScript和XML）。</a:t>
            </a:r>
            <a:endParaRPr lang="en-US"/>
          </a:p>
          <a:p>
            <a:pPr marL="0" indent="304800" algn="l"/>
            <a:r>
              <a:rPr lang="en-US"/>
              <a:t>AJAX = 异步 JavaScript和XML（标准通用标记语言的子集）。</a:t>
            </a:r>
            <a:endParaRPr lang="en-US"/>
          </a:p>
          <a:p>
            <a:pPr marL="0" indent="304800" algn="l"/>
            <a:r>
              <a:rPr lang="en-US"/>
              <a:t>AJAX 是一种用于创建快速动态网页的技术。</a:t>
            </a:r>
            <a:endParaRPr lang="en-US"/>
          </a:p>
          <a:p>
            <a:pPr marL="0" indent="304800" algn="l"/>
            <a:r>
              <a:rPr lang="en-US"/>
              <a:t>通过在后台与服务器进行少量数据交换，AJAX 可以使网页实现异步更新。这意味着可以在不重新加载整个网页的情况下，对网页的某部分进行更新。</a:t>
            </a:r>
            <a:endParaRPr lang="en-US"/>
          </a:p>
          <a:p>
            <a:pPr marL="0" indent="304800" algn="l"/>
            <a:r>
              <a:rPr lang="en-US"/>
              <a:t>传统的网页（不使用 AJAX）如果需要更新内容，必须重载整个网页页面。</a:t>
            </a:r>
            <a:endParaRPr lang="en-US" sz="4000"/>
          </a:p>
        </p:txBody>
      </p:sp>
      <p:sp>
        <p:nvSpPr>
          <p:cNvPr id="4" name="文本框 3"/>
          <p:cNvSpPr txBox="1"/>
          <p:nvPr/>
        </p:nvSpPr>
        <p:spPr>
          <a:xfrm>
            <a:off x="1060450" y="3331845"/>
            <a:ext cx="10299700" cy="1828800"/>
          </a:xfrm>
          <a:prstGeom prst="rect">
            <a:avLst/>
          </a:prstGeom>
          <a:noFill/>
          <a:ln w="9525">
            <a:noFill/>
          </a:ln>
        </p:spPr>
        <p:txBody>
          <a:bodyPr wrap="square">
            <a:spAutoFit/>
          </a:bodyPr>
          <a:p>
            <a:pPr marL="0" indent="0" algn="l"/>
            <a:r>
              <a:rPr lang="en-US" altLang="zh-CN" sz="2400" b="1" u="none">
                <a:latin typeface="宋体" panose="02010600030101010101" pitchFamily="2" charset="-122"/>
                <a:ea typeface="宋体" panose="02010600030101010101" pitchFamily="2" charset="-122"/>
                <a:cs typeface="宋体" panose="02010600030101010101" pitchFamily="2" charset="-122"/>
              </a:rPr>
              <a:t>JavaScript</a:t>
            </a:r>
            <a:r>
              <a:rPr lang="zh-CN" altLang="en-US" sz="2400" b="1" u="none">
                <a:latin typeface="宋体" panose="02010600030101010101" pitchFamily="2" charset="-122"/>
                <a:ea typeface="宋体" panose="02010600030101010101" pitchFamily="2" charset="-122"/>
                <a:cs typeface="宋体" panose="02010600030101010101" pitchFamily="2" charset="-122"/>
              </a:rPr>
              <a:t>基础框架</a:t>
            </a:r>
            <a:endParaRPr lang="zh-CN" altLang="en-US" sz="2400" b="1" u="none">
              <a:latin typeface="宋体" panose="02010600030101010101" pitchFamily="2" charset="-122"/>
              <a:ea typeface="宋体" panose="02010600030101010101" pitchFamily="2" charset="-122"/>
              <a:cs typeface="宋体" panose="02010600030101010101" pitchFamily="2" charset="-122"/>
            </a:endParaRPr>
          </a:p>
          <a:p>
            <a:pPr marL="0" indent="0" algn="l"/>
            <a:endParaRPr lang="zh-CN" altLang="en-US"/>
          </a:p>
          <a:p>
            <a:pPr marL="0" indent="0" algn="l"/>
            <a:endParaRPr lang="zh-CN" altLang="en-US"/>
          </a:p>
          <a:p>
            <a:pPr marL="0" indent="0" algn="l"/>
            <a:r>
              <a:rPr lang="zh-CN" altLang="en-US"/>
              <a:t>     为代码提供了强大的组织能力。JavaScript基础框架对一些原生的JavaScript类型提供了一些扩展，比如数组、字符串，又额外提供了一些实用的数据结构，如：枚举，Hash等，除此之外，还对dom操作，事件，表单和Ajax做了一些封装。</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ox(in)">
                                      <p:cBhvr>
                                        <p:cTn id="7" dur="2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0"/>
        </a:gradFill>
        <a:effectLst/>
      </p:bgPr>
    </p:bg>
    <p:spTree>
      <p:nvGrpSpPr>
        <p:cNvPr id="1" name=""/>
        <p:cNvGrpSpPr/>
        <p:nvPr/>
      </p:nvGrpSpPr>
      <p:grpSpPr/>
      <p:sp>
        <p:nvSpPr>
          <p:cNvPr id="101" name="文本框 100"/>
          <p:cNvSpPr txBox="1"/>
          <p:nvPr/>
        </p:nvSpPr>
        <p:spPr>
          <a:xfrm>
            <a:off x="755650" y="1095375"/>
            <a:ext cx="10546715" cy="2011680"/>
          </a:xfrm>
          <a:prstGeom prst="rect">
            <a:avLst/>
          </a:prstGeom>
          <a:noFill/>
          <a:ln w="9525">
            <a:noFill/>
          </a:ln>
        </p:spPr>
        <p:txBody>
          <a:bodyPr wrap="square">
            <a:spAutoFit/>
          </a:bodyPr>
          <a:p>
            <a:pPr marL="0" indent="304800" algn="l"/>
            <a:r>
              <a:rPr lang="en-US" altLang="zh-CN" sz="2400" b="1" u="none">
                <a:latin typeface="宋体" panose="02010600030101010101" pitchFamily="2" charset="-122"/>
                <a:ea typeface="宋体" panose="02010600030101010101" pitchFamily="2" charset="-122"/>
                <a:cs typeface="宋体" panose="02010600030101010101" pitchFamily="2" charset="-122"/>
              </a:rPr>
              <a:t>模块加载规范</a:t>
            </a:r>
            <a:r>
              <a:rPr lang="zh-CN" altLang="en-US" sz="2400" b="1" u="none">
                <a:latin typeface="宋体" panose="02010600030101010101" pitchFamily="2" charset="-122"/>
                <a:ea typeface="宋体" panose="02010600030101010101" pitchFamily="2" charset="-122"/>
                <a:cs typeface="宋体" panose="02010600030101010101" pitchFamily="2" charset="-122"/>
              </a:rPr>
              <a:t>（</a:t>
            </a:r>
            <a:r>
              <a:rPr lang="en-US" altLang="zh-CN" sz="2400" b="1" u="none">
                <a:latin typeface="宋体" panose="02010600030101010101" pitchFamily="2" charset="-122"/>
                <a:ea typeface="宋体" panose="02010600030101010101" pitchFamily="2" charset="-122"/>
                <a:cs typeface="宋体" panose="02010600030101010101" pitchFamily="2" charset="-122"/>
              </a:rPr>
              <a:t>AMD</a:t>
            </a:r>
            <a:r>
              <a:rPr lang="zh-CN" altLang="en-US" sz="2400" b="1" u="none">
                <a:latin typeface="宋体" panose="02010600030101010101" pitchFamily="2" charset="-122"/>
                <a:ea typeface="宋体" panose="02010600030101010101" pitchFamily="2" charset="-122"/>
                <a:cs typeface="宋体" panose="02010600030101010101" pitchFamily="2" charset="-122"/>
              </a:rPr>
              <a:t>和</a:t>
            </a:r>
            <a:r>
              <a:rPr lang="en-US" altLang="zh-CN" sz="2400" b="1" u="none">
                <a:latin typeface="宋体" panose="02010600030101010101" pitchFamily="2" charset="-122"/>
                <a:ea typeface="宋体" panose="02010600030101010101" pitchFamily="2" charset="-122"/>
                <a:cs typeface="宋体" panose="02010600030101010101" pitchFamily="2" charset="-122"/>
              </a:rPr>
              <a:t>CMD</a:t>
            </a:r>
            <a:r>
              <a:rPr lang="zh-CN" altLang="en-US" sz="2400" b="1" u="none">
                <a:latin typeface="宋体" panose="02010600030101010101" pitchFamily="2" charset="-122"/>
                <a:ea typeface="宋体" panose="02010600030101010101" pitchFamily="2" charset="-122"/>
                <a:cs typeface="宋体" panose="02010600030101010101" pitchFamily="2" charset="-122"/>
              </a:rPr>
              <a:t>）</a:t>
            </a:r>
            <a:endParaRPr lang="zh-CN" altLang="en-US" sz="2400" b="1" u="none">
              <a:latin typeface="宋体" panose="02010600030101010101" pitchFamily="2" charset="-122"/>
              <a:ea typeface="宋体" panose="02010600030101010101" pitchFamily="2" charset="-122"/>
              <a:cs typeface="宋体" panose="02010600030101010101" pitchFamily="2" charset="-122"/>
            </a:endParaRPr>
          </a:p>
          <a:p>
            <a:pPr marL="0" indent="304800" algn="l"/>
            <a:endParaRPr lang="en-US" altLang="zh-CN" sz="1200" b="0" u="none">
              <a:latin typeface="宋体" panose="02010600030101010101" pitchFamily="2" charset="-122"/>
              <a:ea typeface="宋体" panose="02010600030101010101" pitchFamily="2" charset="-122"/>
              <a:cs typeface="宋体" panose="02010600030101010101" pitchFamily="2" charset="-122"/>
            </a:endParaRPr>
          </a:p>
          <a:p>
            <a:pPr marL="0" indent="304800" algn="l"/>
            <a:r>
              <a:rPr lang="zh-CN" altLang="en-US" b="0" u="none">
                <a:latin typeface="宋体" panose="02010600030101010101" pitchFamily="2" charset="-122"/>
                <a:ea typeface="宋体" panose="02010600030101010101" pitchFamily="2" charset="-122"/>
                <a:cs typeface="宋体" panose="02010600030101010101" pitchFamily="2" charset="-122"/>
              </a:rPr>
              <a:t>单个的界面想要做很多功能，需要写的代码是会比较多的，但是，并非所有的功能都需要在界面加载的时候就全部引入，如果能够在需要的时候才加载那些代码，就把加载的压力分担了，在这个背景下，出现了一些用于动态加载</a:t>
            </a:r>
            <a:r>
              <a:rPr lang="en-US" altLang="zh-CN" b="0" u="none">
                <a:latin typeface="Times New Roman" panose="02020603050405020304" charset="0"/>
                <a:ea typeface="Times New Roman" panose="02020603050405020304" charset="0"/>
                <a:cs typeface="Times New Roman" panose="02020603050405020304" charset="0"/>
              </a:rPr>
              <a:t>JavaScript</a:t>
            </a:r>
            <a:r>
              <a:rPr lang="zh-CN" altLang="en-US" b="0" u="none">
                <a:latin typeface="宋体" panose="02010600030101010101" pitchFamily="2" charset="-122"/>
                <a:ea typeface="宋体" panose="02010600030101010101" pitchFamily="2" charset="-122"/>
                <a:cs typeface="宋体" panose="02010600030101010101" pitchFamily="2" charset="-122"/>
              </a:rPr>
              <a:t>的框架，也出现了一些定义这类可被动态加载代码的规范。值得一提的是，在浏览器端，除了</a:t>
            </a:r>
            <a:r>
              <a:rPr lang="en-US" altLang="zh-CN" b="0" u="none">
                <a:latin typeface="Times New Roman" panose="02020603050405020304" charset="0"/>
                <a:ea typeface="Times New Roman" panose="02020603050405020304" charset="0"/>
                <a:cs typeface="Times New Roman" panose="02020603050405020304" charset="0"/>
              </a:rPr>
              <a:t>RequireJS</a:t>
            </a:r>
            <a:r>
              <a:rPr lang="zh-CN" altLang="en-US" b="0" u="none">
                <a:latin typeface="宋体" panose="02010600030101010101" pitchFamily="2" charset="-122"/>
                <a:ea typeface="宋体" panose="02010600030101010101" pitchFamily="2" charset="-122"/>
                <a:cs typeface="宋体" panose="02010600030101010101" pitchFamily="2" charset="-122"/>
              </a:rPr>
              <a:t>以外，国内的牛人淘宝玉伯开发了</a:t>
            </a:r>
            <a:r>
              <a:rPr lang="en-US" altLang="zh-CN" b="0" u="none">
                <a:latin typeface="Times New Roman" panose="02020603050405020304" charset="0"/>
                <a:ea typeface="Times New Roman" panose="02020603050405020304" charset="0"/>
                <a:cs typeface="Times New Roman" panose="02020603050405020304" charset="0"/>
              </a:rPr>
              <a:t>SeaJS</a:t>
            </a:r>
            <a:r>
              <a:rPr lang="zh-CN" altLang="en-US" b="0" u="none">
                <a:latin typeface="宋体" panose="02010600030101010101" pitchFamily="2" charset="-122"/>
                <a:ea typeface="宋体" panose="02010600030101010101" pitchFamily="2" charset="-122"/>
                <a:cs typeface="宋体" panose="02010600030101010101" pitchFamily="2" charset="-122"/>
              </a:rPr>
              <a:t>异步模块加载器，其遵循</a:t>
            </a:r>
            <a:r>
              <a:rPr lang="en-US" altLang="zh-CN" b="0" u="none">
                <a:latin typeface="Times New Roman" panose="02020603050405020304" charset="0"/>
                <a:ea typeface="Times New Roman" panose="02020603050405020304" charset="0"/>
                <a:cs typeface="Times New Roman" panose="02020603050405020304" charset="0"/>
              </a:rPr>
              <a:t>CMD</a:t>
            </a:r>
            <a:r>
              <a:rPr lang="zh-CN" altLang="en-US" b="0" u="none">
                <a:latin typeface="宋体" panose="02010600030101010101" pitchFamily="2" charset="-122"/>
                <a:ea typeface="宋体" panose="02010600030101010101" pitchFamily="2" charset="-122"/>
                <a:cs typeface="宋体" panose="02010600030101010101" pitchFamily="2" charset="-122"/>
              </a:rPr>
              <a:t>规范，目前已经有超过</a:t>
            </a:r>
            <a:r>
              <a:rPr lang="en-US" altLang="zh-CN" b="0" u="none">
                <a:latin typeface="Times New Roman" panose="02020603050405020304" charset="0"/>
                <a:ea typeface="Times New Roman" panose="02020603050405020304" charset="0"/>
                <a:cs typeface="Times New Roman" panose="02020603050405020304" charset="0"/>
              </a:rPr>
              <a:t>300</a:t>
            </a:r>
            <a:r>
              <a:rPr lang="zh-CN" altLang="en-US" b="0" u="none">
                <a:latin typeface="宋体" panose="02010600030101010101" pitchFamily="2" charset="-122"/>
                <a:ea typeface="宋体" panose="02010600030101010101" pitchFamily="2" charset="-122"/>
                <a:cs typeface="宋体" panose="02010600030101010101" pitchFamily="2" charset="-122"/>
              </a:rPr>
              <a:t>家大型</a:t>
            </a:r>
            <a:r>
              <a:rPr lang="en-US" altLang="zh-CN" b="0" u="none">
                <a:latin typeface="Times New Roman" panose="02020603050405020304" charset="0"/>
                <a:ea typeface="Times New Roman" panose="02020603050405020304" charset="0"/>
                <a:cs typeface="Times New Roman" panose="02020603050405020304" charset="0"/>
              </a:rPr>
              <a:t>web</a:t>
            </a:r>
            <a:r>
              <a:rPr lang="zh-CN" altLang="en-US" b="0" u="none">
                <a:latin typeface="宋体" panose="02010600030101010101" pitchFamily="2" charset="-122"/>
                <a:ea typeface="宋体" panose="02010600030101010101" pitchFamily="2" charset="-122"/>
                <a:cs typeface="宋体" panose="02010600030101010101" pitchFamily="2" charset="-122"/>
              </a:rPr>
              <a:t>应用或站点采用，</a:t>
            </a:r>
            <a:r>
              <a:rPr lang="en-US" altLang="zh-CN" b="0" u="none">
                <a:latin typeface="Times New Roman" panose="02020603050405020304" charset="0"/>
                <a:ea typeface="Times New Roman" panose="02020603050405020304" charset="0"/>
                <a:cs typeface="Times New Roman" panose="02020603050405020304" charset="0"/>
              </a:rPr>
              <a:t>SeaJS</a:t>
            </a:r>
            <a:r>
              <a:rPr lang="zh-CN" altLang="en-US" b="0" u="none">
                <a:latin typeface="宋体" panose="02010600030101010101" pitchFamily="2" charset="-122"/>
                <a:ea typeface="宋体" panose="02010600030101010101" pitchFamily="2" charset="-122"/>
                <a:cs typeface="宋体" panose="02010600030101010101" pitchFamily="2" charset="-122"/>
              </a:rPr>
              <a:t>同样简单易学。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ox(in)">
                                      <p:cBhvr>
                                        <p:cTn id="7" dur="2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0"/>
        </a:gradFill>
        <a:effectLst/>
      </p:bgPr>
    </p:bg>
    <p:spTree>
      <p:nvGrpSpPr>
        <p:cNvPr id="1" name=""/>
        <p:cNvGrpSpPr/>
        <p:nvPr/>
      </p:nvGrpSpPr>
      <p:grpSpPr/>
      <p:sp>
        <p:nvSpPr>
          <p:cNvPr id="101" name="文本框 100"/>
          <p:cNvSpPr txBox="1"/>
          <p:nvPr/>
        </p:nvSpPr>
        <p:spPr>
          <a:xfrm>
            <a:off x="607060" y="401320"/>
            <a:ext cx="11073765" cy="3017520"/>
          </a:xfrm>
          <a:prstGeom prst="rect">
            <a:avLst/>
          </a:prstGeom>
          <a:noFill/>
          <a:ln w="9525">
            <a:noFill/>
          </a:ln>
        </p:spPr>
        <p:txBody>
          <a:bodyPr wrap="square">
            <a:spAutoFit/>
          </a:bodyPr>
          <a:p>
            <a:pPr marL="0" indent="0" algn="l"/>
            <a:r>
              <a:rPr lang="en-US" altLang="zh-CN" sz="2400" b="1" u="none">
                <a:latin typeface="宋体" panose="02010600030101010101" pitchFamily="2" charset="-122"/>
                <a:ea typeface="宋体" panose="02010600030101010101" pitchFamily="2" charset="-122"/>
                <a:cs typeface="宋体" panose="02010600030101010101" pitchFamily="2" charset="-122"/>
              </a:rPr>
              <a:t>M</a:t>
            </a:r>
            <a:r>
              <a:rPr lang="en-US" altLang="zh-CN" sz="2400" b="1" u="none">
                <a:latin typeface="宋体" panose="02010600030101010101" pitchFamily="2" charset="-122"/>
                <a:ea typeface="宋体" panose="02010600030101010101" pitchFamily="2" charset="-122"/>
                <a:cs typeface="宋体" panose="02010600030101010101" pitchFamily="2" charset="-122"/>
              </a:rPr>
              <a:t>VC</a:t>
            </a:r>
            <a:r>
              <a:rPr lang="zh-CN" altLang="en-US" sz="2400" b="1" u="none">
                <a:latin typeface="宋体" panose="02010600030101010101" pitchFamily="2" charset="-122"/>
                <a:ea typeface="宋体" panose="02010600030101010101" pitchFamily="2" charset="-122"/>
                <a:cs typeface="宋体" panose="02010600030101010101" pitchFamily="2" charset="-122"/>
              </a:rPr>
              <a:t>、</a:t>
            </a:r>
            <a:r>
              <a:rPr lang="en-US" altLang="zh-CN" sz="2400" b="1" u="none">
                <a:latin typeface="Times New Roman" panose="02020603050405020304" charset="0"/>
                <a:ea typeface="Times New Roman" panose="02020603050405020304" charset="0"/>
                <a:cs typeface="Times New Roman" panose="02020603050405020304" charset="0"/>
              </a:rPr>
              <a:t>MVP</a:t>
            </a:r>
            <a:r>
              <a:rPr lang="zh-CN" altLang="en-US" sz="2400" b="1" u="none">
                <a:latin typeface="宋体" panose="02010600030101010101" pitchFamily="2" charset="-122"/>
                <a:ea typeface="宋体" panose="02010600030101010101" pitchFamily="2" charset="-122"/>
                <a:cs typeface="宋体" panose="02010600030101010101" pitchFamily="2" charset="-122"/>
              </a:rPr>
              <a:t>、</a:t>
            </a:r>
            <a:r>
              <a:rPr lang="en-US" altLang="zh-CN" sz="2400" b="1" u="none">
                <a:latin typeface="Times New Roman" panose="02020603050405020304" charset="0"/>
                <a:ea typeface="Times New Roman" panose="02020603050405020304" charset="0"/>
                <a:cs typeface="Times New Roman" panose="02020603050405020304" charset="0"/>
              </a:rPr>
              <a:t>MVVM</a:t>
            </a:r>
            <a:r>
              <a:rPr lang="zh-CN" altLang="en-US" sz="2400" b="1" u="none">
                <a:latin typeface="宋体" panose="02010600030101010101" pitchFamily="2" charset="-122"/>
                <a:ea typeface="宋体" panose="02010600030101010101" pitchFamily="2" charset="-122"/>
                <a:cs typeface="宋体" panose="02010600030101010101" pitchFamily="2" charset="-122"/>
              </a:rPr>
              <a:t>框架</a:t>
            </a:r>
            <a:endParaRPr lang="zh-CN" altLang="en-US" sz="2400" b="1" u="none">
              <a:latin typeface="宋体" panose="02010600030101010101" pitchFamily="2" charset="-122"/>
              <a:ea typeface="宋体" panose="02010600030101010101" pitchFamily="2" charset="-122"/>
              <a:cs typeface="宋体" panose="02010600030101010101" pitchFamily="2" charset="-122"/>
            </a:endParaRPr>
          </a:p>
          <a:p>
            <a:pPr marL="0" indent="0" algn="l"/>
            <a:endParaRPr lang="zh-CN" altLang="en-US" sz="2400" b="1"/>
          </a:p>
          <a:p>
            <a:pPr marL="0" indent="0" algn="l"/>
            <a:r>
              <a:rPr lang="zh-CN" altLang="en-US"/>
              <a:t>在这些MV*框架里，定义数据模型的方式与以往有些差异，主要在于数据的get和set更加有意义了，比如说，可以把某个实体的get和set绑定到RESTful的服务上，这样，对某个实体的读写可以更新到数据库中。另外一个特点是，它们一般都提供一个事件，用于监控数据的变化，这个机制使得数据绑定成为可能。同时在这些主流的MV*框架中，一般都提供了定义视图的功能。模板是这个时代一种很典型的解决方案。我们常常有这样的场景：在一个界面上重复展示类似的DOM片段，例如微博。以传统的开发方式，也可以轻松实现出来。除此之外，UnderScore还提供了一些很方便的集合操作，使得模板的使用更加方便。如果你打算使用BackBone框架，并且需要用到模板功能，那么UnderScore是一个很好的选择，当然，也可以选用其它的模板库，比如Mustache等等。</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diamond(in)">
                                      <p:cBhvr>
                                        <p:cTn id="7" dur="2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0"/>
        </a:gradFill>
        <a:effectLst/>
      </p:bgPr>
    </p:bg>
    <p:spTree>
      <p:nvGrpSpPr>
        <p:cNvPr id="1" name=""/>
        <p:cNvGrpSpPr/>
        <p:nvPr/>
      </p:nvGrpSpPr>
      <p:grpSpPr/>
      <p:sp>
        <p:nvSpPr>
          <p:cNvPr id="4" name="矩形 3"/>
          <p:cNvSpPr/>
          <p:nvPr/>
        </p:nvSpPr>
        <p:spPr>
          <a:xfrm>
            <a:off x="403860" y="253365"/>
            <a:ext cx="5955665" cy="457200"/>
          </a:xfrm>
          <a:prstGeom prst="rect">
            <a:avLst/>
          </a:prstGeom>
          <a:noFill/>
          <a:ln>
            <a:noFill/>
          </a:ln>
        </p:spPr>
        <p:txBody>
          <a:bodyPr wrap="square" rtlCol="0" anchor="t">
            <a:spAutoFit/>
          </a:bodyPr>
          <a:p>
            <a:pPr algn="ctr"/>
            <a:r>
              <a:rPr lang="zh-CN" altLang="zh-CN" sz="2400" b="1">
                <a:solidFill>
                  <a:schemeClr val="tx1"/>
                </a:solidFill>
                <a:effectLst>
                  <a:outerShdw blurRad="38100" dist="19050" dir="2700000" algn="tl" rotWithShape="0">
                    <a:schemeClr val="dk1">
                      <a:alpha val="40000"/>
                    </a:schemeClr>
                  </a:outerShdw>
                </a:effectLst>
              </a:rPr>
              <a:t>二．前段开发的相关工具和技术整理</a:t>
            </a:r>
            <a:endParaRPr lang="zh-CN" altLang="zh-CN" sz="2400" b="1">
              <a:solidFill>
                <a:schemeClr val="tx1"/>
              </a:solidFill>
              <a:effectLst>
                <a:outerShdw blurRad="38100" dist="19050" dir="2700000" algn="tl" rotWithShape="0">
                  <a:schemeClr val="dk1">
                    <a:alpha val="40000"/>
                  </a:schemeClr>
                </a:outerShdw>
              </a:effectLst>
            </a:endParaRPr>
          </a:p>
        </p:txBody>
      </p:sp>
      <p:sp>
        <p:nvSpPr>
          <p:cNvPr id="101" name="文本框 100"/>
          <p:cNvSpPr txBox="1"/>
          <p:nvPr/>
        </p:nvSpPr>
        <p:spPr>
          <a:xfrm>
            <a:off x="843915" y="915670"/>
            <a:ext cx="9459595" cy="2377440"/>
          </a:xfrm>
          <a:prstGeom prst="rect">
            <a:avLst/>
          </a:prstGeom>
          <a:noFill/>
          <a:ln w="9525">
            <a:noFill/>
          </a:ln>
        </p:spPr>
        <p:txBody>
          <a:bodyPr wrap="square">
            <a:spAutoFit/>
          </a:bodyPr>
          <a:p>
            <a:pPr marL="0" indent="0" algn="l"/>
            <a:r>
              <a:rPr lang="zh-CN" altLang="en-US" sz="2400" b="1" u="none">
                <a:latin typeface="宋体" panose="02010600030101010101" pitchFamily="2" charset="-122"/>
                <a:ea typeface="宋体" panose="02010600030101010101" pitchFamily="2" charset="-122"/>
                <a:cs typeface="宋体" panose="02010600030101010101" pitchFamily="2" charset="-122"/>
              </a:rPr>
              <a:t>前段开发环境</a:t>
            </a:r>
            <a:endParaRPr lang="zh-CN" altLang="en-US" sz="2400" b="1" u="none">
              <a:latin typeface="宋体" panose="02010600030101010101" pitchFamily="2" charset="-122"/>
              <a:ea typeface="宋体" panose="02010600030101010101" pitchFamily="2" charset="-122"/>
              <a:cs typeface="宋体" panose="02010600030101010101" pitchFamily="2" charset="-122"/>
            </a:endParaRPr>
          </a:p>
          <a:p>
            <a:pPr marL="0" indent="0" algn="l"/>
            <a:endParaRPr lang="zh-CN" altLang="en-US" b="0" u="none">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b="0" u="none">
                <a:latin typeface="宋体" panose="02010600030101010101" pitchFamily="2" charset="-122"/>
                <a:ea typeface="宋体" panose="02010600030101010101" pitchFamily="2" charset="-122"/>
                <a:cs typeface="宋体" panose="02010600030101010101" pitchFamily="2" charset="-122"/>
              </a:rPr>
              <a:t>网站前端开发，即网页架构设计。主要是由与交互设计，视觉设计的配合，根据效果图来规划页面布局，合理部署页面代码层次，挖掘用户体验效果。用</a:t>
            </a:r>
            <a:r>
              <a:rPr lang="en-US" altLang="zh-CN" b="0" u="none">
                <a:latin typeface="宋体" panose="02010600030101010101" pitchFamily="2" charset="-122"/>
                <a:ea typeface="宋体" panose="02010600030101010101" pitchFamily="2" charset="-122"/>
                <a:cs typeface="宋体" panose="02010600030101010101" pitchFamily="2" charset="-122"/>
              </a:rPr>
              <a:t>Dreamweare</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Times New Roman" panose="02020603050405020304" charset="0"/>
                <a:ea typeface="Times New Roman" panose="02020603050405020304" charset="0"/>
                <a:cs typeface="Times New Roman" panose="02020603050405020304" charset="0"/>
              </a:rPr>
              <a:t>CSS</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Times New Roman" panose="02020603050405020304" charset="0"/>
                <a:ea typeface="Times New Roman" panose="02020603050405020304" charset="0"/>
                <a:cs typeface="Times New Roman" panose="02020603050405020304" charset="0"/>
              </a:rPr>
              <a:t>JS</a:t>
            </a:r>
            <a:r>
              <a:rPr lang="zh-CN" altLang="en-US" b="0" u="none">
                <a:latin typeface="宋体" panose="02010600030101010101" pitchFamily="2" charset="-122"/>
                <a:ea typeface="宋体" panose="02010600030101010101" pitchFamily="2" charset="-122"/>
                <a:cs typeface="宋体" panose="02010600030101010101" pitchFamily="2" charset="-122"/>
              </a:rPr>
              <a:t>等布局网页内容，制作静态页面，这些页面要兼容各主流浏览器，并配合程序完成静态页面与后台程序的整合工作。另外，要对网站做一些相应的更新，维护及优化。整个网站开发的流程在后面有具体介绍。前端开发在整个过程中占据着不可替代的地位，其它几个环节主要给予相关的配合。</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checkerboard(across)">
                                      <p:cBhvr>
                                        <p:cTn id="12"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0"/>
        </a:gradFill>
        <a:effectLst/>
      </p:bgPr>
    </p:bg>
    <p:spTree>
      <p:nvGrpSpPr>
        <p:cNvPr id="1" name=""/>
        <p:cNvGrpSpPr/>
        <p:nvPr/>
      </p:nvGrpSpPr>
      <p:grpSpPr/>
      <p:sp>
        <p:nvSpPr>
          <p:cNvPr id="101" name="文本框 100"/>
          <p:cNvSpPr txBox="1"/>
          <p:nvPr/>
        </p:nvSpPr>
        <p:spPr>
          <a:xfrm>
            <a:off x="955040" y="429895"/>
            <a:ext cx="10677525" cy="3200400"/>
          </a:xfrm>
          <a:prstGeom prst="rect">
            <a:avLst/>
          </a:prstGeom>
          <a:noFill/>
          <a:ln w="9525">
            <a:noFill/>
          </a:ln>
        </p:spPr>
        <p:txBody>
          <a:bodyPr wrap="square">
            <a:spAutoFit/>
          </a:bodyPr>
          <a:p>
            <a:pPr marL="0" indent="0" algn="l"/>
            <a:r>
              <a:rPr lang="zh-CN" altLang="en-US" sz="2400" b="1" u="none">
                <a:latin typeface="宋体" panose="02010600030101010101" pitchFamily="2" charset="-122"/>
                <a:ea typeface="宋体" panose="02010600030101010101" pitchFamily="2" charset="-122"/>
                <a:cs typeface="宋体" panose="02010600030101010101" pitchFamily="2" charset="-122"/>
              </a:rPr>
              <a:t>前端开发工具</a:t>
            </a:r>
            <a:endParaRPr lang="zh-CN" altLang="en-US" sz="2400" b="1" u="none">
              <a:latin typeface="宋体" panose="02010600030101010101" pitchFamily="2" charset="-122"/>
              <a:ea typeface="宋体" panose="02010600030101010101" pitchFamily="2" charset="-122"/>
              <a:cs typeface="宋体" panose="02010600030101010101" pitchFamily="2" charset="-122"/>
            </a:endParaRPr>
          </a:p>
          <a:p>
            <a:pPr marL="0" indent="0" algn="l"/>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b="0" u="none">
                <a:latin typeface="Times New Roman" panose="02020603050405020304" charset="0"/>
                <a:ea typeface="Times New Roman" panose="02020603050405020304" charset="0"/>
                <a:cs typeface="Times New Roman" panose="02020603050405020304" charset="0"/>
              </a:rPr>
              <a:t>(1)</a:t>
            </a:r>
            <a:r>
              <a:rPr lang="zh-CN" altLang="en-US" b="0" u="none">
                <a:latin typeface="Times New Roman" panose="02020603050405020304" charset="0"/>
                <a:ea typeface="Times New Roman" panose="02020603050405020304" charset="0"/>
                <a:cs typeface="Times New Roman" panose="02020603050405020304" charset="0"/>
              </a:rPr>
              <a:t>MyEclipse </a:t>
            </a:r>
            <a:endParaRPr lang="zh-CN" altLang="en-US" b="0" u="none">
              <a:latin typeface="Times New Roman" panose="02020603050405020304" charset="0"/>
              <a:ea typeface="Times New Roman" panose="02020603050405020304" charset="0"/>
              <a:cs typeface="Times New Roman" panose="02020603050405020304" charset="0"/>
            </a:endParaRPr>
          </a:p>
          <a:p>
            <a:pPr marL="0" indent="0" algn="l"/>
            <a:r>
              <a:rPr lang="zh-CN" altLang="en-US"/>
              <a:t>MyEclipse企业级工作平台（MyEclipse Enterprise Workbench ，简称MyEclipse）是对EclipseIDE的扩展，利用它我们可以在数据库和JavaEE的开发，发布以及应用程序服务器的整合方面极大的提高工作效率。它是功能丰富的JavaEE集成开发环境，包括了完备的编码，调试，测试和发布功能，完整支持HTML，Struts，JSP，CSS，JavaScript，Spring，SQL，Hibernate。MyEclipse结构上的这种模块化，可以让我们在不影响其他模块的情况下，对任一模块进行单独的扩展和升级。 </a:t>
            </a:r>
            <a:endParaRPr lang="zh-CN" altLang="en-US"/>
          </a:p>
          <a:p>
            <a:pPr marL="0" indent="0" algn="l"/>
            <a:r>
              <a:rPr lang="zh-CN" altLang="en-US"/>
              <a:t>   简单而言，MyEclipse是Eclipse的插件，也是一款功能强大的JavaEE集成开发环境，支持代码编写，配置，测试以及除错，MyEclipse6。0以前版本需先安装Eclipse。MyEclipse6。0以后版本安装时不需安装Eclipse。 </a:t>
            </a:r>
            <a:endParaRPr lang="zh-CN" altLang="en-US"/>
          </a:p>
        </p:txBody>
      </p:sp>
      <p:sp>
        <p:nvSpPr>
          <p:cNvPr id="4" name="文本框 3"/>
          <p:cNvSpPr txBox="1"/>
          <p:nvPr/>
        </p:nvSpPr>
        <p:spPr>
          <a:xfrm>
            <a:off x="955040" y="3763645"/>
            <a:ext cx="10677525" cy="1737360"/>
          </a:xfrm>
          <a:prstGeom prst="rect">
            <a:avLst/>
          </a:prstGeom>
          <a:noFill/>
          <a:ln w="9525">
            <a:noFill/>
          </a:ln>
        </p:spPr>
        <p:txBody>
          <a:bodyPr wrap="square">
            <a:spAutoFit/>
          </a:bodyPr>
          <a:p>
            <a:pPr marL="0" indent="0" algn="l"/>
            <a:r>
              <a:rPr lang="en-US" altLang="zh-CN" b="0" u="none">
                <a:latin typeface="宋体" panose="02010600030101010101" pitchFamily="2" charset="-122"/>
                <a:ea typeface="宋体" panose="02010600030101010101" pitchFamily="2" charset="-122"/>
                <a:cs typeface="宋体" panose="02010600030101010101" pitchFamily="2" charset="-122"/>
              </a:rPr>
              <a:t>(2)  Dreamweare    Dreamweare</a:t>
            </a:r>
            <a:r>
              <a:rPr lang="zh-CN" altLang="en-US" b="0" u="none">
                <a:latin typeface="宋体" panose="02010600030101010101" pitchFamily="2" charset="-122"/>
                <a:ea typeface="宋体" panose="02010600030101010101" pitchFamily="2" charset="-122"/>
                <a:cs typeface="宋体" panose="02010600030101010101" pitchFamily="2" charset="-122"/>
              </a:rPr>
              <a:t>是美国</a:t>
            </a:r>
            <a:r>
              <a:rPr lang="en-US" altLang="zh-CN" b="0" u="none">
                <a:latin typeface="Times New Roman" panose="02020603050405020304" charset="0"/>
                <a:ea typeface="Times New Roman" panose="02020603050405020304" charset="0"/>
                <a:cs typeface="Times New Roman" panose="02020603050405020304" charset="0"/>
              </a:rPr>
              <a:t>MACROMEDIA</a:t>
            </a:r>
            <a:r>
              <a:rPr lang="zh-CN" altLang="en-US" b="0" u="none">
                <a:latin typeface="宋体" panose="02010600030101010101" pitchFamily="2" charset="-122"/>
                <a:ea typeface="宋体" panose="02010600030101010101" pitchFamily="2" charset="-122"/>
                <a:cs typeface="宋体" panose="02010600030101010101" pitchFamily="2" charset="-122"/>
              </a:rPr>
              <a:t>公司开发的集网页制作和管理网站于一身的所见即所得网页编辑器，它是第一套针对专业网页设计师特别发展的视觉化网页开发工具，利用它可以轻而易举地制作出跨越平台限制和跨越浏览器限制的充满动感的网页。</a:t>
            </a:r>
            <a:r>
              <a:rPr lang="zh-CN" altLang="en-US" b="0" u="none">
                <a:latin typeface="Times New Roman" panose="02020603050405020304" charset="0"/>
                <a:ea typeface="Times New Roman" panose="02020603050405020304" charset="0"/>
                <a:cs typeface="Times New Roman" panose="02020603050405020304" charset="0"/>
              </a:rPr>
              <a:t> </a:t>
            </a:r>
            <a:r>
              <a:rPr lang="zh-CN" altLang="en-US" b="0" u="none">
                <a:latin typeface="宋体" panose="02010600030101010101" pitchFamily="2" charset="-122"/>
                <a:ea typeface="宋体" panose="02010600030101010101" pitchFamily="2" charset="-122"/>
                <a:cs typeface="宋体" panose="02010600030101010101" pitchFamily="2" charset="-122"/>
              </a:rPr>
              <a:t>使用网站地图可以快速制作网站雏形，设计，更新和重组网页。改变网页位置或档案名称，</a:t>
            </a:r>
            <a:r>
              <a:rPr lang="en-US" altLang="zh-CN" b="0" u="none">
                <a:latin typeface="Times New Roman" panose="02020603050405020304" charset="0"/>
                <a:ea typeface="Times New Roman" panose="02020603050405020304" charset="0"/>
                <a:cs typeface="Times New Roman" panose="02020603050405020304" charset="0"/>
              </a:rPr>
              <a:t>Dreamweare </a:t>
            </a:r>
            <a:r>
              <a:rPr lang="zh-CN" altLang="en-US" b="0" u="none">
                <a:latin typeface="宋体" panose="02010600030101010101" pitchFamily="2" charset="-122"/>
                <a:ea typeface="宋体" panose="02010600030101010101" pitchFamily="2" charset="-122"/>
                <a:cs typeface="宋体" panose="02010600030101010101" pitchFamily="2" charset="-122"/>
              </a:rPr>
              <a:t>会自动更新所有链接。使用支援文字，</a:t>
            </a:r>
            <a:r>
              <a:rPr lang="en-US" altLang="zh-CN" b="0" u="none">
                <a:latin typeface="Times New Roman" panose="02020603050405020304" charset="0"/>
                <a:ea typeface="Times New Roman" panose="02020603050405020304" charset="0"/>
                <a:cs typeface="Times New Roman" panose="02020603050405020304" charset="0"/>
              </a:rPr>
              <a:t>HTML</a:t>
            </a:r>
            <a:r>
              <a:rPr lang="zh-CN" altLang="en-US" b="0" u="none">
                <a:latin typeface="宋体" panose="02010600030101010101" pitchFamily="2" charset="-122"/>
                <a:ea typeface="宋体" panose="02010600030101010101" pitchFamily="2" charset="-122"/>
                <a:cs typeface="宋体" panose="02010600030101010101" pitchFamily="2" charset="-122"/>
              </a:rPr>
              <a:t>码，</a:t>
            </a:r>
            <a:r>
              <a:rPr lang="en-US" altLang="zh-CN" b="0" u="none">
                <a:latin typeface="Times New Roman" panose="02020603050405020304" charset="0"/>
                <a:ea typeface="Times New Roman" panose="02020603050405020304" charset="0"/>
                <a:cs typeface="Times New Roman" panose="02020603050405020304" charset="0"/>
              </a:rPr>
              <a:t>HTML</a:t>
            </a:r>
            <a:r>
              <a:rPr lang="zh-CN" altLang="en-US" b="0" u="none">
                <a:latin typeface="宋体" panose="02010600030101010101" pitchFamily="2" charset="-122"/>
                <a:ea typeface="宋体" panose="02010600030101010101" pitchFamily="2" charset="-122"/>
                <a:cs typeface="宋体" panose="02010600030101010101" pitchFamily="2" charset="-122"/>
              </a:rPr>
              <a:t>属性标签和一般语法的搜寻及置换功能使得复杂的网站更新变得迅速又简单。</a:t>
            </a:r>
            <a:r>
              <a:rPr lang="zh-CN" altLang="en-US" b="0" u="none">
                <a:latin typeface="Times New Roman" panose="02020603050405020304" charset="0"/>
                <a:ea typeface="Times New Roman" panose="02020603050405020304" charset="0"/>
                <a:cs typeface="Times New Roman" panose="02020603050405020304" charset="0"/>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ox(in)">
                                      <p:cBhvr>
                                        <p:cTn id="7" dur="2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0"/>
        </a:gradFill>
        <a:effectLst/>
      </p:bgPr>
    </p:bg>
    <p:spTree>
      <p:nvGrpSpPr>
        <p:cNvPr id="1" name=""/>
        <p:cNvGrpSpPr/>
        <p:nvPr/>
      </p:nvGrpSpPr>
      <p:grpSpPr/>
      <p:sp>
        <p:nvSpPr>
          <p:cNvPr id="4" name="文本框 3"/>
          <p:cNvSpPr txBox="1"/>
          <p:nvPr/>
        </p:nvSpPr>
        <p:spPr>
          <a:xfrm>
            <a:off x="616585" y="621030"/>
            <a:ext cx="10677525" cy="1465580"/>
          </a:xfrm>
          <a:prstGeom prst="rect">
            <a:avLst/>
          </a:prstGeom>
          <a:noFill/>
          <a:ln w="9525">
            <a:noFill/>
          </a:ln>
        </p:spPr>
        <p:txBody>
          <a:bodyPr wrap="square">
            <a:spAutoFit/>
          </a:bodyPr>
          <a:p>
            <a:pPr marL="0" indent="0" algn="l"/>
            <a:r>
              <a:rPr b="0" u="none"/>
              <a:t>(3)   Photoshop </a:t>
            </a:r>
            <a:endParaRPr b="0" u="none"/>
          </a:p>
          <a:p>
            <a:pPr marL="0" indent="0" algn="l"/>
            <a:r>
              <a:rPr b="0" u="none"/>
              <a:t>    Adobe Photoshop，简称“PS”，是一个由Adobe Systems开发和发行的图像处理软件。Photoshop主要处理以像素所构成的数字图像。使用其众多的编修与绘图工具，可以更有效的进行图片编辑工作。 在网站前端开发过程中需要把图片用Photoshop处理成加载到网站页面的图片，用Photoshop 制作矢量图形用作网站页面的修饰按钮。</a:t>
            </a:r>
            <a:endParaRPr b="0" u="non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3519</Words>
  <Application>WPS 演示</Application>
  <PresentationFormat>宽屏</PresentationFormat>
  <Paragraphs>87</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1" baseType="lpstr">
      <vt:lpstr>Arial</vt:lpstr>
      <vt:lpstr>宋体</vt:lpstr>
      <vt:lpstr>Wingdings</vt:lpstr>
      <vt:lpstr>Calibri Light</vt:lpstr>
      <vt:lpstr>Calibri</vt:lpstr>
      <vt:lpstr>微软雅黑</vt:lpstr>
      <vt:lpstr>Times New Roman</vt:lpstr>
      <vt:lpstr>Office 主题</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qiuye</cp:lastModifiedBy>
  <cp:revision>2</cp:revision>
  <dcterms:created xsi:type="dcterms:W3CDTF">2015-05-05T08:02:00Z</dcterms:created>
  <dcterms:modified xsi:type="dcterms:W3CDTF">2017-01-03T10:37:36Z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