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eg" ContentType="image/jpeg"/>
  <Override PartName="/ppt/media/image3.jpeg" ContentType="image/jpeg"/>
  <Override PartName="/ppt/media/image4.jpeg" ContentType="image/jpeg"/>
  <Override PartName="/ppt/theme/theme2.xml" ContentType="application/vnd.openxmlformats-officedocument.theme+xml"/>
  <Override PartName="/ppt/media/media1.wma" ContentType="video/unknown"/>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b="def" i="def"/>
      <a:tcStyle>
        <a:tcBdr/>
        <a:fill>
          <a:solidFill>
            <a:schemeClr val="accent6">
              <a:lumOff val="7647"/>
            </a:schemeClr>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0F0F0"/>
          </a:solidFill>
        </a:fill>
      </a:tcStyle>
    </a:wholeTbl>
    <a:band2H>
      <a:tcTxStyle b="def" i="def"/>
      <a:tcStyle>
        <a:tcBdr/>
        <a:fill>
          <a:solidFill>
            <a:srgbClr val="F8F8F8"/>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微软雅黑"/>
          <a:ea typeface="微软雅黑"/>
          <a:cs typeface="微软雅黑"/>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微软雅黑"/>
          <a:ea typeface="微软雅黑"/>
          <a:cs typeface="微软雅黑"/>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微软雅黑"/>
          <a:ea typeface="微软雅黑"/>
          <a:cs typeface="微软雅黑"/>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微软雅黑"/>
          <a:ea typeface="微软雅黑"/>
          <a:cs typeface="微软雅黑"/>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微软雅黑"/>
          <a:ea typeface="微软雅黑"/>
          <a:cs typeface="微软雅黑"/>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微软雅黑"/>
          <a:ea typeface="微软雅黑"/>
          <a:cs typeface="微软雅黑"/>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微软雅黑"/>
          <a:ea typeface="微软雅黑"/>
          <a:cs typeface="微软雅黑"/>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1" name="Shape 61"/>
          <p:cNvSpPr/>
          <p:nvPr>
            <p:ph type="sldImg"/>
          </p:nvPr>
        </p:nvSpPr>
        <p:spPr>
          <a:xfrm>
            <a:off x="1143000" y="685800"/>
            <a:ext cx="4572000" cy="3429000"/>
          </a:xfrm>
          <a:prstGeom prst="rect">
            <a:avLst/>
          </a:prstGeom>
        </p:spPr>
        <p:txBody>
          <a:bodyPr/>
          <a:lstStyle/>
          <a:p>
            <a:pPr/>
          </a:p>
        </p:txBody>
      </p:sp>
      <p:sp>
        <p:nvSpPr>
          <p:cNvPr id="62" name="Shape 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幻灯片">
    <p:spTree>
      <p:nvGrpSpPr>
        <p:cNvPr id="1" name=""/>
        <p:cNvGrpSpPr/>
        <p:nvPr/>
      </p:nvGrpSpPr>
      <p:grpSpPr>
        <a:xfrm>
          <a:off x="0" y="0"/>
          <a:ext cx="0" cy="0"/>
          <a:chOff x="0" y="0"/>
          <a:chExt cx="0" cy="0"/>
        </a:xfrm>
      </p:grpSpPr>
      <p:sp>
        <p:nvSpPr>
          <p:cNvPr id="1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内容">
    <p:spTree>
      <p:nvGrpSpPr>
        <p:cNvPr id="1" name=""/>
        <p:cNvGrpSpPr/>
        <p:nvPr/>
      </p:nvGrpSpPr>
      <p:grpSpPr>
        <a:xfrm>
          <a:off x="0" y="0"/>
          <a:ext cx="0" cy="0"/>
          <a:chOff x="0" y="0"/>
          <a:chExt cx="0" cy="0"/>
        </a:xfrm>
      </p:grpSpPr>
      <p:pic>
        <p:nvPicPr>
          <p:cNvPr id="19" name="图片 1" descr="图片 1"/>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两栏内容">
    <p:spTree>
      <p:nvGrpSpPr>
        <p:cNvPr id="1" name=""/>
        <p:cNvGrpSpPr/>
        <p:nvPr/>
      </p:nvGrpSpPr>
      <p:grpSpPr>
        <a:xfrm>
          <a:off x="0" y="0"/>
          <a:ext cx="0" cy="0"/>
          <a:chOff x="0" y="0"/>
          <a:chExt cx="0" cy="0"/>
        </a:xfrm>
      </p:grpSpPr>
      <p:pic>
        <p:nvPicPr>
          <p:cNvPr id="27" name="图片 7" descr="图片 7"/>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8" name="矩形 8"/>
          <p:cNvSpPr/>
          <p:nvPr/>
        </p:nvSpPr>
        <p:spPr>
          <a:xfrm>
            <a:off x="1312090" y="1693889"/>
            <a:ext cx="5973131" cy="3470222"/>
          </a:xfrm>
          <a:prstGeom prst="rect">
            <a:avLst/>
          </a:prstGeom>
          <a:solidFill>
            <a:srgbClr val="000000">
              <a:alpha val="80000"/>
            </a:srgbClr>
          </a:solidFill>
          <a:ln w="12700">
            <a:miter lim="400000"/>
          </a:ln>
        </p:spPr>
        <p:txBody>
          <a:bodyPr lIns="45719" rIns="45719" anchor="ctr"/>
          <a:lstStyle/>
          <a:p>
            <a:pPr algn="ctr">
              <a:defRPr>
                <a:solidFill>
                  <a:srgbClr val="FFFFFF"/>
                </a:solidFill>
              </a:defRPr>
            </a:pPr>
          </a:p>
        </p:txBody>
      </p:sp>
      <p:sp>
        <p:nvSpPr>
          <p:cNvPr id="29" name="正文级别 1…"/>
          <p:cNvSpPr txBox="1"/>
          <p:nvPr>
            <p:ph type="body" sz="quarter" idx="1"/>
          </p:nvPr>
        </p:nvSpPr>
        <p:spPr>
          <a:xfrm>
            <a:off x="1472611" y="4457801"/>
            <a:ext cx="1310527" cy="341633"/>
          </a:xfrm>
          <a:prstGeom prst="rect">
            <a:avLst/>
          </a:prstGeom>
        </p:spPr>
        <p:txBody>
          <a:bodyPr lIns="0" tIns="0" rIns="0" bIns="0" anchor="ctr">
            <a:normAutofit fontScale="100000" lnSpcReduction="0"/>
          </a:bodyPr>
          <a:lstStyle>
            <a:lvl1pPr marL="0" indent="0">
              <a:buSzTx/>
              <a:buFontTx/>
              <a:buNone/>
              <a:defRPr sz="1800">
                <a:solidFill>
                  <a:srgbClr val="FFFFFF"/>
                </a:solidFill>
              </a:defRPr>
            </a:lvl1pPr>
            <a:lvl2pPr marL="628650" indent="-171450">
              <a:buFontTx/>
              <a:defRPr sz="1800">
                <a:solidFill>
                  <a:srgbClr val="FFFFFF"/>
                </a:solidFill>
              </a:defRPr>
            </a:lvl2pPr>
            <a:lvl3pPr marL="1120139" indent="-205739">
              <a:buFontTx/>
              <a:defRPr sz="1800">
                <a:solidFill>
                  <a:srgbClr val="FFFFFF"/>
                </a:solidFill>
              </a:defRPr>
            </a:lvl3pPr>
            <a:lvl4pPr marL="1600200" indent="-228600">
              <a:buFontTx/>
              <a:defRPr sz="1800">
                <a:solidFill>
                  <a:srgbClr val="FFFFFF"/>
                </a:solidFill>
              </a:defRPr>
            </a:lvl4pPr>
            <a:lvl5pPr marL="2057400" indent="-228600">
              <a:buFontTx/>
              <a:defRPr sz="18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30" name="文本占位符 12"/>
          <p:cNvSpPr/>
          <p:nvPr>
            <p:ph type="body" sz="quarter" idx="13"/>
          </p:nvPr>
        </p:nvSpPr>
        <p:spPr>
          <a:xfrm>
            <a:off x="2875718" y="4457801"/>
            <a:ext cx="1310527" cy="341633"/>
          </a:xfrm>
          <a:prstGeom prst="rect">
            <a:avLst/>
          </a:prstGeom>
        </p:spPr>
        <p:txBody>
          <a:bodyPr lIns="0" tIns="0" rIns="0" bIns="0" anchor="ctr">
            <a:normAutofit fontScale="100000" lnSpcReduction="0"/>
          </a:bodyPr>
          <a:lstStyle/>
          <a:p>
            <a:pPr marL="0" indent="0">
              <a:buSzTx/>
              <a:buFontTx/>
              <a:buNone/>
              <a:defRPr sz="1800">
                <a:solidFill>
                  <a:srgbClr val="FFFFFF"/>
                </a:solidFill>
              </a:defRPr>
            </a:pPr>
          </a:p>
        </p:txBody>
      </p:sp>
      <p:sp>
        <p:nvSpPr>
          <p:cNvPr id="31" name="文本占位符 14"/>
          <p:cNvSpPr/>
          <p:nvPr>
            <p:ph type="body" sz="quarter" idx="14"/>
          </p:nvPr>
        </p:nvSpPr>
        <p:spPr>
          <a:xfrm>
            <a:off x="4278824" y="4457801"/>
            <a:ext cx="1310527" cy="341633"/>
          </a:xfrm>
          <a:prstGeom prst="rect">
            <a:avLst/>
          </a:prstGeom>
        </p:spPr>
        <p:txBody>
          <a:bodyPr lIns="0" tIns="0" rIns="0" bIns="0" anchor="ctr">
            <a:normAutofit fontScale="100000" lnSpcReduction="0"/>
          </a:bodyPr>
          <a:lstStyle/>
          <a:p>
            <a:pPr marL="0" indent="0">
              <a:buSzTx/>
              <a:buFontTx/>
              <a:buNone/>
              <a:defRPr sz="1800">
                <a:solidFill>
                  <a:srgbClr val="FFFFFF"/>
                </a:solidFill>
              </a:defRPr>
            </a:pPr>
          </a:p>
        </p:txBody>
      </p:sp>
      <p:sp>
        <p:nvSpPr>
          <p:cNvPr id="32" name="文本占位符 16"/>
          <p:cNvSpPr/>
          <p:nvPr>
            <p:ph type="body" sz="quarter" idx="15"/>
          </p:nvPr>
        </p:nvSpPr>
        <p:spPr>
          <a:xfrm>
            <a:off x="5681931" y="4457801"/>
            <a:ext cx="1310527" cy="341633"/>
          </a:xfrm>
          <a:prstGeom prst="rect">
            <a:avLst/>
          </a:prstGeom>
        </p:spPr>
        <p:txBody>
          <a:bodyPr lIns="0" tIns="0" rIns="0" bIns="0" anchor="ctr">
            <a:normAutofit fontScale="100000" lnSpcReduction="0"/>
          </a:bodyPr>
          <a:lstStyle/>
          <a:p>
            <a:pPr marL="0" indent="0">
              <a:buSzTx/>
              <a:buFontTx/>
              <a:buNone/>
              <a:defRPr sz="1800">
                <a:solidFill>
                  <a:srgbClr val="FFFFFF"/>
                </a:solidFill>
              </a:defRPr>
            </a:pPr>
          </a:p>
        </p:txBody>
      </p:sp>
      <p:sp>
        <p:nvSpPr>
          <p:cNvPr id="33" name="文本占位符 18"/>
          <p:cNvSpPr/>
          <p:nvPr>
            <p:ph type="body" sz="quarter" idx="16"/>
          </p:nvPr>
        </p:nvSpPr>
        <p:spPr>
          <a:xfrm>
            <a:off x="1472612" y="3071817"/>
            <a:ext cx="2519362" cy="535532"/>
          </a:xfrm>
          <a:prstGeom prst="rect">
            <a:avLst/>
          </a:prstGeom>
        </p:spPr>
        <p:txBody>
          <a:bodyPr lIns="0" tIns="0" rIns="0" bIns="0" anchor="ctr">
            <a:normAutofit fontScale="100000" lnSpcReduction="0"/>
          </a:bodyPr>
          <a:lstStyle/>
          <a:p>
            <a:pPr marL="0" indent="0">
              <a:buSzTx/>
              <a:buFontTx/>
              <a:buNone/>
              <a:defRPr sz="3200">
                <a:solidFill>
                  <a:srgbClr val="FFFFFF"/>
                </a:solidFill>
              </a:defRPr>
            </a:pPr>
          </a:p>
        </p:txBody>
      </p:sp>
      <p:sp>
        <p:nvSpPr>
          <p:cNvPr id="34" name="文本占位符 20"/>
          <p:cNvSpPr/>
          <p:nvPr>
            <p:ph type="body" sz="quarter" idx="17"/>
          </p:nvPr>
        </p:nvSpPr>
        <p:spPr>
          <a:xfrm>
            <a:off x="1472611" y="3607349"/>
            <a:ext cx="2540001" cy="313933"/>
          </a:xfrm>
          <a:prstGeom prst="rect">
            <a:avLst/>
          </a:prstGeom>
        </p:spPr>
        <p:txBody>
          <a:bodyPr lIns="0" tIns="0" rIns="0" bIns="0" anchor="ctr">
            <a:normAutofit fontScale="100000" lnSpcReduction="0"/>
          </a:bodyPr>
          <a:lstStyle/>
          <a:p>
            <a:pPr marL="0" indent="0">
              <a:buSzTx/>
              <a:buFontTx/>
              <a:buNone/>
              <a:defRPr sz="1600">
                <a:solidFill>
                  <a:srgbClr val="FFFFFF"/>
                </a:solidFill>
              </a:defRPr>
            </a:pPr>
          </a:p>
        </p:txBody>
      </p:sp>
      <p:sp>
        <p:nvSpPr>
          <p:cNvPr id="35" name="文本占位符 2"/>
          <p:cNvSpPr/>
          <p:nvPr>
            <p:ph type="body" sz="quarter" idx="18"/>
          </p:nvPr>
        </p:nvSpPr>
        <p:spPr>
          <a:xfrm>
            <a:off x="1472611" y="2128838"/>
            <a:ext cx="3204164" cy="449263"/>
          </a:xfrm>
          <a:prstGeom prst="rect">
            <a:avLst/>
          </a:prstGeom>
        </p:spPr>
        <p:txBody>
          <a:bodyPr lIns="0" tIns="0" rIns="0" bIns="0">
            <a:normAutofit fontScale="100000" lnSpcReduction="0"/>
          </a:bodyPr>
          <a:lstStyle/>
          <a:p>
            <a:pPr marL="0" indent="0">
              <a:buSzTx/>
              <a:buFontTx/>
              <a:buNone/>
              <a:defRPr>
                <a:solidFill>
                  <a:srgbClr val="FFFFFF"/>
                </a:solidFill>
              </a:defRPr>
            </a:pPr>
          </a:p>
        </p:txBody>
      </p:sp>
      <p:sp>
        <p:nvSpPr>
          <p:cNvPr id="36" name="直接连接符 4"/>
          <p:cNvSpPr/>
          <p:nvPr/>
        </p:nvSpPr>
        <p:spPr>
          <a:xfrm>
            <a:off x="1472611" y="2818151"/>
            <a:ext cx="551061" cy="1"/>
          </a:xfrm>
          <a:prstGeom prst="line">
            <a:avLst/>
          </a:prstGeom>
          <a:ln w="6350">
            <a:solidFill>
              <a:srgbClr val="FFFFFF"/>
            </a:solidFill>
            <a:miter/>
          </a:ln>
        </p:spPr>
        <p:txBody>
          <a:bodyPr lIns="45719" rIns="45719"/>
          <a:lstStyle/>
          <a:p>
            <a:pPr/>
          </a:p>
        </p:txBody>
      </p:sp>
      <p:sp>
        <p:nvSpPr>
          <p:cNvPr id="37" name="直接连接符 13"/>
          <p:cNvSpPr/>
          <p:nvPr/>
        </p:nvSpPr>
        <p:spPr>
          <a:xfrm>
            <a:off x="1472611" y="4212235"/>
            <a:ext cx="551061" cy="1"/>
          </a:xfrm>
          <a:prstGeom prst="line">
            <a:avLst/>
          </a:prstGeom>
          <a:ln w="6350">
            <a:solidFill>
              <a:srgbClr val="FFFFFF"/>
            </a:solidFill>
            <a:miter/>
          </a:ln>
        </p:spPr>
        <p:txBody>
          <a:bodyPr lIns="45719" rIns="45719"/>
          <a:lstStyle/>
          <a:p>
            <a:pPr/>
          </a:p>
        </p:txBody>
      </p:sp>
      <p:sp>
        <p:nvSpPr>
          <p:cNvPr id="3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pic>
        <p:nvPicPr>
          <p:cNvPr id="45" name="图片 2" descr="图片 2"/>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6" name="标题文本"/>
          <p:cNvSpPr txBox="1"/>
          <p:nvPr>
            <p:ph type="title"/>
          </p:nvPr>
        </p:nvSpPr>
        <p:spPr>
          <a:xfrm>
            <a:off x="1386307" y="247277"/>
            <a:ext cx="7113117" cy="584776"/>
          </a:xfrm>
          <a:prstGeom prst="rect">
            <a:avLst/>
          </a:prstGeom>
        </p:spPr>
        <p:txBody>
          <a:bodyPr>
            <a:normAutofit fontScale="100000" lnSpcReduction="0"/>
          </a:bodyPr>
          <a:lstStyle>
            <a:lvl1pPr>
              <a:lnSpc>
                <a:spcPct val="100000"/>
              </a:lnSpc>
              <a:defRPr sz="3200"/>
            </a:lvl1pPr>
          </a:lstStyle>
          <a:p>
            <a:pPr/>
            <a:r>
              <a:t>标题文本</a:t>
            </a:r>
          </a:p>
        </p:txBody>
      </p:sp>
      <p:sp>
        <p:nvSpPr>
          <p:cNvPr id="4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pic>
        <p:nvPicPr>
          <p:cNvPr id="54" name="图片 1" descr="图片 1"/>
          <p:cNvPicPr>
            <a:picLocks noChangeAspect="1"/>
          </p:cNvPicPr>
          <p:nvPr/>
        </p:nvPicPr>
        <p:blipFill>
          <a:blip r:embed="rId2">
            <a:extLst/>
          </a:blip>
          <a:stretch>
            <a:fillRect/>
          </a:stretch>
        </p:blipFill>
        <p:spPr>
          <a:xfrm flipH="1">
            <a:off x="0" y="0"/>
            <a:ext cx="12192000" cy="6858000"/>
          </a:xfrm>
          <a:prstGeom prst="rect">
            <a:avLst/>
          </a:prstGeom>
          <a:ln w="12700">
            <a:miter lim="400000"/>
          </a:ln>
        </p:spPr>
      </p:pic>
      <p:sp>
        <p:nvSpPr>
          <p:cNvPr id="5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图片 1" descr="图片 1"/>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 name="标题文本"/>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4" name="正文级别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微软雅黑"/>
          <a:ea typeface="微软雅黑"/>
          <a:cs typeface="微软雅黑"/>
          <a:sym typeface="微软雅黑"/>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微软雅黑"/>
          <a:ea typeface="微软雅黑"/>
          <a:cs typeface="微软雅黑"/>
          <a:sym typeface="微软雅黑"/>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微软雅黑"/>
          <a:ea typeface="微软雅黑"/>
          <a:cs typeface="微软雅黑"/>
          <a:sym typeface="微软雅黑"/>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微软雅黑"/>
          <a:ea typeface="微软雅黑"/>
          <a:cs typeface="微软雅黑"/>
          <a:sym typeface="微软雅黑"/>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微软雅黑"/>
          <a:ea typeface="微软雅黑"/>
          <a:cs typeface="微软雅黑"/>
          <a:sym typeface="微软雅黑"/>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微软雅黑"/>
          <a:ea typeface="微软雅黑"/>
          <a:cs typeface="微软雅黑"/>
          <a:sym typeface="微软雅黑"/>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微软雅黑"/>
          <a:ea typeface="微软雅黑"/>
          <a:cs typeface="微软雅黑"/>
          <a:sym typeface="微软雅黑"/>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微软雅黑"/>
          <a:ea typeface="微软雅黑"/>
          <a:cs typeface="微软雅黑"/>
          <a:sym typeface="微软雅黑"/>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微软雅黑"/>
          <a:ea typeface="微软雅黑"/>
          <a:cs typeface="微软雅黑"/>
          <a:sym typeface="微软雅黑"/>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微软雅黑"/>
          <a:ea typeface="微软雅黑"/>
          <a:cs typeface="微软雅黑"/>
          <a:sym typeface="微软雅黑"/>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微软雅黑"/>
          <a:ea typeface="微软雅黑"/>
          <a:cs typeface="微软雅黑"/>
          <a:sym typeface="微软雅黑"/>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微软雅黑"/>
          <a:ea typeface="微软雅黑"/>
          <a:cs typeface="微软雅黑"/>
          <a:sym typeface="微软雅黑"/>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微软雅黑"/>
          <a:ea typeface="微软雅黑"/>
          <a:cs typeface="微软雅黑"/>
          <a:sym typeface="微软雅黑"/>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微软雅黑"/>
          <a:ea typeface="微软雅黑"/>
          <a:cs typeface="微软雅黑"/>
          <a:sym typeface="微软雅黑"/>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微软雅黑"/>
          <a:ea typeface="微软雅黑"/>
          <a:cs typeface="微软雅黑"/>
          <a:sym typeface="微软雅黑"/>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微软雅黑"/>
          <a:ea typeface="微软雅黑"/>
          <a:cs typeface="微软雅黑"/>
          <a:sym typeface="微软雅黑"/>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微软雅黑"/>
          <a:ea typeface="微软雅黑"/>
          <a:cs typeface="微软雅黑"/>
          <a:sym typeface="微软雅黑"/>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微软雅黑"/>
          <a:ea typeface="微软雅黑"/>
          <a:cs typeface="微软雅黑"/>
          <a:sym typeface="微软雅黑"/>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微软雅黑"/>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微软雅黑"/>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微软雅黑"/>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微软雅黑"/>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微软雅黑"/>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微软雅黑"/>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微软雅黑"/>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微软雅黑"/>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微软雅黑"/>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video" Target="../media/media1.wma"/><Relationship Id="rId3" Type="http://schemas.microsoft.com/office/2007/relationships/media" Target="../media/media1.wma"/><Relationship Id="rId4"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 Id="rId3" Type="http://schemas.openxmlformats.org/officeDocument/2006/relationships/image" Target="../media/image6.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eg"/><Relationship Id="rId3"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矩形 9"/>
          <p:cNvSpPr/>
          <p:nvPr/>
        </p:nvSpPr>
        <p:spPr>
          <a:xfrm>
            <a:off x="1312091" y="0"/>
            <a:ext cx="5028462" cy="6858000"/>
          </a:xfrm>
          <a:prstGeom prst="rect">
            <a:avLst/>
          </a:prstGeom>
          <a:solidFill>
            <a:srgbClr val="000000">
              <a:alpha val="80000"/>
            </a:srgbClr>
          </a:solidFill>
          <a:ln w="12700">
            <a:miter lim="400000"/>
          </a:ln>
        </p:spPr>
        <p:txBody>
          <a:bodyPr lIns="45719" rIns="45719" anchor="ctr"/>
          <a:lstStyle/>
          <a:p>
            <a:pPr algn="ctr">
              <a:defRPr>
                <a:solidFill>
                  <a:srgbClr val="FFFFFF"/>
                </a:solidFill>
              </a:defRPr>
            </a:pPr>
          </a:p>
        </p:txBody>
      </p:sp>
      <p:sp>
        <p:nvSpPr>
          <p:cNvPr id="65" name="文本框 11"/>
          <p:cNvSpPr txBox="1"/>
          <p:nvPr/>
        </p:nvSpPr>
        <p:spPr>
          <a:xfrm>
            <a:off x="1410843" y="1273016"/>
            <a:ext cx="5028461" cy="237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500">
                <a:solidFill>
                  <a:srgbClr val="FFFFFF"/>
                </a:solidFill>
                <a:latin typeface="Arial Unicode MS"/>
                <a:ea typeface="Arial Unicode MS"/>
                <a:cs typeface="Arial Unicode MS"/>
                <a:sym typeface="Arial Unicode MS"/>
              </a:defRPr>
            </a:lvl1pPr>
          </a:lstStyle>
          <a:p>
            <a:pPr>
              <a:defRPr>
                <a:latin typeface="微软雅黑"/>
                <a:ea typeface="微软雅黑"/>
                <a:cs typeface="微软雅黑"/>
                <a:sym typeface="微软雅黑"/>
              </a:defRPr>
            </a:pPr>
            <a:r>
              <a:rPr>
                <a:latin typeface="Arial Unicode MS"/>
                <a:ea typeface="Arial Unicode MS"/>
                <a:cs typeface="Arial Unicode MS"/>
                <a:sym typeface="Arial Unicode MS"/>
              </a:rPr>
              <a:t>使用标准键盘在沉浸式头戴式显示器虚拟现实中输入文本</a:t>
            </a:r>
          </a:p>
        </p:txBody>
      </p:sp>
      <p:sp>
        <p:nvSpPr>
          <p:cNvPr id="66" name="文本框 165"/>
          <p:cNvSpPr txBox="1"/>
          <p:nvPr/>
        </p:nvSpPr>
        <p:spPr>
          <a:xfrm>
            <a:off x="1953145" y="4906147"/>
            <a:ext cx="252689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汇报人：王婷</a:t>
            </a:r>
          </a:p>
        </p:txBody>
      </p:sp>
      <p:sp>
        <p:nvSpPr>
          <p:cNvPr id="67" name="文本框 166"/>
          <p:cNvSpPr txBox="1"/>
          <p:nvPr/>
        </p:nvSpPr>
        <p:spPr>
          <a:xfrm>
            <a:off x="1953145" y="5541552"/>
            <a:ext cx="252689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汇报时间：</a:t>
            </a:r>
            <a:r>
              <a:t>2018</a:t>
            </a:r>
            <a:r>
              <a:t>年</a:t>
            </a:r>
            <a:r>
              <a:t>12</a:t>
            </a:r>
            <a:r>
              <a:t>月</a:t>
            </a:r>
          </a:p>
        </p:txBody>
      </p:sp>
      <p:sp>
        <p:nvSpPr>
          <p:cNvPr id="68" name="任意多边形 169"/>
          <p:cNvSpPr/>
          <p:nvPr/>
        </p:nvSpPr>
        <p:spPr>
          <a:xfrm>
            <a:off x="1505804" y="5547959"/>
            <a:ext cx="373248" cy="36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92" y="16194"/>
                </a:moveTo>
                <a:lnTo>
                  <a:pt x="18224" y="21600"/>
                </a:lnTo>
                <a:lnTo>
                  <a:pt x="15760" y="21600"/>
                </a:lnTo>
                <a:close/>
                <a:moveTo>
                  <a:pt x="16992" y="14420"/>
                </a:moveTo>
                <a:cubicBezTo>
                  <a:pt x="17305" y="14420"/>
                  <a:pt x="17558" y="14683"/>
                  <a:pt x="17558" y="15007"/>
                </a:cubicBezTo>
                <a:cubicBezTo>
                  <a:pt x="17558" y="15331"/>
                  <a:pt x="17305" y="15594"/>
                  <a:pt x="16992" y="15594"/>
                </a:cubicBezTo>
                <a:cubicBezTo>
                  <a:pt x="16679" y="15594"/>
                  <a:pt x="16426" y="15331"/>
                  <a:pt x="16426" y="15007"/>
                </a:cubicBezTo>
                <a:cubicBezTo>
                  <a:pt x="16426" y="14683"/>
                  <a:pt x="16679" y="14420"/>
                  <a:pt x="16992" y="14420"/>
                </a:cubicBezTo>
                <a:close/>
                <a:moveTo>
                  <a:pt x="19034" y="7165"/>
                </a:moveTo>
                <a:lnTo>
                  <a:pt x="19034" y="12334"/>
                </a:lnTo>
                <a:lnTo>
                  <a:pt x="17333" y="13119"/>
                </a:lnTo>
                <a:lnTo>
                  <a:pt x="17333" y="7949"/>
                </a:lnTo>
                <a:close/>
                <a:moveTo>
                  <a:pt x="2566" y="7165"/>
                </a:moveTo>
                <a:lnTo>
                  <a:pt x="10800" y="10961"/>
                </a:lnTo>
                <a:lnTo>
                  <a:pt x="16651" y="8264"/>
                </a:lnTo>
                <a:lnTo>
                  <a:pt x="16651" y="13434"/>
                </a:lnTo>
                <a:lnTo>
                  <a:pt x="10800" y="16131"/>
                </a:lnTo>
                <a:lnTo>
                  <a:pt x="2566" y="12334"/>
                </a:lnTo>
                <a:close/>
                <a:moveTo>
                  <a:pt x="10800" y="0"/>
                </a:moveTo>
                <a:lnTo>
                  <a:pt x="21600" y="5020"/>
                </a:lnTo>
                <a:lnTo>
                  <a:pt x="16525" y="7378"/>
                </a:lnTo>
                <a:lnTo>
                  <a:pt x="11825" y="5070"/>
                </a:lnTo>
                <a:lnTo>
                  <a:pt x="11834" y="5020"/>
                </a:lnTo>
                <a:cubicBezTo>
                  <a:pt x="11834" y="4427"/>
                  <a:pt x="11371" y="3947"/>
                  <a:pt x="10800" y="3947"/>
                </a:cubicBezTo>
                <a:cubicBezTo>
                  <a:pt x="10229" y="3947"/>
                  <a:pt x="9766" y="4427"/>
                  <a:pt x="9766" y="5020"/>
                </a:cubicBezTo>
                <a:cubicBezTo>
                  <a:pt x="9766" y="5612"/>
                  <a:pt x="10229" y="6092"/>
                  <a:pt x="10800" y="6092"/>
                </a:cubicBezTo>
                <a:cubicBezTo>
                  <a:pt x="11086" y="6092"/>
                  <a:pt x="11344" y="5972"/>
                  <a:pt x="11531" y="5778"/>
                </a:cubicBezTo>
                <a:lnTo>
                  <a:pt x="11565" y="5726"/>
                </a:lnTo>
                <a:lnTo>
                  <a:pt x="15706" y="7759"/>
                </a:lnTo>
                <a:lnTo>
                  <a:pt x="10800" y="10039"/>
                </a:lnTo>
                <a:lnTo>
                  <a:pt x="0" y="5020"/>
                </a:lnTo>
                <a:close/>
              </a:path>
            </a:pathLst>
          </a:custGeom>
          <a:solidFill>
            <a:srgbClr val="FFFFFF"/>
          </a:solidFill>
          <a:ln w="12700">
            <a:miter lim="400000"/>
          </a:ln>
        </p:spPr>
        <p:txBody>
          <a:bodyPr lIns="45719" rIns="45719" anchor="ctr"/>
          <a:lstStyle/>
          <a:p>
            <a:pPr algn="ctr"/>
          </a:p>
        </p:txBody>
      </p:sp>
      <p:sp>
        <p:nvSpPr>
          <p:cNvPr id="69" name="任意多边形 171"/>
          <p:cNvSpPr/>
          <p:nvPr/>
        </p:nvSpPr>
        <p:spPr>
          <a:xfrm>
            <a:off x="1542726" y="4930554"/>
            <a:ext cx="324002" cy="324001"/>
          </a:xfrm>
          <a:custGeom>
            <a:avLst/>
            <a:gdLst/>
            <a:ahLst/>
            <a:cxnLst>
              <a:cxn ang="0">
                <a:pos x="wd2" y="hd2"/>
              </a:cxn>
              <a:cxn ang="5400000">
                <a:pos x="wd2" y="hd2"/>
              </a:cxn>
              <a:cxn ang="10800000">
                <a:pos x="wd2" y="hd2"/>
              </a:cxn>
              <a:cxn ang="16200000">
                <a:pos x="wd2" y="hd2"/>
              </a:cxn>
            </a:cxnLst>
            <a:rect l="0" t="0" r="r" b="b"/>
            <a:pathLst>
              <a:path w="21533" h="21600" fill="norm" stroke="1" extrusionOk="0">
                <a:moveTo>
                  <a:pt x="1856" y="16245"/>
                </a:moveTo>
                <a:lnTo>
                  <a:pt x="5339" y="19739"/>
                </a:lnTo>
                <a:lnTo>
                  <a:pt x="0" y="21600"/>
                </a:lnTo>
                <a:close/>
                <a:moveTo>
                  <a:pt x="16955" y="3126"/>
                </a:moveTo>
                <a:lnTo>
                  <a:pt x="11738" y="8358"/>
                </a:lnTo>
                <a:lnTo>
                  <a:pt x="13201" y="9825"/>
                </a:lnTo>
                <a:lnTo>
                  <a:pt x="18417" y="4593"/>
                </a:lnTo>
                <a:close/>
                <a:moveTo>
                  <a:pt x="17456" y="0"/>
                </a:moveTo>
                <a:cubicBezTo>
                  <a:pt x="17631" y="0"/>
                  <a:pt x="17805" y="67"/>
                  <a:pt x="17939" y="201"/>
                </a:cubicBezTo>
                <a:lnTo>
                  <a:pt x="21333" y="3606"/>
                </a:lnTo>
                <a:cubicBezTo>
                  <a:pt x="21600" y="3873"/>
                  <a:pt x="21600" y="4307"/>
                  <a:pt x="21333" y="4575"/>
                </a:cubicBezTo>
                <a:lnTo>
                  <a:pt x="6748" y="19205"/>
                </a:lnTo>
                <a:cubicBezTo>
                  <a:pt x="6481" y="19473"/>
                  <a:pt x="6049" y="19473"/>
                  <a:pt x="5782" y="19205"/>
                </a:cubicBezTo>
                <a:lnTo>
                  <a:pt x="2387" y="15800"/>
                </a:lnTo>
                <a:cubicBezTo>
                  <a:pt x="2121" y="15533"/>
                  <a:pt x="2121" y="15099"/>
                  <a:pt x="2387" y="14831"/>
                </a:cubicBezTo>
                <a:lnTo>
                  <a:pt x="16973" y="201"/>
                </a:lnTo>
                <a:cubicBezTo>
                  <a:pt x="17106" y="67"/>
                  <a:pt x="17281" y="0"/>
                  <a:pt x="17456" y="0"/>
                </a:cubicBezTo>
                <a:close/>
              </a:path>
            </a:pathLst>
          </a:custGeom>
          <a:solidFill>
            <a:srgbClr val="FFFFFF"/>
          </a:solidFill>
          <a:ln w="12700">
            <a:miter lim="400000"/>
          </a:ln>
        </p:spPr>
        <p:txBody>
          <a:bodyPr lIns="45719" rIns="45719" anchor="ctr"/>
          <a:lstStyle/>
          <a:p>
            <a:pPr algn="ctr"/>
          </a:p>
        </p:txBody>
      </p:sp>
      <p:sp>
        <p:nvSpPr>
          <p:cNvPr id="70" name="文本框 10"/>
          <p:cNvSpPr txBox="1"/>
          <p:nvPr/>
        </p:nvSpPr>
        <p:spPr>
          <a:xfrm>
            <a:off x="1357541" y="3263010"/>
            <a:ext cx="5135065" cy="1374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FFFFFF"/>
                </a:solidFill>
              </a:defRPr>
            </a:lvl1pPr>
          </a:lstStyle>
          <a:p>
            <a:pPr/>
            <a:r>
              <a:t>Text Entry in Immersive Head-Mounted Display-based Virtual Reality using Standard Keyboards </a:t>
            </a:r>
            <a:endParaRPr sz="1200"/>
          </a:p>
        </p:txBody>
      </p:sp>
      <p:pic>
        <p:nvPicPr>
          <p:cNvPr id="71" name="aily_wma1177" descr="aily_wma1177"/>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5791200" y="6939085"/>
            <a:ext cx="609600" cy="609601"/>
          </a:xfrm>
          <a:prstGeom prst="rect">
            <a:avLst/>
          </a:prstGeom>
          <a:ln w="12700">
            <a:miter lim="400000"/>
          </a:ln>
        </p:spPr>
      </p:pic>
    </p:spTree>
  </p:cSld>
  <p:clrMapOvr>
    <a:masterClrMapping/>
  </p:clrMapOvr>
  <p:transition xmlns:p14="http://schemas.microsoft.com/office/powerpoint/2010/main" spd="med" advClick="0" advTm="3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0" fill="hold"/>
                                        <p:tgtEl>
                                          <p:spTgt spid="71"/>
                                        </p:tgtEl>
                                      </p:cBhvr>
                                    </p:cmd>
                                  </p:childTnLst>
                                </p:cTn>
                              </p:par>
                            </p:childTnLst>
                          </p:cTn>
                        </p:par>
                        <p:par>
                          <p:cTn id="7" fill="hold">
                            <p:stCondLst>
                              <p:cond delay="0"/>
                            </p:stCondLst>
                            <p:childTnLst>
                              <p:par>
                                <p:cTn id="8" presetClass="entr" nodeType="afterEffect" presetSubtype="1" presetID="22" grpId="2" fill="hold">
                                  <p:stCondLst>
                                    <p:cond delay="0"/>
                                  </p:stCondLst>
                                  <p:iterate type="el" backwards="0">
                                    <p:tmAbs val="0"/>
                                  </p:iterate>
                                  <p:childTnLst>
                                    <p:set>
                                      <p:cBhvr>
                                        <p:cTn id="9" fill="hold"/>
                                        <p:tgtEl>
                                          <p:spTgt spid="64"/>
                                        </p:tgtEl>
                                        <p:attrNameLst>
                                          <p:attrName>style.visibility</p:attrName>
                                        </p:attrNameLst>
                                      </p:cBhvr>
                                      <p:to>
                                        <p:strVal val="visible"/>
                                      </p:to>
                                    </p:set>
                                    <p:animEffect filter="wipe(up)" transition="in">
                                      <p:cBhvr>
                                        <p:cTn id="10" dur="500"/>
                                        <p:tgtEl>
                                          <p:spTgt spid="64"/>
                                        </p:tgtEl>
                                      </p:cBhvr>
                                    </p:animEffect>
                                  </p:childTnLst>
                                </p:cTn>
                              </p:par>
                            </p:childTnLst>
                          </p:cTn>
                        </p:par>
                        <p:par>
                          <p:cTn id="11" fill="hold">
                            <p:stCondLst>
                              <p:cond delay="500"/>
                            </p:stCondLst>
                            <p:childTnLst>
                              <p:par>
                                <p:cTn id="12" presetClass="entr" nodeType="afterEffect" presetSubtype="4" presetID="2" grpId="3" fill="hold">
                                  <p:stCondLst>
                                    <p:cond delay="0"/>
                                  </p:stCondLst>
                                  <p:iterate type="el" backwards="0">
                                    <p:tmAbs val="0"/>
                                  </p:iterate>
                                  <p:childTnLst>
                                    <p:set>
                                      <p:cBhvr>
                                        <p:cTn id="13" fill="hold"/>
                                        <p:tgtEl>
                                          <p:spTgt spid="65"/>
                                        </p:tgtEl>
                                        <p:attrNameLst>
                                          <p:attrName>style.visibility</p:attrName>
                                        </p:attrNameLst>
                                      </p:cBhvr>
                                      <p:to>
                                        <p:strVal val="visible"/>
                                      </p:to>
                                    </p:set>
                                    <p:anim calcmode="lin" valueType="num">
                                      <p:cBhvr>
                                        <p:cTn id="14" dur="500" fill="hold"/>
                                        <p:tgtEl>
                                          <p:spTgt spid="65"/>
                                        </p:tgtEl>
                                        <p:attrNameLst>
                                          <p:attrName>ppt_x</p:attrName>
                                        </p:attrNameLst>
                                      </p:cBhvr>
                                      <p:tavLst>
                                        <p:tav tm="0">
                                          <p:val>
                                            <p:strVal val="#ppt_x"/>
                                          </p:val>
                                        </p:tav>
                                        <p:tav tm="100000">
                                          <p:val>
                                            <p:strVal val="#ppt_x"/>
                                          </p:val>
                                        </p:tav>
                                      </p:tavLst>
                                    </p:anim>
                                    <p:anim calcmode="lin" valueType="num">
                                      <p:cBhvr>
                                        <p:cTn id="15" dur="500" fill="hold"/>
                                        <p:tgtEl>
                                          <p:spTgt spid="65"/>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Class="entr" nodeType="afterEffect" presetID="9" grpId="4" fill="hold">
                                  <p:stCondLst>
                                    <p:cond delay="0"/>
                                  </p:stCondLst>
                                  <p:iterate type="el" backwards="0">
                                    <p:tmAbs val="0"/>
                                  </p:iterate>
                                  <p:childTnLst>
                                    <p:set>
                                      <p:cBhvr>
                                        <p:cTn id="18" fill="hold"/>
                                        <p:tgtEl>
                                          <p:spTgt spid="70"/>
                                        </p:tgtEl>
                                        <p:attrNameLst>
                                          <p:attrName>style.visibility</p:attrName>
                                        </p:attrNameLst>
                                      </p:cBhvr>
                                      <p:to>
                                        <p:strVal val="visible"/>
                                      </p:to>
                                    </p:set>
                                    <p:animEffect filter="dissolve" transition="in">
                                      <p:cBhvr>
                                        <p:cTn id="19" dur="500"/>
                                        <p:tgtEl>
                                          <p:spTgt spid="70"/>
                                        </p:tgtEl>
                                      </p:cBhvr>
                                    </p:animEffect>
                                  </p:childTnLst>
                                </p:cTn>
                              </p:par>
                            </p:childTnLst>
                          </p:cTn>
                        </p:par>
                        <p:par>
                          <p:cTn id="20" fill="hold">
                            <p:stCondLst>
                              <p:cond delay="1500"/>
                            </p:stCondLst>
                            <p:childTnLst>
                              <p:par>
                                <p:cTn id="21" presetClass="entr" nodeType="afterEffect" presetSubtype="16" presetID="23" grpId="5" fill="hold">
                                  <p:stCondLst>
                                    <p:cond delay="0"/>
                                  </p:stCondLst>
                                  <p:iterate type="el" backwards="0">
                                    <p:tmAbs val="0"/>
                                  </p:iterate>
                                  <p:childTnLst>
                                    <p:set>
                                      <p:cBhvr>
                                        <p:cTn id="22" fill="hold"/>
                                        <p:tgtEl>
                                          <p:spTgt spid="69"/>
                                        </p:tgtEl>
                                        <p:attrNameLst>
                                          <p:attrName>style.visibility</p:attrName>
                                        </p:attrNameLst>
                                      </p:cBhvr>
                                      <p:to>
                                        <p:strVal val="visible"/>
                                      </p:to>
                                    </p:set>
                                    <p:anim calcmode="lin" valueType="num">
                                      <p:cBhvr>
                                        <p:cTn id="23" dur="500" fill="hold"/>
                                        <p:tgtEl>
                                          <p:spTgt spid="69"/>
                                        </p:tgtEl>
                                        <p:attrNameLst>
                                          <p:attrName>ppt_w</p:attrName>
                                        </p:attrNameLst>
                                      </p:cBhvr>
                                      <p:tavLst>
                                        <p:tav tm="0">
                                          <p:val>
                                            <p:fltVal val="0"/>
                                          </p:val>
                                        </p:tav>
                                        <p:tav tm="100000">
                                          <p:val>
                                            <p:strVal val="#ppt_w"/>
                                          </p:val>
                                        </p:tav>
                                      </p:tavLst>
                                    </p:anim>
                                    <p:anim calcmode="lin" valueType="num">
                                      <p:cBhvr>
                                        <p:cTn id="24" dur="500" fill="hold"/>
                                        <p:tgtEl>
                                          <p:spTgt spid="69"/>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Class="entr" nodeType="afterEffect" presetSubtype="8" presetID="22" grpId="6" fill="hold">
                                  <p:stCondLst>
                                    <p:cond delay="0"/>
                                  </p:stCondLst>
                                  <p:iterate type="el" backwards="0">
                                    <p:tmAbs val="0"/>
                                  </p:iterate>
                                  <p:childTnLst>
                                    <p:set>
                                      <p:cBhvr>
                                        <p:cTn id="27" fill="hold"/>
                                        <p:tgtEl>
                                          <p:spTgt spid="66"/>
                                        </p:tgtEl>
                                        <p:attrNameLst>
                                          <p:attrName>style.visibility</p:attrName>
                                        </p:attrNameLst>
                                      </p:cBhvr>
                                      <p:to>
                                        <p:strVal val="visible"/>
                                      </p:to>
                                    </p:set>
                                    <p:animEffect filter="wipe(left)" transition="in">
                                      <p:cBhvr>
                                        <p:cTn id="28" dur="500"/>
                                        <p:tgtEl>
                                          <p:spTgt spid="66"/>
                                        </p:tgtEl>
                                      </p:cBhvr>
                                    </p:animEffect>
                                  </p:childTnLst>
                                </p:cTn>
                              </p:par>
                            </p:childTnLst>
                          </p:cTn>
                        </p:par>
                        <p:par>
                          <p:cTn id="29" fill="hold">
                            <p:stCondLst>
                              <p:cond delay="2500"/>
                            </p:stCondLst>
                            <p:childTnLst>
                              <p:par>
                                <p:cTn id="30" presetClass="entr" nodeType="afterEffect" presetSubtype="16" presetID="23" grpId="7" fill="hold">
                                  <p:stCondLst>
                                    <p:cond delay="0"/>
                                  </p:stCondLst>
                                  <p:iterate type="el" backwards="0">
                                    <p:tmAbs val="0"/>
                                  </p:iterate>
                                  <p:childTnLst>
                                    <p:set>
                                      <p:cBhvr>
                                        <p:cTn id="31" fill="hold"/>
                                        <p:tgtEl>
                                          <p:spTgt spid="68"/>
                                        </p:tgtEl>
                                        <p:attrNameLst>
                                          <p:attrName>style.visibility</p:attrName>
                                        </p:attrNameLst>
                                      </p:cBhvr>
                                      <p:to>
                                        <p:strVal val="visible"/>
                                      </p:to>
                                    </p:set>
                                    <p:anim calcmode="lin" valueType="num">
                                      <p:cBhvr>
                                        <p:cTn id="32" dur="500" fill="hold"/>
                                        <p:tgtEl>
                                          <p:spTgt spid="68"/>
                                        </p:tgtEl>
                                        <p:attrNameLst>
                                          <p:attrName>ppt_w</p:attrName>
                                        </p:attrNameLst>
                                      </p:cBhvr>
                                      <p:tavLst>
                                        <p:tav tm="0">
                                          <p:val>
                                            <p:fltVal val="0"/>
                                          </p:val>
                                        </p:tav>
                                        <p:tav tm="100000">
                                          <p:val>
                                            <p:strVal val="#ppt_w"/>
                                          </p:val>
                                        </p:tav>
                                      </p:tavLst>
                                    </p:anim>
                                    <p:anim calcmode="lin" valueType="num">
                                      <p:cBhvr>
                                        <p:cTn id="33" dur="500" fill="hold"/>
                                        <p:tgtEl>
                                          <p:spTgt spid="68"/>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Class="entr" nodeType="afterEffect" presetSubtype="8" presetID="22" grpId="8" fill="hold">
                                  <p:stCondLst>
                                    <p:cond delay="0"/>
                                  </p:stCondLst>
                                  <p:iterate type="el" backwards="0">
                                    <p:tmAbs val="0"/>
                                  </p:iterate>
                                  <p:childTnLst>
                                    <p:set>
                                      <p:cBhvr>
                                        <p:cTn id="36" fill="hold"/>
                                        <p:tgtEl>
                                          <p:spTgt spid="67"/>
                                        </p:tgtEl>
                                        <p:attrNameLst>
                                          <p:attrName>style.visibility</p:attrName>
                                        </p:attrNameLst>
                                      </p:cBhvr>
                                      <p:to>
                                        <p:strVal val="visible"/>
                                      </p:to>
                                    </p:set>
                                    <p:animEffect filter="wipe(left)" transition="in">
                                      <p:cBhvr>
                                        <p:cTn id="37" dur="500"/>
                                        <p:tgtEl>
                                          <p:spTgt spid="67"/>
                                        </p:tgtEl>
                                      </p:cBhvr>
                                    </p:animEffect>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38" fill="hold" display="0">
                  <p:stCondLst>
                    <p:cond delay="indefinite"/>
                  </p:stCondLst>
                </p:cTn>
                <p:tgtEl>
                  <p:spTgt spid="71"/>
                </p:tgtEl>
              </p:cMediaNode>
            </p:video>
          </p:childTnLst>
        </p:cTn>
      </p:par>
    </p:tnLst>
    <p:bldLst>
      <p:bldP build="whole" bldLvl="1" animBg="1" rev="0" advAuto="0" spid="66" grpId="6"/>
      <p:bldP build="whole" bldLvl="1" animBg="1" rev="0" advAuto="0" spid="65" grpId="3"/>
      <p:bldP build="whole" bldLvl="1" animBg="1" rev="0" advAuto="0" spid="69" grpId="5"/>
      <p:bldP build="whole" bldLvl="1" animBg="1" rev="0" advAuto="0" spid="70" grpId="4"/>
      <p:bldP build="whole" bldLvl="1" animBg="1" rev="0" advAuto="0" spid="68" grpId="7"/>
      <p:bldP build="whole" bldLvl="1" animBg="1" rev="0" advAuto="0" spid="64" grpId="2"/>
      <p:bldP build="whole" bldLvl="1" animBg="1" rev="0" advAuto="0" spid="67" grpId="8"/>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标题 1"/>
          <p:cNvSpPr txBox="1"/>
          <p:nvPr>
            <p:ph type="title"/>
          </p:nvPr>
        </p:nvSpPr>
        <p:spPr>
          <a:xfrm>
            <a:off x="1386306" y="247277"/>
            <a:ext cx="7113118" cy="584776"/>
          </a:xfrm>
          <a:prstGeom prst="rect">
            <a:avLst/>
          </a:prstGeom>
        </p:spPr>
        <p:txBody>
          <a:bodyPr/>
          <a:lstStyle>
            <a:lvl1pPr defTabSz="795527">
              <a:defRPr sz="2784"/>
            </a:lvl1pPr>
          </a:lstStyle>
          <a:p>
            <a:pPr/>
            <a:r>
              <a:t>校准数据收集</a:t>
            </a:r>
          </a:p>
        </p:txBody>
      </p:sp>
      <p:sp>
        <p:nvSpPr>
          <p:cNvPr id="148" name="Rectangle 3"/>
          <p:cNvSpPr txBox="1"/>
          <p:nvPr/>
        </p:nvSpPr>
        <p:spPr>
          <a:xfrm>
            <a:off x="783573" y="1816698"/>
            <a:ext cx="9747661" cy="4127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spcBef>
                <a:spcPts val="300"/>
              </a:spcBef>
              <a:defRPr>
                <a:solidFill>
                  <a:srgbClr val="272D2D"/>
                </a:solidFill>
              </a:defRPr>
            </a:lvl1pPr>
          </a:lstStyle>
          <a:p>
            <a:pPr/>
            <a:r>
              <a:t>       校准阶段由三部分组成：文本输入分析，瞳距（IPD）校准和指尖校准。在文本输入分析阶段，参与者被要求使用两种事实上的标准文本输入方法复制提示句子：桌面键盘和QWERTZ触摸屏键盘。每次向参与者展示一个刺激短语，并在整个打字任务中保持可见。要求参与者尽可能快速准确地输入。他们使用桌面键盘输入刺激短语3分钟，短暂休息后使用QWERTZ触摸屏键盘输入3分钟。文本输入方法的顺序在参与者之间保持平衡。使用Oculus Runtime Environment提供的Oculus IPD校准工具确定瞳孔间距（IPD）。然后使用IPD为立体渲染设置正确的相机距离。对于手指追踪，使用双重指示器将各个逆向反射标记物附着在参与者的指甲上双面胶带，见图3，右。手指校准旨在确定每个指尖的跟踪3D位置与其对应的附着指甲的标记之间的偏移。为此，在VR中，参与者被要求在Nexus 10触摸表面上击中三个尺寸减小（大：54×68 mm，中：35×50 mm，小：15×15 mm）的软按钮。最初，虚拟指尖显示在逆向反射标记的登记3D位置。在着陆时，通过触摸点的3D坐标和逆向反射标记之间的偏移来变换虚拟指尖。虚拟指尖的最终位置在三次测量中取平均值。然后参与者验证他们可以使用他们的虚拟指尖实际击中目标键。如有必要，重复该过程。对每个手指单独进行该校准过程。</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48"/>
                                        </p:tgtEl>
                                        <p:attrNameLst>
                                          <p:attrName>style.visibility</p:attrName>
                                        </p:attrNameLst>
                                      </p:cBhvr>
                                      <p:to>
                                        <p:strVal val="visible"/>
                                      </p:to>
                                    </p:set>
                                    <p:animEffect filter="dissolve" transition="in">
                                      <p:cBhvr>
                                        <p:cTn id="7"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8"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标题 1"/>
          <p:cNvSpPr txBox="1"/>
          <p:nvPr>
            <p:ph type="title"/>
          </p:nvPr>
        </p:nvSpPr>
        <p:spPr>
          <a:xfrm>
            <a:off x="1386306" y="247277"/>
            <a:ext cx="7113118" cy="584776"/>
          </a:xfrm>
          <a:prstGeom prst="rect">
            <a:avLst/>
          </a:prstGeom>
        </p:spPr>
        <p:txBody>
          <a:bodyPr/>
          <a:lstStyle>
            <a:lvl1pPr defTabSz="795527">
              <a:defRPr sz="2784"/>
            </a:lvl1pPr>
          </a:lstStyle>
          <a:p>
            <a:pPr/>
            <a:r>
              <a:t>实验结果</a:t>
            </a:r>
          </a:p>
        </p:txBody>
      </p:sp>
      <p:sp>
        <p:nvSpPr>
          <p:cNvPr id="151" name="文本框 2"/>
          <p:cNvSpPr txBox="1"/>
          <p:nvPr/>
        </p:nvSpPr>
        <p:spPr>
          <a:xfrm>
            <a:off x="607925" y="1136063"/>
            <a:ext cx="2702204" cy="419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进入率</a:t>
            </a:r>
          </a:p>
        </p:txBody>
      </p:sp>
      <p:sp>
        <p:nvSpPr>
          <p:cNvPr id="152" name="文本框 4"/>
          <p:cNvSpPr txBox="1"/>
          <p:nvPr/>
        </p:nvSpPr>
        <p:spPr>
          <a:xfrm>
            <a:off x="6702589" y="957231"/>
            <a:ext cx="5390966" cy="578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304800" algn="just" defTabSz="266700">
              <a:lnSpc>
                <a:spcPct val="150000"/>
              </a:lnSpc>
              <a:defRPr sz="1600">
                <a:uFill>
                  <a:solidFill>
                    <a:srgbClr val="000000"/>
                  </a:solidFill>
                </a:uFill>
                <a:latin typeface="仿宋_GB2312"/>
                <a:ea typeface="仿宋_GB2312"/>
                <a:cs typeface="仿宋_GB2312"/>
                <a:sym typeface="仿宋_GB2312"/>
              </a:defRPr>
            </a:pPr>
            <a:r>
              <a:t>正如预期的那样，DesktopKeyboard和Touch- screenKeyboard之间的入门率差异具有统计显着性（F1,23=25.480，η</a:t>
            </a:r>
            <a:r>
              <a:rPr baseline="-5999"/>
              <a:t>p</a:t>
            </a:r>
            <a:r>
              <a:rPr baseline="31999"/>
              <a:t>2</a:t>
            </a:r>
            <a:r>
              <a:t>=0.526，p&lt;0.0001）。但是，KeyboardType和TextPosition之间的相互作用并不显着（F1,23 = 1.936，η2p= 0.078，p = 0.177）。对于TouchscreenKeyboard，NoReposition和Reposition之间进入率的差异具有统计学意义（F1,23 = 10.906，η</a:t>
            </a:r>
            <a:r>
              <a:rPr baseline="-5999"/>
              <a:t>p</a:t>
            </a:r>
            <a:r>
              <a:rPr baseline="31999"/>
              <a:t>2</a:t>
            </a:r>
            <a:r>
              <a:t>= 0.322，p = 0.03）。 参与者在NoReposition条件下输入明显更快，平均提高2.8 wpm（相对于32％）。 对于DesktopKeyboard，NoRepostion和Reposition之间的进入率差异无统计学意义（F1,23 = 0.402，η</a:t>
            </a:r>
            <a:r>
              <a:rPr baseline="-5999"/>
              <a:t>p</a:t>
            </a:r>
            <a:r>
              <a:rPr baseline="31999"/>
              <a:t>2</a:t>
            </a:r>
            <a:r>
              <a:t>= 0.017，p = 0.532）。 学习没有明显改善。</a:t>
            </a:r>
            <a:endParaRPr b="1"/>
          </a:p>
        </p:txBody>
      </p:sp>
      <p:sp>
        <p:nvSpPr>
          <p:cNvPr id="153" name="矩形 8"/>
          <p:cNvSpPr/>
          <p:nvPr/>
        </p:nvSpPr>
        <p:spPr>
          <a:xfrm>
            <a:off x="607926" y="1611795"/>
            <a:ext cx="1431889" cy="72001"/>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54" name="page5image1808320.png" descr="page5image1808320.png"/>
          <p:cNvPicPr>
            <a:picLocks noChangeAspect="1"/>
          </p:cNvPicPr>
          <p:nvPr/>
        </p:nvPicPr>
        <p:blipFill>
          <a:blip r:embed="rId2">
            <a:extLst/>
          </a:blip>
          <a:stretch>
            <a:fillRect/>
          </a:stretch>
        </p:blipFill>
        <p:spPr>
          <a:xfrm>
            <a:off x="550793" y="1740428"/>
            <a:ext cx="5866750" cy="1461595"/>
          </a:xfrm>
          <a:prstGeom prst="rect">
            <a:avLst/>
          </a:prstGeom>
          <a:ln w="12700">
            <a:miter lim="400000"/>
          </a:ln>
        </p:spPr>
      </p:pic>
      <p:pic>
        <p:nvPicPr>
          <p:cNvPr id="155" name="page5image1815712.png" descr="page5image1815712.png"/>
          <p:cNvPicPr>
            <a:picLocks noChangeAspect="1"/>
          </p:cNvPicPr>
          <p:nvPr/>
        </p:nvPicPr>
        <p:blipFill>
          <a:blip r:embed="rId3">
            <a:extLst/>
          </a:blip>
          <a:stretch>
            <a:fillRect/>
          </a:stretch>
        </p:blipFill>
        <p:spPr>
          <a:xfrm>
            <a:off x="479951" y="3258750"/>
            <a:ext cx="6008290" cy="1496858"/>
          </a:xfrm>
          <a:prstGeom prst="rect">
            <a:avLst/>
          </a:prstGeom>
          <a:ln w="12700">
            <a:miter lim="400000"/>
          </a:ln>
        </p:spPr>
      </p:pic>
      <p:pic>
        <p:nvPicPr>
          <p:cNvPr id="156" name="page5image1815712.png" descr="page5image1815712.png"/>
          <p:cNvPicPr>
            <a:picLocks noChangeAspect="1"/>
          </p:cNvPicPr>
          <p:nvPr/>
        </p:nvPicPr>
        <p:blipFill>
          <a:blip r:embed="rId3">
            <a:extLst/>
          </a:blip>
          <a:stretch>
            <a:fillRect/>
          </a:stretch>
        </p:blipFill>
        <p:spPr>
          <a:xfrm>
            <a:off x="440736" y="4812239"/>
            <a:ext cx="6086720" cy="1516397"/>
          </a:xfrm>
          <a:prstGeom prst="rect">
            <a:avLst/>
          </a:prstGeom>
          <a:ln w="12700">
            <a:miter lim="400000"/>
          </a:ln>
        </p:spPr>
      </p:pic>
      <p:sp>
        <p:nvSpPr>
          <p:cNvPr id="157" name="顶部：VR条件的WPM。 中：主要VR写入阶段和非VR性能分析阶段之间的WPM比率。 底部：头部以度为单位，0°正向前看，-90°向下看。 DK-NR：DesktopKeyboard + NoReposition，DK-R：桌面 - 键盘+重新定位，SK-NR：触摸屏键盘+ NoReposition，SK-R：触摸屏键盘+重新定位。"/>
          <p:cNvSpPr txBox="1"/>
          <p:nvPr/>
        </p:nvSpPr>
        <p:spPr>
          <a:xfrm>
            <a:off x="-14060" y="6330562"/>
            <a:ext cx="9913850"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800"/>
              </a:lnSpc>
              <a:defRPr sz="1100">
                <a:uFill>
                  <a:solidFill>
                    <a:srgbClr val="000000"/>
                  </a:solidFill>
                </a:uFill>
                <a:latin typeface="Helvetica Neue"/>
                <a:ea typeface="Helvetica Neue"/>
                <a:cs typeface="Helvetica Neue"/>
                <a:sym typeface="Helvetica Neue"/>
              </a:defRPr>
            </a:pPr>
            <a:r>
              <a:rPr sz="1200">
                <a:latin typeface="Arial Unicode MS"/>
                <a:ea typeface="Arial Unicode MS"/>
                <a:cs typeface="Arial Unicode MS"/>
                <a:sym typeface="Arial Unicode MS"/>
              </a:rPr>
              <a:t>顶部：</a:t>
            </a:r>
            <a:r>
              <a:rPr sz="1200">
                <a:latin typeface="Times"/>
                <a:ea typeface="Times"/>
                <a:cs typeface="Times"/>
                <a:sym typeface="Times"/>
              </a:rPr>
              <a:t>VR</a:t>
            </a:r>
            <a:r>
              <a:rPr sz="1200">
                <a:latin typeface="Arial Unicode MS"/>
                <a:ea typeface="Arial Unicode MS"/>
                <a:cs typeface="Arial Unicode MS"/>
                <a:sym typeface="Arial Unicode MS"/>
              </a:rPr>
              <a:t>条件的</a:t>
            </a:r>
            <a:r>
              <a:rPr sz="1200">
                <a:latin typeface="Times"/>
                <a:ea typeface="Times"/>
                <a:cs typeface="Times"/>
                <a:sym typeface="Times"/>
              </a:rPr>
              <a:t>WPM</a:t>
            </a:r>
            <a:r>
              <a:rPr sz="1200">
                <a:latin typeface="Arial Unicode MS"/>
                <a:ea typeface="Arial Unicode MS"/>
                <a:cs typeface="Arial Unicode MS"/>
                <a:sym typeface="Arial Unicode MS"/>
              </a:rPr>
              <a:t>。</a:t>
            </a:r>
            <a:r>
              <a:rPr sz="1200">
                <a:latin typeface="Times"/>
                <a:ea typeface="Times"/>
                <a:cs typeface="Times"/>
                <a:sym typeface="Times"/>
              </a:rPr>
              <a:t> </a:t>
            </a:r>
            <a:r>
              <a:rPr sz="1200">
                <a:latin typeface="Arial Unicode MS"/>
                <a:ea typeface="Arial Unicode MS"/>
                <a:cs typeface="Arial Unicode MS"/>
                <a:sym typeface="Arial Unicode MS"/>
              </a:rPr>
              <a:t>中：主要</a:t>
            </a:r>
            <a:r>
              <a:rPr sz="1200">
                <a:latin typeface="Times"/>
                <a:ea typeface="Times"/>
                <a:cs typeface="Times"/>
                <a:sym typeface="Times"/>
              </a:rPr>
              <a:t>VR</a:t>
            </a:r>
            <a:r>
              <a:rPr sz="1200">
                <a:latin typeface="Arial Unicode MS"/>
                <a:ea typeface="Arial Unicode MS"/>
                <a:cs typeface="Arial Unicode MS"/>
                <a:sym typeface="Arial Unicode MS"/>
              </a:rPr>
              <a:t>写入阶段和非</a:t>
            </a:r>
            <a:r>
              <a:rPr sz="1200">
                <a:latin typeface="Times"/>
                <a:ea typeface="Times"/>
                <a:cs typeface="Times"/>
                <a:sym typeface="Times"/>
              </a:rPr>
              <a:t>VR</a:t>
            </a:r>
            <a:r>
              <a:rPr sz="1200">
                <a:latin typeface="Arial Unicode MS"/>
                <a:ea typeface="Arial Unicode MS"/>
                <a:cs typeface="Arial Unicode MS"/>
                <a:sym typeface="Arial Unicode MS"/>
              </a:rPr>
              <a:t>性能分析阶段之间的</a:t>
            </a:r>
            <a:r>
              <a:rPr sz="1200">
                <a:latin typeface="Times"/>
                <a:ea typeface="Times"/>
                <a:cs typeface="Times"/>
                <a:sym typeface="Times"/>
              </a:rPr>
              <a:t>WPM</a:t>
            </a:r>
            <a:r>
              <a:rPr sz="1200">
                <a:latin typeface="Arial Unicode MS"/>
                <a:ea typeface="Arial Unicode MS"/>
                <a:cs typeface="Arial Unicode MS"/>
                <a:sym typeface="Arial Unicode MS"/>
              </a:rPr>
              <a:t>比率。</a:t>
            </a:r>
            <a:r>
              <a:rPr sz="1200">
                <a:latin typeface="Times"/>
                <a:ea typeface="Times"/>
                <a:cs typeface="Times"/>
                <a:sym typeface="Times"/>
              </a:rPr>
              <a:t> </a:t>
            </a:r>
            <a:r>
              <a:rPr sz="1200">
                <a:latin typeface="Arial Unicode MS"/>
                <a:ea typeface="Arial Unicode MS"/>
                <a:cs typeface="Arial Unicode MS"/>
                <a:sym typeface="Arial Unicode MS"/>
              </a:rPr>
              <a:t>底部：头部以度为单位，</a:t>
            </a:r>
            <a:r>
              <a:rPr sz="1200">
                <a:latin typeface="Times"/>
                <a:ea typeface="Times"/>
                <a:cs typeface="Times"/>
                <a:sym typeface="Times"/>
              </a:rPr>
              <a:t>0</a:t>
            </a:r>
            <a:r>
              <a:rPr sz="1200">
                <a:latin typeface="Times"/>
                <a:ea typeface="Times"/>
                <a:cs typeface="Times"/>
                <a:sym typeface="Times"/>
              </a:rPr>
              <a:t>°</a:t>
            </a:r>
            <a:r>
              <a:rPr sz="1200">
                <a:latin typeface="Arial Unicode MS"/>
                <a:ea typeface="Arial Unicode MS"/>
                <a:cs typeface="Arial Unicode MS"/>
                <a:sym typeface="Arial Unicode MS"/>
              </a:rPr>
              <a:t>正向前看，</a:t>
            </a:r>
            <a:r>
              <a:rPr sz="1200">
                <a:latin typeface="Times"/>
                <a:ea typeface="Times"/>
                <a:cs typeface="Times"/>
                <a:sym typeface="Times"/>
              </a:rPr>
              <a:t>-90</a:t>
            </a:r>
            <a:r>
              <a:rPr sz="1200">
                <a:latin typeface="Times"/>
                <a:ea typeface="Times"/>
                <a:cs typeface="Times"/>
                <a:sym typeface="Times"/>
              </a:rPr>
              <a:t>°</a:t>
            </a:r>
            <a:r>
              <a:rPr sz="1200">
                <a:latin typeface="Arial Unicode MS"/>
                <a:ea typeface="Arial Unicode MS"/>
                <a:cs typeface="Arial Unicode MS"/>
                <a:sym typeface="Arial Unicode MS"/>
              </a:rPr>
              <a:t>向下看。</a:t>
            </a:r>
            <a:r>
              <a:rPr sz="1200">
                <a:latin typeface="Times"/>
                <a:ea typeface="Times"/>
                <a:cs typeface="Times"/>
                <a:sym typeface="Times"/>
              </a:rPr>
              <a:t> DK-NR</a:t>
            </a:r>
            <a:r>
              <a:rPr sz="1200">
                <a:latin typeface="Arial Unicode MS"/>
                <a:ea typeface="Arial Unicode MS"/>
                <a:cs typeface="Arial Unicode MS"/>
                <a:sym typeface="Arial Unicode MS"/>
              </a:rPr>
              <a:t>：</a:t>
            </a:r>
            <a:r>
              <a:rPr sz="1200">
                <a:latin typeface="Times"/>
                <a:ea typeface="Times"/>
                <a:cs typeface="Times"/>
                <a:sym typeface="Times"/>
              </a:rPr>
              <a:t>DesktopKeyboard + NoReposition</a:t>
            </a:r>
            <a:r>
              <a:rPr sz="1200">
                <a:latin typeface="Arial Unicode MS"/>
                <a:ea typeface="Arial Unicode MS"/>
                <a:cs typeface="Arial Unicode MS"/>
                <a:sym typeface="Arial Unicode MS"/>
              </a:rPr>
              <a:t>，</a:t>
            </a:r>
            <a:r>
              <a:rPr sz="1200">
                <a:latin typeface="Times"/>
                <a:ea typeface="Times"/>
                <a:cs typeface="Times"/>
                <a:sym typeface="Times"/>
              </a:rPr>
              <a:t>DK-R</a:t>
            </a:r>
            <a:r>
              <a:rPr sz="1200">
                <a:latin typeface="Arial Unicode MS"/>
                <a:ea typeface="Arial Unicode MS"/>
                <a:cs typeface="Arial Unicode MS"/>
                <a:sym typeface="Arial Unicode MS"/>
              </a:rPr>
              <a:t>：桌面</a:t>
            </a:r>
            <a:r>
              <a:rPr sz="1200">
                <a:latin typeface="Times"/>
                <a:ea typeface="Times"/>
                <a:cs typeface="Times"/>
                <a:sym typeface="Times"/>
              </a:rPr>
              <a:t> - </a:t>
            </a:r>
            <a:r>
              <a:rPr sz="1200">
                <a:latin typeface="Arial Unicode MS"/>
                <a:ea typeface="Arial Unicode MS"/>
                <a:cs typeface="Arial Unicode MS"/>
                <a:sym typeface="Arial Unicode MS"/>
              </a:rPr>
              <a:t>键盘</a:t>
            </a:r>
            <a:r>
              <a:rPr sz="1200">
                <a:latin typeface="Times"/>
                <a:ea typeface="Times"/>
                <a:cs typeface="Times"/>
                <a:sym typeface="Times"/>
              </a:rPr>
              <a:t>+</a:t>
            </a:r>
            <a:r>
              <a:rPr sz="1200">
                <a:latin typeface="Arial Unicode MS"/>
                <a:ea typeface="Arial Unicode MS"/>
                <a:cs typeface="Arial Unicode MS"/>
                <a:sym typeface="Arial Unicode MS"/>
              </a:rPr>
              <a:t>重新定位，</a:t>
            </a:r>
            <a:r>
              <a:rPr sz="1200">
                <a:latin typeface="Times"/>
                <a:ea typeface="Times"/>
                <a:cs typeface="Times"/>
                <a:sym typeface="Times"/>
              </a:rPr>
              <a:t>SK-NR</a:t>
            </a:r>
            <a:r>
              <a:rPr sz="1200">
                <a:latin typeface="Arial Unicode MS"/>
                <a:ea typeface="Arial Unicode MS"/>
                <a:cs typeface="Arial Unicode MS"/>
                <a:sym typeface="Arial Unicode MS"/>
              </a:rPr>
              <a:t>：触摸屏键盘</a:t>
            </a:r>
            <a:r>
              <a:rPr sz="1200">
                <a:latin typeface="Times"/>
                <a:ea typeface="Times"/>
                <a:cs typeface="Times"/>
                <a:sym typeface="Times"/>
              </a:rPr>
              <a:t>+ NoReposition</a:t>
            </a:r>
            <a:r>
              <a:rPr sz="1200">
                <a:latin typeface="Arial Unicode MS"/>
                <a:ea typeface="Arial Unicode MS"/>
                <a:cs typeface="Arial Unicode MS"/>
                <a:sym typeface="Arial Unicode MS"/>
              </a:rPr>
              <a:t>，</a:t>
            </a:r>
            <a:r>
              <a:rPr sz="1200">
                <a:latin typeface="Times"/>
                <a:ea typeface="Times"/>
                <a:cs typeface="Times"/>
                <a:sym typeface="Times"/>
              </a:rPr>
              <a:t>SK-R</a:t>
            </a:r>
            <a:r>
              <a:rPr sz="1200">
                <a:latin typeface="Arial Unicode MS"/>
                <a:ea typeface="Arial Unicode MS"/>
                <a:cs typeface="Arial Unicode MS"/>
                <a:sym typeface="Arial Unicode MS"/>
              </a:rPr>
              <a:t>：触摸屏键盘</a:t>
            </a:r>
            <a:r>
              <a:rPr sz="1200">
                <a:latin typeface="Times"/>
                <a:ea typeface="Times"/>
                <a:cs typeface="Times"/>
                <a:sym typeface="Times"/>
              </a:rPr>
              <a:t>+</a:t>
            </a:r>
            <a:r>
              <a:rPr sz="1200">
                <a:latin typeface="Arial Unicode MS"/>
                <a:ea typeface="Arial Unicode MS"/>
                <a:cs typeface="Arial Unicode MS"/>
                <a:sym typeface="Arial Unicode MS"/>
              </a:rPr>
              <a:t>重新定位。</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151"/>
                                        </p:tgtEl>
                                        <p:attrNameLst>
                                          <p:attrName>style.visibility</p:attrName>
                                        </p:attrNameLst>
                                      </p:cBhvr>
                                      <p:to>
                                        <p:strVal val="visible"/>
                                      </p:to>
                                    </p:set>
                                    <p:anim calcmode="lin" valueType="num">
                                      <p:cBhvr>
                                        <p:cTn id="7" dur="500" fill="hold"/>
                                        <p:tgtEl>
                                          <p:spTgt spid="151"/>
                                        </p:tgtEl>
                                        <p:attrNameLst>
                                          <p:attrName>ppt_x</p:attrName>
                                        </p:attrNameLst>
                                      </p:cBhvr>
                                      <p:tavLst>
                                        <p:tav tm="0">
                                          <p:val>
                                            <p:strVal val="0-#ppt_w/2"/>
                                          </p:val>
                                        </p:tav>
                                        <p:tav tm="100000">
                                          <p:val>
                                            <p:strVal val="#ppt_x"/>
                                          </p:val>
                                        </p:tav>
                                      </p:tavLst>
                                    </p:anim>
                                    <p:anim calcmode="lin" valueType="num">
                                      <p:cBhvr>
                                        <p:cTn id="8" dur="500" fill="hold"/>
                                        <p:tgtEl>
                                          <p:spTgt spid="1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2" presetID="2" grpId="2" fill="hold">
                                  <p:stCondLst>
                                    <p:cond delay="0"/>
                                  </p:stCondLst>
                                  <p:iterate type="el" backwards="0">
                                    <p:tmAbs val="0"/>
                                  </p:iterate>
                                  <p:childTnLst>
                                    <p:set>
                                      <p:cBhvr>
                                        <p:cTn id="11" fill="hold"/>
                                        <p:tgtEl>
                                          <p:spTgt spid="153"/>
                                        </p:tgtEl>
                                        <p:attrNameLst>
                                          <p:attrName>style.visibility</p:attrName>
                                        </p:attrNameLst>
                                      </p:cBhvr>
                                      <p:to>
                                        <p:strVal val="visible"/>
                                      </p:to>
                                    </p:set>
                                    <p:anim calcmode="lin" valueType="num">
                                      <p:cBhvr>
                                        <p:cTn id="12" dur="500" fill="hold"/>
                                        <p:tgtEl>
                                          <p:spTgt spid="153"/>
                                        </p:tgtEl>
                                        <p:attrNameLst>
                                          <p:attrName>ppt_x</p:attrName>
                                        </p:attrNameLst>
                                      </p:cBhvr>
                                      <p:tavLst>
                                        <p:tav tm="0">
                                          <p:val>
                                            <p:strVal val="1+#ppt_w/2"/>
                                          </p:val>
                                        </p:tav>
                                        <p:tav tm="100000">
                                          <p:val>
                                            <p:strVal val="#ppt_x"/>
                                          </p:val>
                                        </p:tav>
                                      </p:tavLst>
                                    </p:anim>
                                    <p:anim calcmode="lin" valueType="num">
                                      <p:cBhvr>
                                        <p:cTn id="13" dur="500" fill="hold"/>
                                        <p:tgtEl>
                                          <p:spTgt spid="15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Class="entr" nodeType="afterEffect" presetID="9" grpId="3" fill="hold">
                                  <p:stCondLst>
                                    <p:cond delay="0"/>
                                  </p:stCondLst>
                                  <p:iterate type="el" backwards="0">
                                    <p:tmAbs val="0"/>
                                  </p:iterate>
                                  <p:childTnLst>
                                    <p:set>
                                      <p:cBhvr>
                                        <p:cTn id="16" fill="hold"/>
                                        <p:tgtEl>
                                          <p:spTgt spid="152"/>
                                        </p:tgtEl>
                                        <p:attrNameLst>
                                          <p:attrName>style.visibility</p:attrName>
                                        </p:attrNameLst>
                                      </p:cBhvr>
                                      <p:to>
                                        <p:strVal val="visible"/>
                                      </p:to>
                                    </p:set>
                                    <p:animEffect filter="dissolve" transition="in">
                                      <p:cBhvr>
                                        <p:cTn id="17"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1"/>
      <p:bldP build="whole" bldLvl="1" animBg="1" rev="0" advAuto="0" spid="153" grpId="2"/>
      <p:bldP build="whole" bldLvl="1" animBg="1" rev="0" advAuto="0" spid="152" grpId="3"/>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标题 1"/>
          <p:cNvSpPr txBox="1"/>
          <p:nvPr>
            <p:ph type="title"/>
          </p:nvPr>
        </p:nvSpPr>
        <p:spPr>
          <a:xfrm>
            <a:off x="1386306" y="247277"/>
            <a:ext cx="7113118" cy="584776"/>
          </a:xfrm>
          <a:prstGeom prst="rect">
            <a:avLst/>
          </a:prstGeom>
        </p:spPr>
        <p:txBody>
          <a:bodyPr/>
          <a:lstStyle>
            <a:lvl1pPr defTabSz="795527">
              <a:defRPr sz="2784"/>
            </a:lvl1pPr>
          </a:lstStyle>
          <a:p>
            <a:pPr/>
            <a:r>
              <a:t>实验结果</a:t>
            </a:r>
          </a:p>
        </p:txBody>
      </p:sp>
      <p:sp>
        <p:nvSpPr>
          <p:cNvPr id="160" name="文本框 2"/>
          <p:cNvSpPr txBox="1"/>
          <p:nvPr/>
        </p:nvSpPr>
        <p:spPr>
          <a:xfrm>
            <a:off x="607925" y="1136063"/>
            <a:ext cx="2702204" cy="419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错误率</a:t>
            </a:r>
          </a:p>
        </p:txBody>
      </p:sp>
      <p:sp>
        <p:nvSpPr>
          <p:cNvPr id="161" name="文本框 4"/>
          <p:cNvSpPr txBox="1"/>
          <p:nvPr/>
        </p:nvSpPr>
        <p:spPr>
          <a:xfrm>
            <a:off x="363304" y="1973231"/>
            <a:ext cx="11250528" cy="4523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304800" algn="just" defTabSz="266700">
              <a:lnSpc>
                <a:spcPct val="150000"/>
              </a:lnSpc>
              <a:defRPr sz="1600">
                <a:uFill>
                  <a:solidFill>
                    <a:srgbClr val="000000"/>
                  </a:solidFill>
                </a:uFill>
                <a:latin typeface="仿宋_GB2312"/>
                <a:ea typeface="仿宋_GB2312"/>
                <a:cs typeface="仿宋_GB2312"/>
                <a:sym typeface="仿宋_GB2312"/>
              </a:defRPr>
            </a:pPr>
            <a:r>
              <a:t>错误率测量为字符错误率（CER）。 CER是将响应文本转换为刺激文本所需的字符级插入，删除和替换操作的最小数量除以刺激文本中的字符数。</a:t>
            </a:r>
          </a:p>
          <a:p>
            <a:pPr indent="304800" algn="just" defTabSz="266700">
              <a:lnSpc>
                <a:spcPct val="150000"/>
              </a:lnSpc>
              <a:defRPr sz="1600">
                <a:uFill>
                  <a:solidFill>
                    <a:srgbClr val="000000"/>
                  </a:solidFill>
                </a:uFill>
                <a:latin typeface="仿宋_GB2312"/>
                <a:ea typeface="仿宋_GB2312"/>
                <a:cs typeface="仿宋_GB2312"/>
                <a:sym typeface="仿宋_GB2312"/>
              </a:defRPr>
            </a:pPr>
            <a:r>
              <a:t>对于DesktopKeyboard，NoRepo-sition条件下的平均CER为2.1％，Reposition中为2.4％。对于TouchscreenKey- board，NoReposition的平均CER为2.7％，Reposition为3.6％。通常，小于5％的CER对于一般打字是可接受的（具体阈值取决于用例，参见例如[18]）。 DesktopKeyboard和TouchscreenKey- board之间的CER差异无统计学意义（F1,23 = 2.545，η2p= 0.1，p &lt;0.124），KeyboardType和TextPo- sition之间的相互作用不显着（F1,23 =0.228，η2p= 0.01），p = 0.637）。对于TouchscreenKeyboard，NoReposting和Reposition之间的CER差异无统计学意义（F1,23=1.078，η2p=0.045，p = 0.310）。对于DesktopKeyboard，NoReposition和Reposition之间CER的差异不是统计上的显着（F1,23 = 0.104，η2p= 0.004，p = 0.750）。分析阶段的平均基线字符错误率，桌面键盘为0.9％，触摸屏键盘为2.1％。学习没有明显改善。</a:t>
            </a:r>
          </a:p>
        </p:txBody>
      </p:sp>
      <p:sp>
        <p:nvSpPr>
          <p:cNvPr id="162" name="矩形 8"/>
          <p:cNvSpPr/>
          <p:nvPr/>
        </p:nvSpPr>
        <p:spPr>
          <a:xfrm>
            <a:off x="607926" y="1611795"/>
            <a:ext cx="1431889" cy="72001"/>
          </a:xfrm>
          <a:prstGeom prst="rect">
            <a:avLst/>
          </a:prstGeom>
          <a:solidFill>
            <a:srgbClr val="000000"/>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160"/>
                                        </p:tgtEl>
                                        <p:attrNameLst>
                                          <p:attrName>style.visibility</p:attrName>
                                        </p:attrNameLst>
                                      </p:cBhvr>
                                      <p:to>
                                        <p:strVal val="visible"/>
                                      </p:to>
                                    </p:set>
                                    <p:anim calcmode="lin" valueType="num">
                                      <p:cBhvr>
                                        <p:cTn id="7" dur="500" fill="hold"/>
                                        <p:tgtEl>
                                          <p:spTgt spid="160"/>
                                        </p:tgtEl>
                                        <p:attrNameLst>
                                          <p:attrName>ppt_x</p:attrName>
                                        </p:attrNameLst>
                                      </p:cBhvr>
                                      <p:tavLst>
                                        <p:tav tm="0">
                                          <p:val>
                                            <p:strVal val="0-#ppt_w/2"/>
                                          </p:val>
                                        </p:tav>
                                        <p:tav tm="100000">
                                          <p:val>
                                            <p:strVal val="#ppt_x"/>
                                          </p:val>
                                        </p:tav>
                                      </p:tavLst>
                                    </p:anim>
                                    <p:anim calcmode="lin" valueType="num">
                                      <p:cBhvr>
                                        <p:cTn id="8" dur="500" fill="hold"/>
                                        <p:tgtEl>
                                          <p:spTgt spid="1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2" presetID="2" grpId="2" fill="hold">
                                  <p:stCondLst>
                                    <p:cond delay="0"/>
                                  </p:stCondLst>
                                  <p:iterate type="el" backwards="0">
                                    <p:tmAbs val="0"/>
                                  </p:iterate>
                                  <p:childTnLst>
                                    <p:set>
                                      <p:cBhvr>
                                        <p:cTn id="11" fill="hold"/>
                                        <p:tgtEl>
                                          <p:spTgt spid="162"/>
                                        </p:tgtEl>
                                        <p:attrNameLst>
                                          <p:attrName>style.visibility</p:attrName>
                                        </p:attrNameLst>
                                      </p:cBhvr>
                                      <p:to>
                                        <p:strVal val="visible"/>
                                      </p:to>
                                    </p:set>
                                    <p:anim calcmode="lin" valueType="num">
                                      <p:cBhvr>
                                        <p:cTn id="12" dur="500" fill="hold"/>
                                        <p:tgtEl>
                                          <p:spTgt spid="162"/>
                                        </p:tgtEl>
                                        <p:attrNameLst>
                                          <p:attrName>ppt_x</p:attrName>
                                        </p:attrNameLst>
                                      </p:cBhvr>
                                      <p:tavLst>
                                        <p:tav tm="0">
                                          <p:val>
                                            <p:strVal val="1+#ppt_w/2"/>
                                          </p:val>
                                        </p:tav>
                                        <p:tav tm="100000">
                                          <p:val>
                                            <p:strVal val="#ppt_x"/>
                                          </p:val>
                                        </p:tav>
                                      </p:tavLst>
                                    </p:anim>
                                    <p:anim calcmode="lin" valueType="num">
                                      <p:cBhvr>
                                        <p:cTn id="13" dur="500" fill="hold"/>
                                        <p:tgtEl>
                                          <p:spTgt spid="16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Class="entr" nodeType="afterEffect" presetID="9" grpId="3" fill="hold">
                                  <p:stCondLst>
                                    <p:cond delay="0"/>
                                  </p:stCondLst>
                                  <p:iterate type="el" backwards="0">
                                    <p:tmAbs val="0"/>
                                  </p:iterate>
                                  <p:childTnLst>
                                    <p:set>
                                      <p:cBhvr>
                                        <p:cTn id="16" fill="hold"/>
                                        <p:tgtEl>
                                          <p:spTgt spid="161"/>
                                        </p:tgtEl>
                                        <p:attrNameLst>
                                          <p:attrName>style.visibility</p:attrName>
                                        </p:attrNameLst>
                                      </p:cBhvr>
                                      <p:to>
                                        <p:strVal val="visible"/>
                                      </p:to>
                                    </p:set>
                                    <p:animEffect filter="dissolve" transition="in">
                                      <p:cBhvr>
                                        <p:cTn id="17"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3"/>
      <p:bldP build="whole" bldLvl="1" animBg="1" rev="0" advAuto="0" spid="160" grpId="1"/>
      <p:bldP build="whole" bldLvl="1" animBg="1" rev="0" advAuto="0" spid="162"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标题 1"/>
          <p:cNvSpPr txBox="1"/>
          <p:nvPr>
            <p:ph type="title"/>
          </p:nvPr>
        </p:nvSpPr>
        <p:spPr>
          <a:xfrm>
            <a:off x="1386306" y="247277"/>
            <a:ext cx="7113118" cy="584776"/>
          </a:xfrm>
          <a:prstGeom prst="rect">
            <a:avLst/>
          </a:prstGeom>
        </p:spPr>
        <p:txBody>
          <a:bodyPr/>
          <a:lstStyle>
            <a:lvl1pPr defTabSz="795527">
              <a:defRPr sz="2784"/>
            </a:lvl1pPr>
          </a:lstStyle>
          <a:p>
            <a:pPr/>
            <a:r>
              <a:t>实验结果</a:t>
            </a:r>
          </a:p>
        </p:txBody>
      </p:sp>
      <p:sp>
        <p:nvSpPr>
          <p:cNvPr id="165" name="文本框 2"/>
          <p:cNvSpPr txBox="1"/>
          <p:nvPr/>
        </p:nvSpPr>
        <p:spPr>
          <a:xfrm>
            <a:off x="607925" y="1136063"/>
            <a:ext cx="6002765" cy="787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NASA-TLX，模拟器疾病和空间存在</a:t>
            </a:r>
          </a:p>
        </p:txBody>
      </p:sp>
      <p:sp>
        <p:nvSpPr>
          <p:cNvPr id="166" name="文本框 4"/>
          <p:cNvSpPr txBox="1"/>
          <p:nvPr/>
        </p:nvSpPr>
        <p:spPr>
          <a:xfrm>
            <a:off x="363304" y="1973231"/>
            <a:ext cx="11250528" cy="48856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304800" algn="just" defTabSz="266700">
              <a:lnSpc>
                <a:spcPct val="150000"/>
              </a:lnSpc>
              <a:defRPr sz="1600">
                <a:uFill>
                  <a:solidFill>
                    <a:srgbClr val="000000"/>
                  </a:solidFill>
                </a:uFill>
                <a:latin typeface="仿宋_GB2312"/>
                <a:ea typeface="仿宋_GB2312"/>
                <a:cs typeface="仿宋_GB2312"/>
                <a:sym typeface="仿宋_GB2312"/>
              </a:defRPr>
            </a:pPr>
            <a:r>
              <a:t>DesktopKey-board+NoReposition的整体TLX评级中位数为55.83，DesktopKeyboard+Reposition为53.33，TouchscreenKeyboard + NoReposition为60.00，TouchscreenKeyboard+Reposition为61.67。弗里德曼的测试显示，触摸屏键盘（χ2（1）=0.0，p=1.0）或DesktopKey-板（χ2（1）= 2.667，p=0.102）的NoReposition或Reposition之间没有显着差异。子量表心理需求，身体需求，时间需求，表现，努力，挫折也没有显着差异。</a:t>
            </a:r>
          </a:p>
          <a:p>
            <a:pPr indent="304800" algn="just" defTabSz="266700">
              <a:lnSpc>
                <a:spcPct val="150000"/>
              </a:lnSpc>
              <a:defRPr sz="1600">
                <a:uFill>
                  <a:solidFill>
                    <a:srgbClr val="000000"/>
                  </a:solidFill>
                </a:uFill>
                <a:latin typeface="仿宋_GB2312"/>
                <a:ea typeface="仿宋_GB2312"/>
                <a:cs typeface="仿宋_GB2312"/>
                <a:sym typeface="仿宋_GB2312"/>
              </a:defRPr>
            </a:pPr>
            <a:r>
              <a:t>DesktopKey-板+NoReposition（眼电机：5）的中位恶心评分为1.5，DesktopKey-板+重新定位（眼电机：4.5）为2，TouchscreenKey-板为3+ NoReposition（眼电机：6）和3用于TouchscreenKey-板+重新定位oculo-motor：7）。弗里德曼的测试显示没有显着差异。</a:t>
            </a:r>
          </a:p>
          <a:p>
            <a:pPr indent="304800" algn="just" defTabSz="266700">
              <a:lnSpc>
                <a:spcPct val="150000"/>
              </a:lnSpc>
              <a:defRPr sz="1600">
                <a:uFill>
                  <a:solidFill>
                    <a:srgbClr val="000000"/>
                  </a:solidFill>
                </a:uFill>
                <a:latin typeface="仿宋_GB2312"/>
                <a:ea typeface="仿宋_GB2312"/>
                <a:cs typeface="仿宋_GB2312"/>
                <a:sym typeface="仿宋_GB2312"/>
              </a:defRPr>
            </a:pPr>
            <a:r>
              <a:t>对于空间存在，7项李克特量表的TouchscreenKeyboard中位数分数为NoReposition为3.6，Reposition为3.5。差异无统计学意义（Friedman's检验;χ2（1）= 0.167，p = 0.683）。 DesktopKeyboard的中位数分数为NoReposition为3.2，Reposition为3.4。差异无统计学意义（Friedman检验;χ2（1=0.391，p= 0.532）。</a:t>
            </a:r>
          </a:p>
          <a:p>
            <a:pPr indent="304800" algn="just" defTabSz="266700">
              <a:lnSpc>
                <a:spcPct val="150000"/>
              </a:lnSpc>
              <a:defRPr sz="1600">
                <a:uFill>
                  <a:solidFill>
                    <a:srgbClr val="000000"/>
                  </a:solidFill>
                </a:uFill>
                <a:latin typeface="仿宋_GB2312"/>
                <a:ea typeface="仿宋_GB2312"/>
                <a:cs typeface="仿宋_GB2312"/>
                <a:sym typeface="仿宋_GB2312"/>
              </a:defRPr>
            </a:pPr>
          </a:p>
        </p:txBody>
      </p:sp>
      <p:sp>
        <p:nvSpPr>
          <p:cNvPr id="167" name="矩形 8"/>
          <p:cNvSpPr/>
          <p:nvPr/>
        </p:nvSpPr>
        <p:spPr>
          <a:xfrm>
            <a:off x="607926" y="1611795"/>
            <a:ext cx="1431889" cy="72001"/>
          </a:xfrm>
          <a:prstGeom prst="rect">
            <a:avLst/>
          </a:prstGeom>
          <a:solidFill>
            <a:srgbClr val="000000"/>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165"/>
                                        </p:tgtEl>
                                        <p:attrNameLst>
                                          <p:attrName>style.visibility</p:attrName>
                                        </p:attrNameLst>
                                      </p:cBhvr>
                                      <p:to>
                                        <p:strVal val="visible"/>
                                      </p:to>
                                    </p:set>
                                    <p:anim calcmode="lin" valueType="num">
                                      <p:cBhvr>
                                        <p:cTn id="7" dur="500" fill="hold"/>
                                        <p:tgtEl>
                                          <p:spTgt spid="165"/>
                                        </p:tgtEl>
                                        <p:attrNameLst>
                                          <p:attrName>ppt_x</p:attrName>
                                        </p:attrNameLst>
                                      </p:cBhvr>
                                      <p:tavLst>
                                        <p:tav tm="0">
                                          <p:val>
                                            <p:strVal val="0-#ppt_w/2"/>
                                          </p:val>
                                        </p:tav>
                                        <p:tav tm="100000">
                                          <p:val>
                                            <p:strVal val="#ppt_x"/>
                                          </p:val>
                                        </p:tav>
                                      </p:tavLst>
                                    </p:anim>
                                    <p:anim calcmode="lin" valueType="num">
                                      <p:cBhvr>
                                        <p:cTn id="8" dur="500" fill="hold"/>
                                        <p:tgtEl>
                                          <p:spTgt spid="1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2" presetID="2" grpId="2" fill="hold">
                                  <p:stCondLst>
                                    <p:cond delay="0"/>
                                  </p:stCondLst>
                                  <p:iterate type="el" backwards="0">
                                    <p:tmAbs val="0"/>
                                  </p:iterate>
                                  <p:childTnLst>
                                    <p:set>
                                      <p:cBhvr>
                                        <p:cTn id="11" fill="hold"/>
                                        <p:tgtEl>
                                          <p:spTgt spid="167"/>
                                        </p:tgtEl>
                                        <p:attrNameLst>
                                          <p:attrName>style.visibility</p:attrName>
                                        </p:attrNameLst>
                                      </p:cBhvr>
                                      <p:to>
                                        <p:strVal val="visible"/>
                                      </p:to>
                                    </p:set>
                                    <p:anim calcmode="lin" valueType="num">
                                      <p:cBhvr>
                                        <p:cTn id="12" dur="500" fill="hold"/>
                                        <p:tgtEl>
                                          <p:spTgt spid="167"/>
                                        </p:tgtEl>
                                        <p:attrNameLst>
                                          <p:attrName>ppt_x</p:attrName>
                                        </p:attrNameLst>
                                      </p:cBhvr>
                                      <p:tavLst>
                                        <p:tav tm="0">
                                          <p:val>
                                            <p:strVal val="1+#ppt_w/2"/>
                                          </p:val>
                                        </p:tav>
                                        <p:tav tm="100000">
                                          <p:val>
                                            <p:strVal val="#ppt_x"/>
                                          </p:val>
                                        </p:tav>
                                      </p:tavLst>
                                    </p:anim>
                                    <p:anim calcmode="lin" valueType="num">
                                      <p:cBhvr>
                                        <p:cTn id="13" dur="500" fill="hold"/>
                                        <p:tgtEl>
                                          <p:spTgt spid="1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Class="entr" nodeType="afterEffect" presetID="9" grpId="3" fill="hold">
                                  <p:stCondLst>
                                    <p:cond delay="0"/>
                                  </p:stCondLst>
                                  <p:iterate type="el" backwards="0">
                                    <p:tmAbs val="0"/>
                                  </p:iterate>
                                  <p:childTnLst>
                                    <p:set>
                                      <p:cBhvr>
                                        <p:cTn id="16" fill="hold"/>
                                        <p:tgtEl>
                                          <p:spTgt spid="166"/>
                                        </p:tgtEl>
                                        <p:attrNameLst>
                                          <p:attrName>style.visibility</p:attrName>
                                        </p:attrNameLst>
                                      </p:cBhvr>
                                      <p:to>
                                        <p:strVal val="visible"/>
                                      </p:to>
                                    </p:set>
                                    <p:animEffect filter="dissolve" transition="in">
                                      <p:cBhvr>
                                        <p:cTn id="17"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5" grpId="1"/>
      <p:bldP build="whole" bldLvl="1" animBg="1" rev="0" advAuto="0" spid="166" grpId="3"/>
      <p:bldP build="whole" bldLvl="1" animBg="1" rev="0" advAuto="0" spid="167"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文本占位符 1"/>
          <p:cNvSpPr txBox="1"/>
          <p:nvPr>
            <p:ph type="body" sz="quarter" idx="1"/>
          </p:nvPr>
        </p:nvSpPr>
        <p:spPr>
          <a:xfrm>
            <a:off x="1472611" y="4457801"/>
            <a:ext cx="2326924" cy="341633"/>
          </a:xfrm>
          <a:prstGeom prst="rect">
            <a:avLst/>
          </a:prstGeom>
        </p:spPr>
        <p:txBody>
          <a:bodyPr/>
          <a:lstStyle/>
          <a:p>
            <a:pPr/>
            <a:r>
              <a:t>1.</a:t>
            </a:r>
            <a:r>
              <a:t>理触摸屏与桌面键盘</a:t>
            </a:r>
          </a:p>
        </p:txBody>
      </p:sp>
      <p:sp>
        <p:nvSpPr>
          <p:cNvPr id="170" name="文本占位符 2"/>
          <p:cNvSpPr/>
          <p:nvPr>
            <p:ph type="body" idx="13"/>
          </p:nvPr>
        </p:nvSpPr>
        <p:spPr>
          <a:xfrm>
            <a:off x="4532392" y="4457801"/>
            <a:ext cx="2326924" cy="341633"/>
          </a:xfrm>
          <a:prstGeom prst="rect">
            <a:avLst/>
          </a:prstGeom>
          <a:extLst>
            <a:ext uri="{C572A759-6A51-4108-AA02-DFA0A04FC94B}">
              <ma14:wrappingTextBoxFlag xmlns:ma14="http://schemas.microsoft.com/office/mac/drawingml/2011/main" val="1"/>
            </a:ext>
          </a:extLst>
        </p:spPr>
        <p:txBody>
          <a:bodyPr/>
          <a:lstStyle/>
          <a:p>
            <a:pPr marL="0" indent="0">
              <a:buSzTx/>
              <a:buFontTx/>
              <a:buNone/>
              <a:defRPr sz="1800">
                <a:solidFill>
                  <a:srgbClr val="FFFFFF"/>
                </a:solidFill>
              </a:defRPr>
            </a:pPr>
            <a:r>
              <a:t>2.</a:t>
            </a:r>
            <a:r>
              <a:t>手和键盘的重新定位</a:t>
            </a:r>
          </a:p>
        </p:txBody>
      </p:sp>
      <p:sp>
        <p:nvSpPr>
          <p:cNvPr id="171" name="文本占位符 10"/>
          <p:cNvSpPr/>
          <p:nvPr>
            <p:ph type="body" idx="16"/>
          </p:nvPr>
        </p:nvSpPr>
        <p:spPr>
          <a:prstGeom prst="rect">
            <a:avLst/>
          </a:prstGeom>
          <a:extLst>
            <a:ext uri="{C572A759-6A51-4108-AA02-DFA0A04FC94B}">
              <ma14:wrappingTextBoxFlag xmlns:ma14="http://schemas.microsoft.com/office/mac/drawingml/2011/main" val="1"/>
            </a:ext>
          </a:extLst>
        </p:spPr>
        <p:txBody>
          <a:bodyPr/>
          <a:lstStyle>
            <a:lvl1pPr marL="0" indent="0" defTabSz="868680">
              <a:spcBef>
                <a:spcPts val="900"/>
              </a:spcBef>
              <a:buSzTx/>
              <a:buFontTx/>
              <a:buNone/>
              <a:defRPr sz="3040">
                <a:solidFill>
                  <a:srgbClr val="FFFFFF"/>
                </a:solidFill>
              </a:defRPr>
            </a:lvl1pPr>
          </a:lstStyle>
          <a:p>
            <a:pPr/>
            <a:r>
              <a:t>结果讨论</a:t>
            </a:r>
          </a:p>
        </p:txBody>
      </p:sp>
      <p:sp>
        <p:nvSpPr>
          <p:cNvPr id="172" name="文本占位符 11"/>
          <p:cNvSpPr/>
          <p:nvPr>
            <p:ph type="body" idx="17"/>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sz="1600">
                <a:solidFill>
                  <a:srgbClr val="FFFFFF"/>
                </a:solidFill>
              </a:defRPr>
            </a:lvl1pPr>
          </a:lstStyle>
          <a:p>
            <a:pPr/>
            <a:r>
              <a:t>EXPLORATION</a:t>
            </a:r>
          </a:p>
        </p:txBody>
      </p:sp>
      <p:sp>
        <p:nvSpPr>
          <p:cNvPr id="173" name="文本占位符 4"/>
          <p:cNvSpPr/>
          <p:nvPr>
            <p:ph type="body" idx="18"/>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a:solidFill>
                  <a:srgbClr val="FFFFFF"/>
                </a:solidFill>
              </a:defRPr>
            </a:lvl1pPr>
          </a:lstStyle>
          <a:p>
            <a:pPr/>
            <a:r>
              <a:t>PART 03</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73">
                                            <p:bg/>
                                          </p:spTgt>
                                        </p:tgtEl>
                                        <p:attrNameLst>
                                          <p:attrName>style.visibility</p:attrName>
                                        </p:attrNameLst>
                                      </p:cBhvr>
                                      <p:to>
                                        <p:strVal val="visible"/>
                                      </p:to>
                                    </p:set>
                                    <p:anim calcmode="lin" valueType="num">
                                      <p:cBhvr>
                                        <p:cTn id="7" dur="500" fill="hold"/>
                                        <p:tgtEl>
                                          <p:spTgt spid="173">
                                            <p:bg/>
                                          </p:spTgt>
                                        </p:tgtEl>
                                        <p:attrNameLst>
                                          <p:attrName>ppt_x</p:attrName>
                                        </p:attrNameLst>
                                      </p:cBhvr>
                                      <p:tavLst>
                                        <p:tav tm="0">
                                          <p:val>
                                            <p:strVal val="#ppt_x"/>
                                          </p:val>
                                        </p:tav>
                                        <p:tav tm="100000">
                                          <p:val>
                                            <p:strVal val="#ppt_x"/>
                                          </p:val>
                                        </p:tav>
                                      </p:tavLst>
                                    </p:anim>
                                    <p:anim calcmode="lin" valueType="num">
                                      <p:cBhvr>
                                        <p:cTn id="8" dur="500" fill="hold"/>
                                        <p:tgtEl>
                                          <p:spTgt spid="173">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73">
                                            <p:txEl>
                                              <p:pRg st="0" end="0"/>
                                            </p:txEl>
                                          </p:spTgt>
                                        </p:tgtEl>
                                        <p:attrNameLst>
                                          <p:attrName>style.visibility</p:attrName>
                                        </p:attrNameLst>
                                      </p:cBhvr>
                                      <p:to>
                                        <p:strVal val="visible"/>
                                      </p:to>
                                    </p:set>
                                    <p:anim calcmode="lin" valueType="num">
                                      <p:cBhvr>
                                        <p:cTn id="11"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7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2" fill="hold">
                                  <p:stCondLst>
                                    <p:cond delay="0"/>
                                  </p:stCondLst>
                                  <p:iterate type="el" backwards="0">
                                    <p:tmAbs val="0"/>
                                  </p:iterate>
                                  <p:childTnLst>
                                    <p:set>
                                      <p:cBhvr>
                                        <p:cTn id="15" fill="hold"/>
                                        <p:tgtEl>
                                          <p:spTgt spid="171">
                                            <p:bg/>
                                          </p:spTgt>
                                        </p:tgtEl>
                                        <p:attrNameLst>
                                          <p:attrName>style.visibility</p:attrName>
                                        </p:attrNameLst>
                                      </p:cBhvr>
                                      <p:to>
                                        <p:strVal val="visible"/>
                                      </p:to>
                                    </p:set>
                                    <p:anim calcmode="lin" valueType="num">
                                      <p:cBhvr>
                                        <p:cTn id="16" dur="750" fill="hold"/>
                                        <p:tgtEl>
                                          <p:spTgt spid="171">
                                            <p:bg/>
                                          </p:spTgt>
                                        </p:tgtEl>
                                        <p:attrNameLst>
                                          <p:attrName>ppt_x</p:attrName>
                                        </p:attrNameLst>
                                      </p:cBhvr>
                                      <p:tavLst>
                                        <p:tav tm="0">
                                          <p:val>
                                            <p:strVal val="#ppt_x"/>
                                          </p:val>
                                        </p:tav>
                                        <p:tav tm="100000">
                                          <p:val>
                                            <p:strVal val="#ppt_x"/>
                                          </p:val>
                                        </p:tav>
                                      </p:tavLst>
                                    </p:anim>
                                    <p:anim calcmode="lin" valueType="num">
                                      <p:cBhvr>
                                        <p:cTn id="17" dur="750" fill="hold"/>
                                        <p:tgtEl>
                                          <p:spTgt spid="171">
                                            <p:bg/>
                                          </p:spTgt>
                                        </p:tgtEl>
                                        <p:attrNameLst>
                                          <p:attrName>ppt_y</p:attrName>
                                        </p:attrNameLst>
                                      </p:cBhvr>
                                      <p:tavLst>
                                        <p:tav tm="0">
                                          <p:val>
                                            <p:strVal val="1+#ppt_h/2"/>
                                          </p:val>
                                        </p:tav>
                                        <p:tav tm="100000">
                                          <p:val>
                                            <p:strVal val="#ppt_y"/>
                                          </p:val>
                                        </p:tav>
                                      </p:tavLst>
                                    </p:anim>
                                  </p:childTnLst>
                                </p:cTn>
                              </p:par>
                              <p:par>
                                <p:cTn id="18" presetClass="entr" nodeType="withEffect" presetSubtype="4" presetID="2" grpId="2" fill="hold">
                                  <p:stCondLst>
                                    <p:cond delay="0"/>
                                  </p:stCondLst>
                                  <p:iterate type="el" backwards="0">
                                    <p:tmAbs val="0"/>
                                  </p:iterate>
                                  <p:childTnLst>
                                    <p:set>
                                      <p:cBhvr>
                                        <p:cTn id="19" fill="hold"/>
                                        <p:tgtEl>
                                          <p:spTgt spid="171">
                                            <p:txEl>
                                              <p:pRg st="0" end="0"/>
                                            </p:txEl>
                                          </p:spTgt>
                                        </p:tgtEl>
                                        <p:attrNameLst>
                                          <p:attrName>style.visibility</p:attrName>
                                        </p:attrNameLst>
                                      </p:cBhvr>
                                      <p:to>
                                        <p:strVal val="visible"/>
                                      </p:to>
                                    </p:set>
                                    <p:anim calcmode="lin" valueType="num">
                                      <p:cBhvr>
                                        <p:cTn id="20" dur="75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171">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Class="entr" nodeType="afterEffect" presetID="9" grpId="3" fill="hold">
                                  <p:stCondLst>
                                    <p:cond delay="0"/>
                                  </p:stCondLst>
                                  <p:iterate type="el" backwards="0">
                                    <p:tmAbs val="0"/>
                                  </p:iterate>
                                  <p:childTnLst>
                                    <p:set>
                                      <p:cBhvr>
                                        <p:cTn id="24" fill="hold"/>
                                        <p:tgtEl>
                                          <p:spTgt spid="169">
                                            <p:bg/>
                                          </p:spTgt>
                                        </p:tgtEl>
                                        <p:attrNameLst>
                                          <p:attrName>style.visibility</p:attrName>
                                        </p:attrNameLst>
                                      </p:cBhvr>
                                      <p:to>
                                        <p:strVal val="visible"/>
                                      </p:to>
                                    </p:set>
                                    <p:animEffect filter="dissolve" transition="in">
                                      <p:cBhvr>
                                        <p:cTn id="25" dur="500"/>
                                        <p:tgtEl>
                                          <p:spTgt spid="169">
                                            <p:bg/>
                                          </p:spTgt>
                                        </p:tgtEl>
                                      </p:cBhvr>
                                    </p:animEffect>
                                  </p:childTnLst>
                                </p:cTn>
                              </p:par>
                              <p:par>
                                <p:cTn id="26" presetClass="entr" nodeType="withEffect" presetSubtype="0" presetID="9" grpId="3" fill="hold">
                                  <p:stCondLst>
                                    <p:cond delay="0"/>
                                  </p:stCondLst>
                                  <p:iterate type="el" backwards="0">
                                    <p:tmAbs val="0"/>
                                  </p:iterate>
                                  <p:childTnLst>
                                    <p:set>
                                      <p:cBhvr>
                                        <p:cTn id="27" fill="hold"/>
                                        <p:tgtEl>
                                          <p:spTgt spid="169">
                                            <p:txEl>
                                              <p:pRg st="0" end="0"/>
                                            </p:txEl>
                                          </p:spTgt>
                                        </p:tgtEl>
                                        <p:attrNameLst>
                                          <p:attrName>style.visibility</p:attrName>
                                        </p:attrNameLst>
                                      </p:cBhvr>
                                      <p:to>
                                        <p:strVal val="visible"/>
                                      </p:to>
                                    </p:set>
                                    <p:animEffect filter="dissolve" transition="in">
                                      <p:cBhvr>
                                        <p:cTn id="28" dur="500"/>
                                        <p:tgtEl>
                                          <p:spTgt spid="169">
                                            <p:txEl>
                                              <p:pRg st="0" end="0"/>
                                            </p:txEl>
                                          </p:spTgt>
                                        </p:tgtEl>
                                      </p:cBhvr>
                                    </p:animEffect>
                                  </p:childTnLst>
                                </p:cTn>
                              </p:par>
                            </p:childTnLst>
                          </p:cTn>
                        </p:par>
                        <p:par>
                          <p:cTn id="29" fill="hold">
                            <p:stCondLst>
                              <p:cond delay="1750"/>
                            </p:stCondLst>
                            <p:childTnLst>
                              <p:par>
                                <p:cTn id="30" presetClass="entr" nodeType="afterEffect" presetSubtype="1" presetID="2" grpId="4" fill="hold">
                                  <p:stCondLst>
                                    <p:cond delay="0"/>
                                  </p:stCondLst>
                                  <p:iterate type="el" backwards="0">
                                    <p:tmAbs val="0"/>
                                  </p:iterate>
                                  <p:childTnLst>
                                    <p:set>
                                      <p:cBhvr>
                                        <p:cTn id="31" fill="hold"/>
                                        <p:tgtEl>
                                          <p:spTgt spid="172">
                                            <p:bg/>
                                          </p:spTgt>
                                        </p:tgtEl>
                                        <p:attrNameLst>
                                          <p:attrName>style.visibility</p:attrName>
                                        </p:attrNameLst>
                                      </p:cBhvr>
                                      <p:to>
                                        <p:strVal val="visible"/>
                                      </p:to>
                                    </p:set>
                                    <p:anim calcmode="lin" valueType="num">
                                      <p:cBhvr>
                                        <p:cTn id="32" dur="750" fill="hold"/>
                                        <p:tgtEl>
                                          <p:spTgt spid="172">
                                            <p:bg/>
                                          </p:spTgt>
                                        </p:tgtEl>
                                        <p:attrNameLst>
                                          <p:attrName>ppt_x</p:attrName>
                                        </p:attrNameLst>
                                      </p:cBhvr>
                                      <p:tavLst>
                                        <p:tav tm="0">
                                          <p:val>
                                            <p:strVal val="#ppt_x"/>
                                          </p:val>
                                        </p:tav>
                                        <p:tav tm="100000">
                                          <p:val>
                                            <p:strVal val="#ppt_x"/>
                                          </p:val>
                                        </p:tav>
                                      </p:tavLst>
                                    </p:anim>
                                    <p:anim calcmode="lin" valueType="num">
                                      <p:cBhvr>
                                        <p:cTn id="33" dur="750" fill="hold"/>
                                        <p:tgtEl>
                                          <p:spTgt spid="172">
                                            <p:bg/>
                                          </p:spTgt>
                                        </p:tgtEl>
                                        <p:attrNameLst>
                                          <p:attrName>ppt_y</p:attrName>
                                        </p:attrNameLst>
                                      </p:cBhvr>
                                      <p:tavLst>
                                        <p:tav tm="0">
                                          <p:val>
                                            <p:strVal val="0-#ppt_h/2"/>
                                          </p:val>
                                        </p:tav>
                                        <p:tav tm="100000">
                                          <p:val>
                                            <p:strVal val="#ppt_y"/>
                                          </p:val>
                                        </p:tav>
                                      </p:tavLst>
                                    </p:anim>
                                  </p:childTnLst>
                                </p:cTn>
                              </p:par>
                              <p:par>
                                <p:cTn id="34" presetClass="entr" nodeType="withEffect" presetSubtype="1" presetID="2" grpId="4" fill="hold">
                                  <p:stCondLst>
                                    <p:cond delay="0"/>
                                  </p:stCondLst>
                                  <p:iterate type="el" backwards="0">
                                    <p:tmAbs val="0"/>
                                  </p:iterate>
                                  <p:childTnLst>
                                    <p:set>
                                      <p:cBhvr>
                                        <p:cTn id="35" fill="hold"/>
                                        <p:tgtEl>
                                          <p:spTgt spid="172">
                                            <p:txEl>
                                              <p:pRg st="0" end="0"/>
                                            </p:txEl>
                                          </p:spTgt>
                                        </p:tgtEl>
                                        <p:attrNameLst>
                                          <p:attrName>style.visibility</p:attrName>
                                        </p:attrNameLst>
                                      </p:cBhvr>
                                      <p:to>
                                        <p:strVal val="visible"/>
                                      </p:to>
                                    </p:set>
                                    <p:anim calcmode="lin" valueType="num">
                                      <p:cBhvr>
                                        <p:cTn id="36" dur="750" fill="hold"/>
                                        <p:tgtEl>
                                          <p:spTgt spid="172">
                                            <p:txEl>
                                              <p:pRg st="0" end="0"/>
                                            </p:txEl>
                                          </p:spTgt>
                                        </p:tgtEl>
                                        <p:attrNameLst>
                                          <p:attrName>ppt_x</p:attrName>
                                        </p:attrNameLst>
                                      </p:cBhvr>
                                      <p:tavLst>
                                        <p:tav tm="0">
                                          <p:val>
                                            <p:strVal val="#ppt_x"/>
                                          </p:val>
                                        </p:tav>
                                        <p:tav tm="100000">
                                          <p:val>
                                            <p:strVal val="#ppt_x"/>
                                          </p:val>
                                        </p:tav>
                                      </p:tavLst>
                                    </p:anim>
                                    <p:anim calcmode="lin" valueType="num">
                                      <p:cBhvr>
                                        <p:cTn id="37" dur="750" fill="hold"/>
                                        <p:tgtEl>
                                          <p:spTgt spid="172">
                                            <p:txEl>
                                              <p:pRg st="0" end="0"/>
                                            </p:txEl>
                                          </p:spTgt>
                                        </p:tgtEl>
                                        <p:attrNameLst>
                                          <p:attrName>ppt_y</p:attrName>
                                        </p:attrNameLst>
                                      </p:cBhvr>
                                      <p:tavLst>
                                        <p:tav tm="0">
                                          <p:val>
                                            <p:strVal val="0-#ppt_h/2"/>
                                          </p:val>
                                        </p:tav>
                                        <p:tav tm="100000">
                                          <p:val>
                                            <p:strVal val="#ppt_y"/>
                                          </p:val>
                                        </p:tav>
                                      </p:tavLst>
                                    </p:anim>
                                  </p:childTnLst>
                                </p:cTn>
                              </p:par>
                            </p:childTnLst>
                          </p:cTn>
                        </p:par>
                        <p:par>
                          <p:cTn id="38" fill="hold">
                            <p:stCondLst>
                              <p:cond delay="2500"/>
                            </p:stCondLst>
                            <p:childTnLst>
                              <p:par>
                                <p:cTn id="39" presetClass="entr" nodeType="afterEffect" presetID="9" grpId="5" fill="hold">
                                  <p:stCondLst>
                                    <p:cond delay="0"/>
                                  </p:stCondLst>
                                  <p:iterate type="el" backwards="0">
                                    <p:tmAbs val="0"/>
                                  </p:iterate>
                                  <p:childTnLst>
                                    <p:set>
                                      <p:cBhvr>
                                        <p:cTn id="40" fill="hold"/>
                                        <p:tgtEl>
                                          <p:spTgt spid="170">
                                            <p:bg/>
                                          </p:spTgt>
                                        </p:tgtEl>
                                        <p:attrNameLst>
                                          <p:attrName>style.visibility</p:attrName>
                                        </p:attrNameLst>
                                      </p:cBhvr>
                                      <p:to>
                                        <p:strVal val="visible"/>
                                      </p:to>
                                    </p:set>
                                    <p:animEffect filter="dissolve" transition="in">
                                      <p:cBhvr>
                                        <p:cTn id="41" dur="500"/>
                                        <p:tgtEl>
                                          <p:spTgt spid="170">
                                            <p:bg/>
                                          </p:spTgt>
                                        </p:tgtEl>
                                      </p:cBhvr>
                                    </p:animEffect>
                                  </p:childTnLst>
                                </p:cTn>
                              </p:par>
                              <p:par>
                                <p:cTn id="42" presetClass="entr" nodeType="withEffect" presetSubtype="0" presetID="9" grpId="5" fill="hold">
                                  <p:stCondLst>
                                    <p:cond delay="0"/>
                                  </p:stCondLst>
                                  <p:iterate type="el" backwards="0">
                                    <p:tmAbs val="0"/>
                                  </p:iterate>
                                  <p:childTnLst>
                                    <p:set>
                                      <p:cBhvr>
                                        <p:cTn id="43" fill="hold"/>
                                        <p:tgtEl>
                                          <p:spTgt spid="170">
                                            <p:txEl>
                                              <p:pRg st="0" end="0"/>
                                            </p:txEl>
                                          </p:spTgt>
                                        </p:tgtEl>
                                        <p:attrNameLst>
                                          <p:attrName>style.visibility</p:attrName>
                                        </p:attrNameLst>
                                      </p:cBhvr>
                                      <p:to>
                                        <p:strVal val="visible"/>
                                      </p:to>
                                    </p:set>
                                    <p:animEffect filter="dissolve" transition="in">
                                      <p:cBhvr>
                                        <p:cTn id="44" dur="500"/>
                                        <p:tgtEl>
                                          <p:spTgt spid="17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0" grpId="5"/>
      <p:bldP build="p" bldLvl="1" animBg="1" rev="0" advAuto="0" spid="171" grpId="2"/>
      <p:bldP build="p" bldLvl="1" animBg="1" rev="0" advAuto="0" spid="172" grpId="4"/>
      <p:bldP build="p" bldLvl="1" animBg="1" rev="0" advAuto="0" spid="173" grpId="1"/>
      <p:bldP build="p" bldLvl="1" animBg="1" rev="0" advAuto="0" spid="169" grpId="3"/>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标题 1"/>
          <p:cNvSpPr txBox="1"/>
          <p:nvPr>
            <p:ph type="title"/>
          </p:nvPr>
        </p:nvSpPr>
        <p:spPr>
          <a:xfrm>
            <a:off x="1386306" y="247277"/>
            <a:ext cx="7113118" cy="584776"/>
          </a:xfrm>
          <a:prstGeom prst="rect">
            <a:avLst/>
          </a:prstGeom>
        </p:spPr>
        <p:txBody>
          <a:bodyPr/>
          <a:lstStyle>
            <a:lvl1pPr defTabSz="795527">
              <a:defRPr sz="2784"/>
            </a:lvl1pPr>
          </a:lstStyle>
          <a:p>
            <a:pPr/>
            <a:r>
              <a:t>触摸屏与桌面键盘</a:t>
            </a:r>
          </a:p>
        </p:txBody>
      </p:sp>
      <p:pic>
        <p:nvPicPr>
          <p:cNvPr id="176" name="图片 2" descr="图片 2"/>
          <p:cNvPicPr>
            <a:picLocks noChangeAspect="1"/>
          </p:cNvPicPr>
          <p:nvPr/>
        </p:nvPicPr>
        <p:blipFill>
          <a:blip r:embed="rId2">
            <a:extLst/>
          </a:blip>
          <a:srcRect l="0" t="0" r="19007" b="0"/>
          <a:stretch>
            <a:fillRect/>
          </a:stretch>
        </p:blipFill>
        <p:spPr>
          <a:xfrm>
            <a:off x="660777" y="1882251"/>
            <a:ext cx="3024118" cy="3733801"/>
          </a:xfrm>
          <a:prstGeom prst="rect">
            <a:avLst/>
          </a:prstGeom>
          <a:ln w="12700">
            <a:miter lim="400000"/>
          </a:ln>
        </p:spPr>
      </p:pic>
      <p:sp>
        <p:nvSpPr>
          <p:cNvPr id="177" name="直接连接符 3"/>
          <p:cNvSpPr/>
          <p:nvPr/>
        </p:nvSpPr>
        <p:spPr>
          <a:xfrm>
            <a:off x="3684894" y="2538483"/>
            <a:ext cx="1542198" cy="1"/>
          </a:xfrm>
          <a:prstGeom prst="line">
            <a:avLst/>
          </a:prstGeom>
          <a:ln w="6350">
            <a:solidFill>
              <a:srgbClr val="808080"/>
            </a:solidFill>
            <a:miter/>
          </a:ln>
        </p:spPr>
        <p:txBody>
          <a:bodyPr lIns="45719" rIns="45719"/>
          <a:lstStyle/>
          <a:p>
            <a:pPr/>
          </a:p>
        </p:txBody>
      </p:sp>
      <p:sp>
        <p:nvSpPr>
          <p:cNvPr id="178" name="直接连接符 4"/>
          <p:cNvSpPr/>
          <p:nvPr/>
        </p:nvSpPr>
        <p:spPr>
          <a:xfrm>
            <a:off x="2142698" y="5786651"/>
            <a:ext cx="3084395" cy="1"/>
          </a:xfrm>
          <a:prstGeom prst="line">
            <a:avLst/>
          </a:prstGeom>
          <a:ln w="6350">
            <a:solidFill>
              <a:srgbClr val="808080"/>
            </a:solidFill>
            <a:miter/>
          </a:ln>
        </p:spPr>
        <p:txBody>
          <a:bodyPr lIns="45719" rIns="45719"/>
          <a:lstStyle/>
          <a:p>
            <a:pPr/>
          </a:p>
        </p:txBody>
      </p:sp>
      <p:sp>
        <p:nvSpPr>
          <p:cNvPr id="179" name="直接连接符 5"/>
          <p:cNvSpPr/>
          <p:nvPr/>
        </p:nvSpPr>
        <p:spPr>
          <a:xfrm>
            <a:off x="2142698" y="5616052"/>
            <a:ext cx="1" cy="170600"/>
          </a:xfrm>
          <a:prstGeom prst="line">
            <a:avLst/>
          </a:prstGeom>
          <a:ln w="6350">
            <a:solidFill>
              <a:srgbClr val="808080"/>
            </a:solidFill>
            <a:miter/>
          </a:ln>
        </p:spPr>
        <p:txBody>
          <a:bodyPr lIns="45719" rIns="45719"/>
          <a:lstStyle/>
          <a:p>
            <a:pPr/>
          </a:p>
        </p:txBody>
      </p:sp>
      <p:sp>
        <p:nvSpPr>
          <p:cNvPr id="180" name="直接连接符 6"/>
          <p:cNvSpPr/>
          <p:nvPr/>
        </p:nvSpPr>
        <p:spPr>
          <a:xfrm>
            <a:off x="5227092" y="5104262"/>
            <a:ext cx="1" cy="682390"/>
          </a:xfrm>
          <a:prstGeom prst="line">
            <a:avLst/>
          </a:prstGeom>
          <a:ln w="6350">
            <a:solidFill>
              <a:srgbClr val="808080"/>
            </a:solidFill>
            <a:miter/>
          </a:ln>
        </p:spPr>
        <p:txBody>
          <a:bodyPr lIns="45719" rIns="45719"/>
          <a:lstStyle/>
          <a:p>
            <a:pPr/>
          </a:p>
        </p:txBody>
      </p:sp>
      <p:sp>
        <p:nvSpPr>
          <p:cNvPr id="181" name="直接连接符 7"/>
          <p:cNvSpPr/>
          <p:nvPr/>
        </p:nvSpPr>
        <p:spPr>
          <a:xfrm>
            <a:off x="5227092" y="2538483"/>
            <a:ext cx="1" cy="682389"/>
          </a:xfrm>
          <a:prstGeom prst="line">
            <a:avLst/>
          </a:prstGeom>
          <a:ln w="6350">
            <a:solidFill>
              <a:srgbClr val="808080"/>
            </a:solidFill>
            <a:miter/>
          </a:ln>
        </p:spPr>
        <p:txBody>
          <a:bodyPr lIns="45719" rIns="45719"/>
          <a:lstStyle/>
          <a:p>
            <a:pPr/>
          </a:p>
        </p:txBody>
      </p:sp>
      <p:sp>
        <p:nvSpPr>
          <p:cNvPr id="182" name="矩形 8"/>
          <p:cNvSpPr txBox="1"/>
          <p:nvPr/>
        </p:nvSpPr>
        <p:spPr>
          <a:xfrm>
            <a:off x="4098878" y="3349042"/>
            <a:ext cx="3008667"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理触摸屏与桌面键盘</a:t>
            </a:r>
          </a:p>
        </p:txBody>
      </p:sp>
      <p:sp>
        <p:nvSpPr>
          <p:cNvPr id="183" name="矩形 9"/>
          <p:cNvSpPr txBox="1"/>
          <p:nvPr/>
        </p:nvSpPr>
        <p:spPr>
          <a:xfrm>
            <a:off x="4098876" y="3830549"/>
            <a:ext cx="3008669"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将键盘和用户的手的渲染从其物理位置重新定位到用户视图方向可以带来几个好处，但也有可能带来成本。</a:t>
            </a:r>
          </a:p>
        </p:txBody>
      </p:sp>
      <p:sp>
        <p:nvSpPr>
          <p:cNvPr id="184" name="矩形 13"/>
          <p:cNvSpPr txBox="1"/>
          <p:nvPr/>
        </p:nvSpPr>
        <p:spPr>
          <a:xfrm>
            <a:off x="6985118" y="1615492"/>
            <a:ext cx="4705448" cy="487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indent="304800" algn="just" defTabSz="266700">
              <a:lnSpc>
                <a:spcPct val="150000"/>
              </a:lnSpc>
              <a:defRPr sz="1400">
                <a:uFill>
                  <a:solidFill>
                    <a:srgbClr val="000000"/>
                  </a:solidFill>
                </a:uFill>
                <a:latin typeface="仿宋_GB2312"/>
                <a:ea typeface="仿宋_GB2312"/>
                <a:cs typeface="仿宋_GB2312"/>
                <a:sym typeface="仿宋_GB2312"/>
              </a:defRPr>
            </a:lvl1pPr>
          </a:lstStyle>
          <a:p>
            <a:pPr/>
            <a:r>
              <a:t>我们的结果证实，触摸屏键盘明显慢于桌面键盘。但是，在设计过程中需要明确触摸屏键盘和桌面键盘之间的设计权衡。至少需要考虑三个设计尺寸：1）打字速度，2）多功能性和3）外形尺寸。桌面键盘比触摸屏键盘更快。相比之下，台式键盘比触摸屏平板电脑更受限制，触摸屏平板电脑可以以各种尺寸和形状提供给用户。此外，触摸屏平板电脑更加通用，因为其用户界面可以轻松地重新配置以适应不同的环境，例如，在游戏中，触摸平板电脑用户界面可以显示不同的按钮，滑块和其他用户界面小部件，具体取决于游戏中的任务。如我们的结果所示，当向用户提供他们的手指位置的视觉反馈时，通过触摸板在VR中的这种直接控制变得可行。</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176"/>
                                        </p:tgtEl>
                                        <p:attrNameLst>
                                          <p:attrName>style.visibility</p:attrName>
                                        </p:attrNameLst>
                                      </p:cBhvr>
                                      <p:to>
                                        <p:strVal val="visible"/>
                                      </p:to>
                                    </p:set>
                                    <p:anim calcmode="lin" valueType="num">
                                      <p:cBhvr>
                                        <p:cTn id="7" dur="500" fill="hold"/>
                                        <p:tgtEl>
                                          <p:spTgt spid="176"/>
                                        </p:tgtEl>
                                        <p:attrNameLst>
                                          <p:attrName>ppt_x</p:attrName>
                                        </p:attrNameLst>
                                      </p:cBhvr>
                                      <p:tavLst>
                                        <p:tav tm="0">
                                          <p:val>
                                            <p:strVal val="0-#ppt_w/2"/>
                                          </p:val>
                                        </p:tav>
                                        <p:tav tm="100000">
                                          <p:val>
                                            <p:strVal val="#ppt_x"/>
                                          </p:val>
                                        </p:tav>
                                      </p:tavLst>
                                    </p:anim>
                                    <p:anim calcmode="lin" valueType="num">
                                      <p:cBhvr>
                                        <p:cTn id="8" dur="500" fill="hold"/>
                                        <p:tgtEl>
                                          <p:spTgt spid="1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8" presetID="22" grpId="2" fill="hold">
                                  <p:stCondLst>
                                    <p:cond delay="0"/>
                                  </p:stCondLst>
                                  <p:iterate type="el" backwards="0">
                                    <p:tmAbs val="0"/>
                                  </p:iterate>
                                  <p:childTnLst>
                                    <p:set>
                                      <p:cBhvr>
                                        <p:cTn id="11" fill="hold"/>
                                        <p:tgtEl>
                                          <p:spTgt spid="177"/>
                                        </p:tgtEl>
                                        <p:attrNameLst>
                                          <p:attrName>style.visibility</p:attrName>
                                        </p:attrNameLst>
                                      </p:cBhvr>
                                      <p:to>
                                        <p:strVal val="visible"/>
                                      </p:to>
                                    </p:set>
                                    <p:animEffect filter="wipe(left)" transition="in">
                                      <p:cBhvr>
                                        <p:cTn id="12" dur="500"/>
                                        <p:tgtEl>
                                          <p:spTgt spid="177"/>
                                        </p:tgtEl>
                                      </p:cBhvr>
                                    </p:animEffect>
                                  </p:childTnLst>
                                </p:cTn>
                              </p:par>
                            </p:childTnLst>
                          </p:cTn>
                        </p:par>
                        <p:par>
                          <p:cTn id="13" fill="hold">
                            <p:stCondLst>
                              <p:cond delay="1000"/>
                            </p:stCondLst>
                            <p:childTnLst>
                              <p:par>
                                <p:cTn id="14" presetClass="entr" nodeType="afterEffect" presetSubtype="1" presetID="22" grpId="3" fill="hold">
                                  <p:stCondLst>
                                    <p:cond delay="500"/>
                                  </p:stCondLst>
                                  <p:iterate type="el" backwards="0">
                                    <p:tmAbs val="0"/>
                                  </p:iterate>
                                  <p:childTnLst>
                                    <p:set>
                                      <p:cBhvr>
                                        <p:cTn id="15" fill="hold"/>
                                        <p:tgtEl>
                                          <p:spTgt spid="181"/>
                                        </p:tgtEl>
                                        <p:attrNameLst>
                                          <p:attrName>style.visibility</p:attrName>
                                        </p:attrNameLst>
                                      </p:cBhvr>
                                      <p:to>
                                        <p:strVal val="visible"/>
                                      </p:to>
                                    </p:set>
                                    <p:animEffect filter="wipe(up)" transition="in">
                                      <p:cBhvr>
                                        <p:cTn id="16" dur="500"/>
                                        <p:tgtEl>
                                          <p:spTgt spid="181"/>
                                        </p:tgtEl>
                                      </p:cBhvr>
                                    </p:animEffect>
                                  </p:childTnLst>
                                </p:cTn>
                              </p:par>
                            </p:childTnLst>
                          </p:cTn>
                        </p:par>
                        <p:par>
                          <p:cTn id="17" fill="hold">
                            <p:stCondLst>
                              <p:cond delay="2000"/>
                            </p:stCondLst>
                            <p:childTnLst>
                              <p:par>
                                <p:cTn id="18" presetClass="entr" nodeType="afterEffect" presetSubtype="1" presetID="22" grpId="4" fill="hold">
                                  <p:stCondLst>
                                    <p:cond delay="0"/>
                                  </p:stCondLst>
                                  <p:iterate type="el" backwards="0">
                                    <p:tmAbs val="0"/>
                                  </p:iterate>
                                  <p:childTnLst>
                                    <p:set>
                                      <p:cBhvr>
                                        <p:cTn id="19" fill="hold"/>
                                        <p:tgtEl>
                                          <p:spTgt spid="179"/>
                                        </p:tgtEl>
                                        <p:attrNameLst>
                                          <p:attrName>style.visibility</p:attrName>
                                        </p:attrNameLst>
                                      </p:cBhvr>
                                      <p:to>
                                        <p:strVal val="visible"/>
                                      </p:to>
                                    </p:set>
                                    <p:animEffect filter="wipe(up)" transition="in">
                                      <p:cBhvr>
                                        <p:cTn id="20" dur="200"/>
                                        <p:tgtEl>
                                          <p:spTgt spid="179"/>
                                        </p:tgtEl>
                                      </p:cBhvr>
                                    </p:animEffect>
                                  </p:childTnLst>
                                </p:cTn>
                              </p:par>
                            </p:childTnLst>
                          </p:cTn>
                        </p:par>
                        <p:par>
                          <p:cTn id="21" fill="hold">
                            <p:stCondLst>
                              <p:cond delay="2200"/>
                            </p:stCondLst>
                            <p:childTnLst>
                              <p:par>
                                <p:cTn id="22" presetClass="entr" nodeType="afterEffect" presetSubtype="8" presetID="22" grpId="5" fill="hold">
                                  <p:stCondLst>
                                    <p:cond delay="200"/>
                                  </p:stCondLst>
                                  <p:iterate type="el" backwards="0">
                                    <p:tmAbs val="0"/>
                                  </p:iterate>
                                  <p:childTnLst>
                                    <p:set>
                                      <p:cBhvr>
                                        <p:cTn id="23" fill="hold"/>
                                        <p:tgtEl>
                                          <p:spTgt spid="178"/>
                                        </p:tgtEl>
                                        <p:attrNameLst>
                                          <p:attrName>style.visibility</p:attrName>
                                        </p:attrNameLst>
                                      </p:cBhvr>
                                      <p:to>
                                        <p:strVal val="visible"/>
                                      </p:to>
                                    </p:set>
                                    <p:animEffect filter="wipe(left)" transition="in">
                                      <p:cBhvr>
                                        <p:cTn id="24" dur="600"/>
                                        <p:tgtEl>
                                          <p:spTgt spid="178"/>
                                        </p:tgtEl>
                                      </p:cBhvr>
                                    </p:animEffect>
                                  </p:childTnLst>
                                </p:cTn>
                              </p:par>
                            </p:childTnLst>
                          </p:cTn>
                        </p:par>
                        <p:par>
                          <p:cTn id="25" fill="hold">
                            <p:stCondLst>
                              <p:cond delay="3000"/>
                            </p:stCondLst>
                            <p:childTnLst>
                              <p:par>
                                <p:cTn id="26" presetClass="entr" nodeType="afterEffect" presetSubtype="4" presetID="22" grpId="6" fill="hold">
                                  <p:stCondLst>
                                    <p:cond delay="800"/>
                                  </p:stCondLst>
                                  <p:iterate type="el" backwards="0">
                                    <p:tmAbs val="0"/>
                                  </p:iterate>
                                  <p:childTnLst>
                                    <p:set>
                                      <p:cBhvr>
                                        <p:cTn id="27" fill="hold"/>
                                        <p:tgtEl>
                                          <p:spTgt spid="180"/>
                                        </p:tgtEl>
                                        <p:attrNameLst>
                                          <p:attrName>style.visibility</p:attrName>
                                        </p:attrNameLst>
                                      </p:cBhvr>
                                      <p:to>
                                        <p:strVal val="visible"/>
                                      </p:to>
                                    </p:set>
                                    <p:animEffect filter="wipe(down)" transition="in">
                                      <p:cBhvr>
                                        <p:cTn id="28" dur="400"/>
                                        <p:tgtEl>
                                          <p:spTgt spid="180"/>
                                        </p:tgtEl>
                                      </p:cBhvr>
                                    </p:animEffect>
                                  </p:childTnLst>
                                </p:cTn>
                              </p:par>
                            </p:childTnLst>
                          </p:cTn>
                        </p:par>
                        <p:par>
                          <p:cTn id="29" fill="hold">
                            <p:stCondLst>
                              <p:cond delay="4200"/>
                            </p:stCondLst>
                            <p:childTnLst>
                              <p:par>
                                <p:cTn id="30" presetClass="entr" nodeType="afterEffect" presetSubtype="2" presetID="2" grpId="7" fill="hold">
                                  <p:stCondLst>
                                    <p:cond delay="0"/>
                                  </p:stCondLst>
                                  <p:iterate type="el" backwards="0">
                                    <p:tmAbs val="0"/>
                                  </p:iterate>
                                  <p:childTnLst>
                                    <p:set>
                                      <p:cBhvr>
                                        <p:cTn id="31" fill="hold"/>
                                        <p:tgtEl>
                                          <p:spTgt spid="182"/>
                                        </p:tgtEl>
                                        <p:attrNameLst>
                                          <p:attrName>style.visibility</p:attrName>
                                        </p:attrNameLst>
                                      </p:cBhvr>
                                      <p:to>
                                        <p:strVal val="visible"/>
                                      </p:to>
                                    </p:set>
                                    <p:anim calcmode="lin" valueType="num">
                                      <p:cBhvr>
                                        <p:cTn id="32" dur="500" fill="hold"/>
                                        <p:tgtEl>
                                          <p:spTgt spid="182"/>
                                        </p:tgtEl>
                                        <p:attrNameLst>
                                          <p:attrName>ppt_x</p:attrName>
                                        </p:attrNameLst>
                                      </p:cBhvr>
                                      <p:tavLst>
                                        <p:tav tm="0">
                                          <p:val>
                                            <p:strVal val="1+#ppt_w/2"/>
                                          </p:val>
                                        </p:tav>
                                        <p:tav tm="100000">
                                          <p:val>
                                            <p:strVal val="#ppt_x"/>
                                          </p:val>
                                        </p:tav>
                                      </p:tavLst>
                                    </p:anim>
                                    <p:anim calcmode="lin" valueType="num">
                                      <p:cBhvr>
                                        <p:cTn id="33" dur="500" fill="hold"/>
                                        <p:tgtEl>
                                          <p:spTgt spid="182"/>
                                        </p:tgtEl>
                                        <p:attrNameLst>
                                          <p:attrName>ppt_y</p:attrName>
                                        </p:attrNameLst>
                                      </p:cBhvr>
                                      <p:tavLst>
                                        <p:tav tm="0">
                                          <p:val>
                                            <p:strVal val="#ppt_y"/>
                                          </p:val>
                                        </p:tav>
                                        <p:tav tm="100000">
                                          <p:val>
                                            <p:strVal val="#ppt_y"/>
                                          </p:val>
                                        </p:tav>
                                      </p:tavLst>
                                    </p:anim>
                                  </p:childTnLst>
                                </p:cTn>
                              </p:par>
                            </p:childTnLst>
                          </p:cTn>
                        </p:par>
                        <p:par>
                          <p:cTn id="34" fill="hold">
                            <p:stCondLst>
                              <p:cond delay="4700"/>
                            </p:stCondLst>
                            <p:childTnLst>
                              <p:par>
                                <p:cTn id="35" presetClass="entr" nodeType="afterEffect" presetID="9" grpId="8" fill="hold">
                                  <p:stCondLst>
                                    <p:cond delay="0"/>
                                  </p:stCondLst>
                                  <p:iterate type="el" backwards="0">
                                    <p:tmAbs val="0"/>
                                  </p:iterate>
                                  <p:childTnLst>
                                    <p:set>
                                      <p:cBhvr>
                                        <p:cTn id="36" fill="hold"/>
                                        <p:tgtEl>
                                          <p:spTgt spid="183"/>
                                        </p:tgtEl>
                                        <p:attrNameLst>
                                          <p:attrName>style.visibility</p:attrName>
                                        </p:attrNameLst>
                                      </p:cBhvr>
                                      <p:to>
                                        <p:strVal val="visible"/>
                                      </p:to>
                                    </p:set>
                                    <p:animEffect filter="dissolve" transition="in">
                                      <p:cBhvr>
                                        <p:cTn id="37" dur="500"/>
                                        <p:tgtEl>
                                          <p:spTgt spid="183"/>
                                        </p:tgtEl>
                                      </p:cBhvr>
                                    </p:animEffect>
                                  </p:childTnLst>
                                </p:cTn>
                              </p:par>
                            </p:childTnLst>
                          </p:cTn>
                        </p:par>
                        <p:par>
                          <p:cTn id="38" fill="hold">
                            <p:stCondLst>
                              <p:cond delay="5200"/>
                            </p:stCondLst>
                            <p:childTnLst>
                              <p:par>
                                <p:cTn id="39" presetClass="entr" nodeType="afterEffect" presetSubtype="2" presetID="2" grpId="9" fill="hold">
                                  <p:stCondLst>
                                    <p:cond delay="250"/>
                                  </p:stCondLst>
                                  <p:iterate type="el" backwards="0">
                                    <p:tmAbs val="0"/>
                                  </p:iterate>
                                  <p:childTnLst>
                                    <p:set>
                                      <p:cBhvr>
                                        <p:cTn id="40" fill="hold"/>
                                        <p:tgtEl>
                                          <p:spTgt spid="184"/>
                                        </p:tgtEl>
                                        <p:attrNameLst>
                                          <p:attrName>style.visibility</p:attrName>
                                        </p:attrNameLst>
                                      </p:cBhvr>
                                      <p:to>
                                        <p:strVal val="visible"/>
                                      </p:to>
                                    </p:set>
                                    <p:anim calcmode="lin" valueType="num">
                                      <p:cBhvr>
                                        <p:cTn id="41" dur="500" fill="hold"/>
                                        <p:tgtEl>
                                          <p:spTgt spid="184"/>
                                        </p:tgtEl>
                                        <p:attrNameLst>
                                          <p:attrName>ppt_x</p:attrName>
                                        </p:attrNameLst>
                                      </p:cBhvr>
                                      <p:tavLst>
                                        <p:tav tm="0">
                                          <p:val>
                                            <p:strVal val="1+#ppt_w/2"/>
                                          </p:val>
                                        </p:tav>
                                        <p:tav tm="100000">
                                          <p:val>
                                            <p:strVal val="#ppt_x"/>
                                          </p:val>
                                        </p:tav>
                                      </p:tavLst>
                                    </p:anim>
                                    <p:anim calcmode="lin" valueType="num">
                                      <p:cBhvr>
                                        <p:cTn id="42" dur="500" fill="hold"/>
                                        <p:tgtEl>
                                          <p:spTgt spid="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6" grpId="1"/>
      <p:bldP build="whole" bldLvl="1" animBg="1" rev="0" advAuto="0" spid="177" grpId="2"/>
      <p:bldP build="whole" bldLvl="1" animBg="1" rev="0" advAuto="0" spid="180" grpId="6"/>
      <p:bldP build="whole" bldLvl="1" animBg="1" rev="0" advAuto="0" spid="183" grpId="8"/>
      <p:bldP build="whole" bldLvl="1" animBg="1" rev="0" advAuto="0" spid="184" grpId="9"/>
      <p:bldP build="whole" bldLvl="1" animBg="1" rev="0" advAuto="0" spid="178" grpId="5"/>
      <p:bldP build="whole" bldLvl="1" animBg="1" rev="0" advAuto="0" spid="181" grpId="3"/>
      <p:bldP build="whole" bldLvl="1" animBg="1" rev="0" advAuto="0" spid="179" grpId="4"/>
      <p:bldP build="whole" bldLvl="1" animBg="1" rev="0" advAuto="0" spid="182" grpId="7"/>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标题 1"/>
          <p:cNvSpPr txBox="1"/>
          <p:nvPr>
            <p:ph type="title"/>
          </p:nvPr>
        </p:nvSpPr>
        <p:spPr>
          <a:xfrm>
            <a:off x="1386306" y="247277"/>
            <a:ext cx="7113118" cy="584776"/>
          </a:xfrm>
          <a:prstGeom prst="rect">
            <a:avLst/>
          </a:prstGeom>
        </p:spPr>
        <p:txBody>
          <a:bodyPr/>
          <a:lstStyle>
            <a:lvl1pPr defTabSz="795527">
              <a:defRPr sz="2784"/>
            </a:lvl1pPr>
          </a:lstStyle>
          <a:p>
            <a:pPr/>
            <a:r>
              <a:t>手和键盘的重新定位</a:t>
            </a:r>
          </a:p>
        </p:txBody>
      </p:sp>
      <p:grpSp>
        <p:nvGrpSpPr>
          <p:cNvPr id="189" name="椭圆 12"/>
          <p:cNvGrpSpPr/>
          <p:nvPr/>
        </p:nvGrpSpPr>
        <p:grpSpPr>
          <a:xfrm>
            <a:off x="876671" y="1511982"/>
            <a:ext cx="1181689" cy="1181690"/>
            <a:chOff x="0" y="0"/>
            <a:chExt cx="1181688" cy="1181688"/>
          </a:xfrm>
        </p:grpSpPr>
        <p:sp>
          <p:nvSpPr>
            <p:cNvPr id="187" name="圆形"/>
            <p:cNvSpPr/>
            <p:nvPr/>
          </p:nvSpPr>
          <p:spPr>
            <a:xfrm>
              <a:off x="-1" y="-1"/>
              <a:ext cx="1181690" cy="1181690"/>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b="1">
                  <a:solidFill>
                    <a:srgbClr val="FFFFFF"/>
                  </a:solidFill>
                </a:defRPr>
              </a:pPr>
            </a:p>
          </p:txBody>
        </p:sp>
        <p:sp>
          <p:nvSpPr>
            <p:cNvPr id="188" name="01…"/>
            <p:cNvSpPr txBox="1"/>
            <p:nvPr/>
          </p:nvSpPr>
          <p:spPr>
            <a:xfrm>
              <a:off x="246661" y="265723"/>
              <a:ext cx="68836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b="1">
                  <a:solidFill>
                    <a:srgbClr val="FFFFFF"/>
                  </a:solidFill>
                </a:defRPr>
              </a:pPr>
              <a:r>
                <a:t>01</a:t>
              </a:r>
            </a:p>
            <a:p>
              <a:pPr algn="ctr">
                <a:defRPr b="1">
                  <a:solidFill>
                    <a:srgbClr val="FFFFFF"/>
                  </a:solidFill>
                </a:defRPr>
              </a:pPr>
              <a:r>
                <a:t>TEXT</a:t>
              </a:r>
            </a:p>
          </p:txBody>
        </p:sp>
      </p:grpSp>
      <p:sp>
        <p:nvSpPr>
          <p:cNvPr id="190" name="右大括号 13"/>
          <p:cNvSpPr/>
          <p:nvPr/>
        </p:nvSpPr>
        <p:spPr>
          <a:xfrm flipH="1" flipV="1">
            <a:off x="2213103" y="1511983"/>
            <a:ext cx="98475" cy="1181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67"/>
                  <a:pt x="10800" y="150"/>
                </a:cubicBezTo>
                <a:lnTo>
                  <a:pt x="10800" y="10650"/>
                </a:lnTo>
                <a:cubicBezTo>
                  <a:pt x="10800" y="10733"/>
                  <a:pt x="15635" y="10800"/>
                  <a:pt x="21600" y="10800"/>
                </a:cubicBezTo>
                <a:cubicBezTo>
                  <a:pt x="15635" y="10800"/>
                  <a:pt x="10800" y="10867"/>
                  <a:pt x="10800" y="10950"/>
                </a:cubicBezTo>
                <a:lnTo>
                  <a:pt x="10800" y="21450"/>
                </a:lnTo>
                <a:cubicBezTo>
                  <a:pt x="10800" y="21533"/>
                  <a:pt x="5965" y="21600"/>
                  <a:pt x="0" y="21600"/>
                </a:cubicBezTo>
              </a:path>
            </a:pathLst>
          </a:custGeom>
          <a:ln w="6350">
            <a:solidFill>
              <a:schemeClr val="accent5"/>
            </a:solidFill>
            <a:miter/>
          </a:ln>
        </p:spPr>
        <p:txBody>
          <a:bodyPr lIns="45719" rIns="45719" anchor="ctr"/>
          <a:lstStyle/>
          <a:p>
            <a:pPr algn="ctr"/>
          </a:p>
        </p:txBody>
      </p:sp>
      <p:sp>
        <p:nvSpPr>
          <p:cNvPr id="191" name="文本框 14"/>
          <p:cNvSpPr txBox="1"/>
          <p:nvPr/>
        </p:nvSpPr>
        <p:spPr>
          <a:xfrm>
            <a:off x="2466320" y="1453758"/>
            <a:ext cx="9084331" cy="208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indent="304800" algn="just" defTabSz="266700">
              <a:lnSpc>
                <a:spcPct val="150000"/>
              </a:lnSpc>
              <a:defRPr sz="1300">
                <a:uFill>
                  <a:solidFill>
                    <a:srgbClr val="000000"/>
                  </a:solidFill>
                </a:uFill>
                <a:latin typeface="仿宋_GB2312"/>
                <a:ea typeface="仿宋_GB2312"/>
                <a:cs typeface="仿宋_GB2312"/>
                <a:sym typeface="仿宋_GB2312"/>
              </a:defRPr>
            </a:lvl1pPr>
          </a:lstStyle>
          <a:p>
            <a:pPr/>
            <a:r>
              <a:t>首先，重新定位可以允许用户键入VR世界的上下文。例如，可以输入从环境中获取的内容，而无需旋转视图。虽然键盘和手部表示可能阻挡VR场景的其他部分，但是可以选择键盘的位置，使得它将最小化虚拟集合中的重要信息的任何遮挡。相反，离开桌面键盘和指针的位置会导致非触摸式场景暂时阻挡，因为它们会向下看键盘表示。尽管如此，我们实验中的虚拟环境不需要与键盘之外的其他对象进行交互，因为我们希望专注于在单个任务场景中分析打字性能。因此，未来的工作应该调查这些潜在的好处是否真正体现在各种VR场景中。</a:t>
            </a:r>
          </a:p>
        </p:txBody>
      </p:sp>
      <p:grpSp>
        <p:nvGrpSpPr>
          <p:cNvPr id="194" name="椭圆 15"/>
          <p:cNvGrpSpPr/>
          <p:nvPr/>
        </p:nvGrpSpPr>
        <p:grpSpPr>
          <a:xfrm>
            <a:off x="876671" y="3340782"/>
            <a:ext cx="1181689" cy="1181689"/>
            <a:chOff x="0" y="0"/>
            <a:chExt cx="1181688" cy="1181688"/>
          </a:xfrm>
        </p:grpSpPr>
        <p:sp>
          <p:nvSpPr>
            <p:cNvPr id="192" name="圆形"/>
            <p:cNvSpPr/>
            <p:nvPr/>
          </p:nvSpPr>
          <p:spPr>
            <a:xfrm>
              <a:off x="-1" y="-1"/>
              <a:ext cx="1181690" cy="1181690"/>
            </a:xfrm>
            <a:prstGeom prst="ellipse">
              <a:avLst/>
            </a:prstGeom>
            <a:solidFill>
              <a:schemeClr val="accent2"/>
            </a:solidFill>
            <a:ln w="12700" cap="flat">
              <a:noFill/>
              <a:miter lim="400000"/>
            </a:ln>
            <a:effectLst/>
          </p:spPr>
          <p:txBody>
            <a:bodyPr wrap="square" lIns="45719" tIns="45719" rIns="45719" bIns="45719" numCol="1" anchor="ctr">
              <a:noAutofit/>
            </a:bodyPr>
            <a:lstStyle/>
            <a:p>
              <a:pPr algn="ctr">
                <a:defRPr b="1">
                  <a:solidFill>
                    <a:srgbClr val="FFFFFF"/>
                  </a:solidFill>
                </a:defRPr>
              </a:pPr>
            </a:p>
          </p:txBody>
        </p:sp>
        <p:sp>
          <p:nvSpPr>
            <p:cNvPr id="193" name="02…"/>
            <p:cNvSpPr txBox="1"/>
            <p:nvPr/>
          </p:nvSpPr>
          <p:spPr>
            <a:xfrm>
              <a:off x="246661" y="265723"/>
              <a:ext cx="68836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b="1">
                  <a:solidFill>
                    <a:srgbClr val="FFFFFF"/>
                  </a:solidFill>
                </a:defRPr>
              </a:pPr>
              <a:r>
                <a:t>02</a:t>
              </a:r>
            </a:p>
            <a:p>
              <a:pPr algn="ctr">
                <a:defRPr b="1">
                  <a:solidFill>
                    <a:srgbClr val="FFFFFF"/>
                  </a:solidFill>
                </a:defRPr>
              </a:pPr>
              <a:r>
                <a:t>TEXT</a:t>
              </a:r>
            </a:p>
          </p:txBody>
        </p:sp>
      </p:grpSp>
      <p:sp>
        <p:nvSpPr>
          <p:cNvPr id="195" name="右大括号 16"/>
          <p:cNvSpPr/>
          <p:nvPr/>
        </p:nvSpPr>
        <p:spPr>
          <a:xfrm flipH="1" flipV="1">
            <a:off x="2213103" y="3340782"/>
            <a:ext cx="98475" cy="1181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67"/>
                  <a:pt x="10800" y="150"/>
                </a:cubicBezTo>
                <a:lnTo>
                  <a:pt x="10800" y="10650"/>
                </a:lnTo>
                <a:cubicBezTo>
                  <a:pt x="10800" y="10733"/>
                  <a:pt x="15635" y="10800"/>
                  <a:pt x="21600" y="10800"/>
                </a:cubicBezTo>
                <a:cubicBezTo>
                  <a:pt x="15635" y="10800"/>
                  <a:pt x="10800" y="10867"/>
                  <a:pt x="10800" y="10950"/>
                </a:cubicBezTo>
                <a:lnTo>
                  <a:pt x="10800" y="21450"/>
                </a:lnTo>
                <a:cubicBezTo>
                  <a:pt x="10800" y="21533"/>
                  <a:pt x="5965" y="21600"/>
                  <a:pt x="0" y="21600"/>
                </a:cubicBezTo>
              </a:path>
            </a:pathLst>
          </a:custGeom>
          <a:ln w="6350">
            <a:solidFill>
              <a:schemeClr val="accent5"/>
            </a:solidFill>
            <a:miter/>
          </a:ln>
        </p:spPr>
        <p:txBody>
          <a:bodyPr lIns="45719" rIns="45719" anchor="ctr"/>
          <a:lstStyle/>
          <a:p>
            <a:pPr algn="ctr"/>
          </a:p>
        </p:txBody>
      </p:sp>
      <p:sp>
        <p:nvSpPr>
          <p:cNvPr id="196" name="文本框 17"/>
          <p:cNvSpPr txBox="1"/>
          <p:nvPr/>
        </p:nvSpPr>
        <p:spPr>
          <a:xfrm>
            <a:off x="2466320" y="3346058"/>
            <a:ext cx="9084331" cy="129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5000"/>
              </a:lnSpc>
              <a:spcBef>
                <a:spcPts val="600"/>
              </a:spcBef>
              <a:defRPr sz="1400"/>
            </a:lvl1pPr>
          </a:lstStyle>
          <a:p>
            <a:pPr/>
            <a:r>
              <a:t>       其次，重新定位有可能实现更好的经济学（桌面键盘的差异为20°，触摸键盘条件为30°），因为键盘和用户的手在用户的视图方向上显示，而不需要不容易倾斜用户的头部。我们的参与者的定性反馈也支持这一概念。然而，使用Nasa TLX在主观反馈方面的显着差异无法表明。这可能暗示虚拟键盘位置对应变的影响可忽略不计，或者重新定位会引起其他应变源，例如人类视觉和运动系统之间的协调力较大或VR场景中的实施感觉较低。</a:t>
            </a:r>
          </a:p>
        </p:txBody>
      </p:sp>
      <p:grpSp>
        <p:nvGrpSpPr>
          <p:cNvPr id="199" name="椭圆 18"/>
          <p:cNvGrpSpPr/>
          <p:nvPr/>
        </p:nvGrpSpPr>
        <p:grpSpPr>
          <a:xfrm>
            <a:off x="876671" y="5093049"/>
            <a:ext cx="1181689" cy="1181690"/>
            <a:chOff x="0" y="0"/>
            <a:chExt cx="1181688" cy="1181688"/>
          </a:xfrm>
        </p:grpSpPr>
        <p:sp>
          <p:nvSpPr>
            <p:cNvPr id="197" name="圆形"/>
            <p:cNvSpPr/>
            <p:nvPr/>
          </p:nvSpPr>
          <p:spPr>
            <a:xfrm>
              <a:off x="-1" y="-1"/>
              <a:ext cx="1181690" cy="1181690"/>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b="1">
                  <a:solidFill>
                    <a:srgbClr val="FFFFFF"/>
                  </a:solidFill>
                </a:defRPr>
              </a:pPr>
            </a:p>
          </p:txBody>
        </p:sp>
        <p:sp>
          <p:nvSpPr>
            <p:cNvPr id="198" name="03…"/>
            <p:cNvSpPr txBox="1"/>
            <p:nvPr/>
          </p:nvSpPr>
          <p:spPr>
            <a:xfrm>
              <a:off x="246661" y="265723"/>
              <a:ext cx="68836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b="1">
                  <a:solidFill>
                    <a:srgbClr val="FFFFFF"/>
                  </a:solidFill>
                </a:defRPr>
              </a:pPr>
              <a:r>
                <a:t>03</a:t>
              </a:r>
            </a:p>
            <a:p>
              <a:pPr algn="ctr">
                <a:defRPr b="1">
                  <a:solidFill>
                    <a:srgbClr val="FFFFFF"/>
                  </a:solidFill>
                </a:defRPr>
              </a:pPr>
              <a:r>
                <a:t>TEXT</a:t>
              </a:r>
            </a:p>
          </p:txBody>
        </p:sp>
      </p:grpSp>
      <p:sp>
        <p:nvSpPr>
          <p:cNvPr id="200" name="右大括号 19"/>
          <p:cNvSpPr/>
          <p:nvPr/>
        </p:nvSpPr>
        <p:spPr>
          <a:xfrm flipH="1" flipV="1">
            <a:off x="2213103" y="5093049"/>
            <a:ext cx="98475" cy="1181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67"/>
                  <a:pt x="10800" y="150"/>
                </a:cubicBezTo>
                <a:lnTo>
                  <a:pt x="10800" y="10650"/>
                </a:lnTo>
                <a:cubicBezTo>
                  <a:pt x="10800" y="10733"/>
                  <a:pt x="15635" y="10800"/>
                  <a:pt x="21600" y="10800"/>
                </a:cubicBezTo>
                <a:cubicBezTo>
                  <a:pt x="15635" y="10800"/>
                  <a:pt x="10800" y="10867"/>
                  <a:pt x="10800" y="10950"/>
                </a:cubicBezTo>
                <a:lnTo>
                  <a:pt x="10800" y="21450"/>
                </a:lnTo>
                <a:cubicBezTo>
                  <a:pt x="10800" y="21533"/>
                  <a:pt x="5965" y="21600"/>
                  <a:pt x="0" y="21600"/>
                </a:cubicBezTo>
              </a:path>
            </a:pathLst>
          </a:custGeom>
          <a:ln w="6350">
            <a:solidFill>
              <a:schemeClr val="accent5"/>
            </a:solidFill>
            <a:miter/>
          </a:ln>
        </p:spPr>
        <p:txBody>
          <a:bodyPr lIns="45719" rIns="45719" anchor="ctr"/>
          <a:lstStyle/>
          <a:p>
            <a:pPr algn="ctr"/>
          </a:p>
        </p:txBody>
      </p:sp>
      <p:sp>
        <p:nvSpPr>
          <p:cNvPr id="201" name="文本框 20"/>
          <p:cNvSpPr txBox="1"/>
          <p:nvPr/>
        </p:nvSpPr>
        <p:spPr>
          <a:xfrm>
            <a:off x="2466320" y="4857026"/>
            <a:ext cx="9084330" cy="236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5000"/>
              </a:lnSpc>
              <a:spcBef>
                <a:spcPts val="600"/>
              </a:spcBef>
              <a:defRPr sz="1400"/>
            </a:pPr>
            <a:r>
              <a:t>        最后，在显示器中心附近显示手和键盘并朝向用户，增强了文本和键的可见质量。虽然与我们的系统相比，新的VR HMD可以改善角落区域的视觉质量，但在可预见的时间内，光学性能将在HMD镜头系统的中心保持更好。</a:t>
            </a:r>
          </a:p>
          <a:p>
            <a:pPr>
              <a:lnSpc>
                <a:spcPct val="125000"/>
              </a:lnSpc>
              <a:spcBef>
                <a:spcPts val="600"/>
              </a:spcBef>
              <a:defRPr sz="1400"/>
            </a:pPr>
            <a:r>
              <a:t>我们的结果显示，对于桌面键盘，重新设置桌面键盘和用户手指的视觉反馈的成本并不显着，而触摸屏键盘显示出显着的文本输入性能下降。造成这种情况的一个可能原因可能是触摸屏键盘需要用户将其手指从触摸表面断开以指示键选择。重新定位键盘包括朝向用户的旋转，其也旋转手指的可见运动，这反过来可能减慢用户动作。但是，我们相信，鉴于目前实现的速率和重新定位的优点，它也可能对触摸屏键盘的用户有益。</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189"/>
                                        </p:tgtEl>
                                        <p:attrNameLst>
                                          <p:attrName>style.visibility</p:attrName>
                                        </p:attrNameLst>
                                      </p:cBhvr>
                                      <p:to>
                                        <p:strVal val="visible"/>
                                      </p:to>
                                    </p:set>
                                    <p:anim calcmode="lin" valueType="num">
                                      <p:cBhvr>
                                        <p:cTn id="7" dur="1000" fill="hold"/>
                                        <p:tgtEl>
                                          <p:spTgt spid="189"/>
                                        </p:tgtEl>
                                        <p:attrNameLst>
                                          <p:attrName>ppt_x</p:attrName>
                                        </p:attrNameLst>
                                      </p:cBhvr>
                                      <p:tavLst>
                                        <p:tav tm="0">
                                          <p:val>
                                            <p:strVal val="0-#ppt_w/2"/>
                                          </p:val>
                                        </p:tav>
                                        <p:tav tm="100000">
                                          <p:val>
                                            <p:strVal val="#ppt_x"/>
                                          </p:val>
                                        </p:tav>
                                      </p:tavLst>
                                    </p:anim>
                                    <p:anim calcmode="lin" valueType="num">
                                      <p:cBhvr>
                                        <p:cTn id="8" dur="1000" fill="hold"/>
                                        <p:tgtEl>
                                          <p:spTgt spid="18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1" presetID="22" grpId="2" fill="hold">
                                  <p:stCondLst>
                                    <p:cond delay="0"/>
                                  </p:stCondLst>
                                  <p:iterate type="el" backwards="0">
                                    <p:tmAbs val="0"/>
                                  </p:iterate>
                                  <p:childTnLst>
                                    <p:set>
                                      <p:cBhvr>
                                        <p:cTn id="11" fill="hold"/>
                                        <p:tgtEl>
                                          <p:spTgt spid="190"/>
                                        </p:tgtEl>
                                        <p:attrNameLst>
                                          <p:attrName>style.visibility</p:attrName>
                                        </p:attrNameLst>
                                      </p:cBhvr>
                                      <p:to>
                                        <p:strVal val="visible"/>
                                      </p:to>
                                    </p:set>
                                    <p:animEffect filter="wipe(up)" transition="in">
                                      <p:cBhvr>
                                        <p:cTn id="12" dur="500"/>
                                        <p:tgtEl>
                                          <p:spTgt spid="190"/>
                                        </p:tgtEl>
                                      </p:cBhvr>
                                    </p:animEffect>
                                  </p:childTnLst>
                                </p:cTn>
                              </p:par>
                            </p:childTnLst>
                          </p:cTn>
                        </p:par>
                        <p:par>
                          <p:cTn id="13" fill="hold">
                            <p:stCondLst>
                              <p:cond delay="1500"/>
                            </p:stCondLst>
                            <p:childTnLst>
                              <p:par>
                                <p:cTn id="14" presetClass="entr" nodeType="afterEffect" presetID="9" grpId="3" fill="hold">
                                  <p:stCondLst>
                                    <p:cond delay="0"/>
                                  </p:stCondLst>
                                  <p:iterate type="el" backwards="0">
                                    <p:tmAbs val="0"/>
                                  </p:iterate>
                                  <p:childTnLst>
                                    <p:set>
                                      <p:cBhvr>
                                        <p:cTn id="15" fill="hold"/>
                                        <p:tgtEl>
                                          <p:spTgt spid="191"/>
                                        </p:tgtEl>
                                        <p:attrNameLst>
                                          <p:attrName>style.visibility</p:attrName>
                                        </p:attrNameLst>
                                      </p:cBhvr>
                                      <p:to>
                                        <p:strVal val="visible"/>
                                      </p:to>
                                    </p:set>
                                    <p:animEffect filter="dissolve" transition="in">
                                      <p:cBhvr>
                                        <p:cTn id="16" dur="500"/>
                                        <p:tgtEl>
                                          <p:spTgt spid="191"/>
                                        </p:tgtEl>
                                      </p:cBhvr>
                                    </p:animEffect>
                                  </p:childTnLst>
                                </p:cTn>
                              </p:par>
                            </p:childTnLst>
                          </p:cTn>
                        </p:par>
                        <p:par>
                          <p:cTn id="17" fill="hold">
                            <p:stCondLst>
                              <p:cond delay="2000"/>
                            </p:stCondLst>
                            <p:childTnLst>
                              <p:par>
                                <p:cTn id="18" presetClass="entr" nodeType="afterEffect" presetSubtype="2" presetID="2" grpId="4" fill="hold">
                                  <p:stCondLst>
                                    <p:cond delay="0"/>
                                  </p:stCondLst>
                                  <p:iterate type="el" backwards="0">
                                    <p:tmAbs val="0"/>
                                  </p:iterate>
                                  <p:childTnLst>
                                    <p:set>
                                      <p:cBhvr>
                                        <p:cTn id="19" fill="hold"/>
                                        <p:tgtEl>
                                          <p:spTgt spid="194"/>
                                        </p:tgtEl>
                                        <p:attrNameLst>
                                          <p:attrName>style.visibility</p:attrName>
                                        </p:attrNameLst>
                                      </p:cBhvr>
                                      <p:to>
                                        <p:strVal val="visible"/>
                                      </p:to>
                                    </p:set>
                                    <p:anim calcmode="lin" valueType="num">
                                      <p:cBhvr>
                                        <p:cTn id="20" dur="1000" fill="hold"/>
                                        <p:tgtEl>
                                          <p:spTgt spid="194"/>
                                        </p:tgtEl>
                                        <p:attrNameLst>
                                          <p:attrName>ppt_x</p:attrName>
                                        </p:attrNameLst>
                                      </p:cBhvr>
                                      <p:tavLst>
                                        <p:tav tm="0">
                                          <p:val>
                                            <p:strVal val="1+#ppt_w/2"/>
                                          </p:val>
                                        </p:tav>
                                        <p:tav tm="100000">
                                          <p:val>
                                            <p:strVal val="#ppt_x"/>
                                          </p:val>
                                        </p:tav>
                                      </p:tavLst>
                                    </p:anim>
                                    <p:anim calcmode="lin" valueType="num">
                                      <p:cBhvr>
                                        <p:cTn id="21" dur="1000" fill="hold"/>
                                        <p:tgtEl>
                                          <p:spTgt spid="194"/>
                                        </p:tgtEl>
                                        <p:attrNameLst>
                                          <p:attrName>ppt_y</p:attrName>
                                        </p:attrNameLst>
                                      </p:cBhvr>
                                      <p:tavLst>
                                        <p:tav tm="0">
                                          <p:val>
                                            <p:strVal val="#ppt_y"/>
                                          </p:val>
                                        </p:tav>
                                        <p:tav tm="100000">
                                          <p:val>
                                            <p:strVal val="#ppt_y"/>
                                          </p:val>
                                        </p:tav>
                                      </p:tavLst>
                                    </p:anim>
                                  </p:childTnLst>
                                </p:cTn>
                              </p:par>
                            </p:childTnLst>
                          </p:cTn>
                        </p:par>
                        <p:par>
                          <p:cTn id="22" fill="hold">
                            <p:stCondLst>
                              <p:cond delay="3000"/>
                            </p:stCondLst>
                            <p:childTnLst>
                              <p:par>
                                <p:cTn id="23" presetClass="entr" nodeType="afterEffect" presetSubtype="1" presetID="22" grpId="5" fill="hold">
                                  <p:stCondLst>
                                    <p:cond delay="0"/>
                                  </p:stCondLst>
                                  <p:iterate type="el" backwards="0">
                                    <p:tmAbs val="0"/>
                                  </p:iterate>
                                  <p:childTnLst>
                                    <p:set>
                                      <p:cBhvr>
                                        <p:cTn id="24" fill="hold"/>
                                        <p:tgtEl>
                                          <p:spTgt spid="195"/>
                                        </p:tgtEl>
                                        <p:attrNameLst>
                                          <p:attrName>style.visibility</p:attrName>
                                        </p:attrNameLst>
                                      </p:cBhvr>
                                      <p:to>
                                        <p:strVal val="visible"/>
                                      </p:to>
                                    </p:set>
                                    <p:animEffect filter="wipe(up)" transition="in">
                                      <p:cBhvr>
                                        <p:cTn id="25" dur="500"/>
                                        <p:tgtEl>
                                          <p:spTgt spid="195"/>
                                        </p:tgtEl>
                                      </p:cBhvr>
                                    </p:animEffect>
                                  </p:childTnLst>
                                </p:cTn>
                              </p:par>
                            </p:childTnLst>
                          </p:cTn>
                        </p:par>
                        <p:par>
                          <p:cTn id="26" fill="hold">
                            <p:stCondLst>
                              <p:cond delay="3500"/>
                            </p:stCondLst>
                            <p:childTnLst>
                              <p:par>
                                <p:cTn id="27" presetClass="entr" nodeType="afterEffect" presetID="9" grpId="6" fill="hold">
                                  <p:stCondLst>
                                    <p:cond delay="0"/>
                                  </p:stCondLst>
                                  <p:iterate type="el" backwards="0">
                                    <p:tmAbs val="0"/>
                                  </p:iterate>
                                  <p:childTnLst>
                                    <p:set>
                                      <p:cBhvr>
                                        <p:cTn id="28" fill="hold"/>
                                        <p:tgtEl>
                                          <p:spTgt spid="196"/>
                                        </p:tgtEl>
                                        <p:attrNameLst>
                                          <p:attrName>style.visibility</p:attrName>
                                        </p:attrNameLst>
                                      </p:cBhvr>
                                      <p:to>
                                        <p:strVal val="visible"/>
                                      </p:to>
                                    </p:set>
                                    <p:animEffect filter="dissolve" transition="in">
                                      <p:cBhvr>
                                        <p:cTn id="29" dur="500"/>
                                        <p:tgtEl>
                                          <p:spTgt spid="196"/>
                                        </p:tgtEl>
                                      </p:cBhvr>
                                    </p:animEffect>
                                  </p:childTnLst>
                                </p:cTn>
                              </p:par>
                            </p:childTnLst>
                          </p:cTn>
                        </p:par>
                        <p:par>
                          <p:cTn id="30" fill="hold">
                            <p:stCondLst>
                              <p:cond delay="4000"/>
                            </p:stCondLst>
                            <p:childTnLst>
                              <p:par>
                                <p:cTn id="31" presetClass="entr" nodeType="afterEffect" presetSubtype="8" presetID="2" grpId="7" fill="hold">
                                  <p:stCondLst>
                                    <p:cond delay="0"/>
                                  </p:stCondLst>
                                  <p:iterate type="el" backwards="0">
                                    <p:tmAbs val="0"/>
                                  </p:iterate>
                                  <p:childTnLst>
                                    <p:set>
                                      <p:cBhvr>
                                        <p:cTn id="32" fill="hold"/>
                                        <p:tgtEl>
                                          <p:spTgt spid="199"/>
                                        </p:tgtEl>
                                        <p:attrNameLst>
                                          <p:attrName>style.visibility</p:attrName>
                                        </p:attrNameLst>
                                      </p:cBhvr>
                                      <p:to>
                                        <p:strVal val="visible"/>
                                      </p:to>
                                    </p:set>
                                    <p:anim calcmode="lin" valueType="num">
                                      <p:cBhvr>
                                        <p:cTn id="33" dur="1000" fill="hold"/>
                                        <p:tgtEl>
                                          <p:spTgt spid="199"/>
                                        </p:tgtEl>
                                        <p:attrNameLst>
                                          <p:attrName>ppt_x</p:attrName>
                                        </p:attrNameLst>
                                      </p:cBhvr>
                                      <p:tavLst>
                                        <p:tav tm="0">
                                          <p:val>
                                            <p:strVal val="0-#ppt_w/2"/>
                                          </p:val>
                                        </p:tav>
                                        <p:tav tm="100000">
                                          <p:val>
                                            <p:strVal val="#ppt_x"/>
                                          </p:val>
                                        </p:tav>
                                      </p:tavLst>
                                    </p:anim>
                                    <p:anim calcmode="lin" valueType="num">
                                      <p:cBhvr>
                                        <p:cTn id="34" dur="1000" fill="hold"/>
                                        <p:tgtEl>
                                          <p:spTgt spid="199"/>
                                        </p:tgtEl>
                                        <p:attrNameLst>
                                          <p:attrName>ppt_y</p:attrName>
                                        </p:attrNameLst>
                                      </p:cBhvr>
                                      <p:tavLst>
                                        <p:tav tm="0">
                                          <p:val>
                                            <p:strVal val="#ppt_y"/>
                                          </p:val>
                                        </p:tav>
                                        <p:tav tm="100000">
                                          <p:val>
                                            <p:strVal val="#ppt_y"/>
                                          </p:val>
                                        </p:tav>
                                      </p:tavLst>
                                    </p:anim>
                                  </p:childTnLst>
                                </p:cTn>
                              </p:par>
                            </p:childTnLst>
                          </p:cTn>
                        </p:par>
                        <p:par>
                          <p:cTn id="35" fill="hold">
                            <p:stCondLst>
                              <p:cond delay="5000"/>
                            </p:stCondLst>
                            <p:childTnLst>
                              <p:par>
                                <p:cTn id="36" presetClass="entr" nodeType="afterEffect" presetSubtype="1" presetID="22" grpId="8" fill="hold">
                                  <p:stCondLst>
                                    <p:cond delay="0"/>
                                  </p:stCondLst>
                                  <p:iterate type="el" backwards="0">
                                    <p:tmAbs val="0"/>
                                  </p:iterate>
                                  <p:childTnLst>
                                    <p:set>
                                      <p:cBhvr>
                                        <p:cTn id="37" fill="hold"/>
                                        <p:tgtEl>
                                          <p:spTgt spid="200"/>
                                        </p:tgtEl>
                                        <p:attrNameLst>
                                          <p:attrName>style.visibility</p:attrName>
                                        </p:attrNameLst>
                                      </p:cBhvr>
                                      <p:to>
                                        <p:strVal val="visible"/>
                                      </p:to>
                                    </p:set>
                                    <p:animEffect filter="wipe(up)" transition="in">
                                      <p:cBhvr>
                                        <p:cTn id="38" dur="500"/>
                                        <p:tgtEl>
                                          <p:spTgt spid="200"/>
                                        </p:tgtEl>
                                      </p:cBhvr>
                                    </p:animEffect>
                                  </p:childTnLst>
                                </p:cTn>
                              </p:par>
                            </p:childTnLst>
                          </p:cTn>
                        </p:par>
                        <p:par>
                          <p:cTn id="39" fill="hold">
                            <p:stCondLst>
                              <p:cond delay="5500"/>
                            </p:stCondLst>
                            <p:childTnLst>
                              <p:par>
                                <p:cTn id="40" presetClass="entr" nodeType="afterEffect" presetID="9" grpId="9" fill="hold">
                                  <p:stCondLst>
                                    <p:cond delay="0"/>
                                  </p:stCondLst>
                                  <p:iterate type="el" backwards="0">
                                    <p:tmAbs val="0"/>
                                  </p:iterate>
                                  <p:childTnLst>
                                    <p:set>
                                      <p:cBhvr>
                                        <p:cTn id="41" fill="hold"/>
                                        <p:tgtEl>
                                          <p:spTgt spid="201"/>
                                        </p:tgtEl>
                                        <p:attrNameLst>
                                          <p:attrName>style.visibility</p:attrName>
                                        </p:attrNameLst>
                                      </p:cBhvr>
                                      <p:to>
                                        <p:strVal val="visible"/>
                                      </p:to>
                                    </p:set>
                                    <p:animEffect filter="dissolve" transition="in">
                                      <p:cBhvr>
                                        <p:cTn id="42"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5"/>
      <p:bldP build="whole" bldLvl="1" animBg="1" rev="0" advAuto="0" spid="191" grpId="3"/>
      <p:bldP build="whole" bldLvl="1" animBg="1" rev="0" advAuto="0" spid="194" grpId="4"/>
      <p:bldP build="whole" bldLvl="1" animBg="1" rev="0" advAuto="0" spid="201" grpId="9"/>
      <p:bldP build="whole" bldLvl="1" animBg="1" rev="0" advAuto="0" spid="190" grpId="2"/>
      <p:bldP build="whole" bldLvl="1" animBg="1" rev="0" advAuto="0" spid="196" grpId="6"/>
      <p:bldP build="whole" bldLvl="1" animBg="1" rev="0" advAuto="0" spid="189" grpId="1"/>
      <p:bldP build="whole" bldLvl="1" animBg="1" rev="0" advAuto="0" spid="199" grpId="7"/>
      <p:bldP build="whole" bldLvl="1" animBg="1" rev="0" advAuto="0" spid="200" grpId="8"/>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文本占位符 1"/>
          <p:cNvSpPr txBox="1"/>
          <p:nvPr>
            <p:ph type="body" sz="quarter" idx="1"/>
          </p:nvPr>
        </p:nvSpPr>
        <p:spPr>
          <a:xfrm>
            <a:off x="1472611" y="4503190"/>
            <a:ext cx="1310527" cy="341633"/>
          </a:xfrm>
          <a:prstGeom prst="rect">
            <a:avLst/>
          </a:prstGeom>
        </p:spPr>
        <p:txBody>
          <a:bodyPr/>
          <a:lstStyle/>
          <a:p>
            <a:pPr/>
            <a:r>
              <a:t>1.</a:t>
            </a:r>
            <a:r>
              <a:t>研究结论</a:t>
            </a:r>
          </a:p>
        </p:txBody>
      </p:sp>
      <p:sp>
        <p:nvSpPr>
          <p:cNvPr id="204" name="文本占位符 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a:buSzTx/>
              <a:buFontTx/>
              <a:buNone/>
              <a:defRPr sz="1800">
                <a:solidFill>
                  <a:srgbClr val="FFFFFF"/>
                </a:solidFill>
              </a:defRPr>
            </a:pPr>
            <a:r>
              <a:t>2.</a:t>
            </a:r>
            <a:r>
              <a:t>问题建议</a:t>
            </a:r>
          </a:p>
        </p:txBody>
      </p:sp>
      <p:sp>
        <p:nvSpPr>
          <p:cNvPr id="205" name="文本占位符 3"/>
          <p:cNvSpPr/>
          <p:nvPr>
            <p:ph type="body" idx="14"/>
          </p:nvPr>
        </p:nvSpPr>
        <p:spPr>
          <a:prstGeom prst="rect">
            <a:avLst/>
          </a:prstGeom>
          <a:extLst>
            <a:ext uri="{C572A759-6A51-4108-AA02-DFA0A04FC94B}">
              <ma14:wrappingTextBoxFlag xmlns:ma14="http://schemas.microsoft.com/office/mac/drawingml/2011/main" val="1"/>
            </a:ext>
          </a:extLst>
        </p:spPr>
        <p:txBody>
          <a:bodyPr/>
          <a:lstStyle/>
          <a:p>
            <a:pPr marL="0" indent="0">
              <a:buSzTx/>
              <a:buFontTx/>
              <a:buNone/>
              <a:defRPr sz="1800">
                <a:solidFill>
                  <a:srgbClr val="FFFFFF"/>
                </a:solidFill>
              </a:defRPr>
            </a:pPr>
            <a:r>
              <a:t>3.</a:t>
            </a:r>
            <a:r>
              <a:t>未来发展</a:t>
            </a:r>
          </a:p>
        </p:txBody>
      </p:sp>
      <p:sp>
        <p:nvSpPr>
          <p:cNvPr id="206" name="文本占位符 10"/>
          <p:cNvSpPr/>
          <p:nvPr>
            <p:ph type="body" idx="16"/>
          </p:nvPr>
        </p:nvSpPr>
        <p:spPr>
          <a:prstGeom prst="rect">
            <a:avLst/>
          </a:prstGeom>
          <a:extLst>
            <a:ext uri="{C572A759-6A51-4108-AA02-DFA0A04FC94B}">
              <ma14:wrappingTextBoxFlag xmlns:ma14="http://schemas.microsoft.com/office/mac/drawingml/2011/main" val="1"/>
            </a:ext>
          </a:extLst>
        </p:spPr>
        <p:txBody>
          <a:bodyPr/>
          <a:lstStyle>
            <a:lvl1pPr marL="0" indent="0" defTabSz="868680">
              <a:spcBef>
                <a:spcPts val="900"/>
              </a:spcBef>
              <a:buSzTx/>
              <a:buFontTx/>
              <a:buNone/>
              <a:defRPr sz="3040">
                <a:solidFill>
                  <a:srgbClr val="FFFFFF"/>
                </a:solidFill>
              </a:defRPr>
            </a:lvl1pPr>
          </a:lstStyle>
          <a:p>
            <a:pPr/>
            <a:r>
              <a:t>局限性和建议</a:t>
            </a:r>
          </a:p>
        </p:txBody>
      </p:sp>
      <p:sp>
        <p:nvSpPr>
          <p:cNvPr id="207" name="文本占位符 11"/>
          <p:cNvSpPr/>
          <p:nvPr>
            <p:ph type="body" idx="17"/>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sz="1600">
                <a:solidFill>
                  <a:srgbClr val="FFFFFF"/>
                </a:solidFill>
              </a:defRPr>
            </a:lvl1pPr>
          </a:lstStyle>
          <a:p>
            <a:pPr/>
            <a:r>
              <a:t>CONCLUSION</a:t>
            </a:r>
          </a:p>
        </p:txBody>
      </p:sp>
      <p:sp>
        <p:nvSpPr>
          <p:cNvPr id="208" name="文本占位符 4"/>
          <p:cNvSpPr/>
          <p:nvPr>
            <p:ph type="body" idx="18"/>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a:solidFill>
                  <a:srgbClr val="FFFFFF"/>
                </a:solidFill>
              </a:defRPr>
            </a:lvl1pPr>
          </a:lstStyle>
          <a:p>
            <a:pPr/>
            <a:r>
              <a:t>PART 04</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208">
                                            <p:bg/>
                                          </p:spTgt>
                                        </p:tgtEl>
                                        <p:attrNameLst>
                                          <p:attrName>style.visibility</p:attrName>
                                        </p:attrNameLst>
                                      </p:cBhvr>
                                      <p:to>
                                        <p:strVal val="visible"/>
                                      </p:to>
                                    </p:set>
                                    <p:anim calcmode="lin" valueType="num">
                                      <p:cBhvr>
                                        <p:cTn id="7" dur="500" fill="hold"/>
                                        <p:tgtEl>
                                          <p:spTgt spid="208">
                                            <p:bg/>
                                          </p:spTgt>
                                        </p:tgtEl>
                                        <p:attrNameLst>
                                          <p:attrName>ppt_x</p:attrName>
                                        </p:attrNameLst>
                                      </p:cBhvr>
                                      <p:tavLst>
                                        <p:tav tm="0">
                                          <p:val>
                                            <p:strVal val="#ppt_x"/>
                                          </p:val>
                                        </p:tav>
                                        <p:tav tm="100000">
                                          <p:val>
                                            <p:strVal val="#ppt_x"/>
                                          </p:val>
                                        </p:tav>
                                      </p:tavLst>
                                    </p:anim>
                                    <p:anim calcmode="lin" valueType="num">
                                      <p:cBhvr>
                                        <p:cTn id="8" dur="500" fill="hold"/>
                                        <p:tgtEl>
                                          <p:spTgt spid="208">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08">
                                            <p:txEl>
                                              <p:pRg st="0" end="0"/>
                                            </p:txEl>
                                          </p:spTgt>
                                        </p:tgtEl>
                                        <p:attrNameLst>
                                          <p:attrName>style.visibility</p:attrName>
                                        </p:attrNameLst>
                                      </p:cBhvr>
                                      <p:to>
                                        <p:strVal val="visible"/>
                                      </p:to>
                                    </p:set>
                                    <p:anim calcmode="lin" valueType="num">
                                      <p:cBhvr>
                                        <p:cTn id="11" dur="500" fill="hold"/>
                                        <p:tgtEl>
                                          <p:spTgt spid="208">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0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2" fill="hold">
                                  <p:stCondLst>
                                    <p:cond delay="0"/>
                                  </p:stCondLst>
                                  <p:iterate type="el" backwards="0">
                                    <p:tmAbs val="0"/>
                                  </p:iterate>
                                  <p:childTnLst>
                                    <p:set>
                                      <p:cBhvr>
                                        <p:cTn id="15" fill="hold"/>
                                        <p:tgtEl>
                                          <p:spTgt spid="206">
                                            <p:bg/>
                                          </p:spTgt>
                                        </p:tgtEl>
                                        <p:attrNameLst>
                                          <p:attrName>style.visibility</p:attrName>
                                        </p:attrNameLst>
                                      </p:cBhvr>
                                      <p:to>
                                        <p:strVal val="visible"/>
                                      </p:to>
                                    </p:set>
                                    <p:anim calcmode="lin" valueType="num">
                                      <p:cBhvr>
                                        <p:cTn id="16" dur="750" fill="hold"/>
                                        <p:tgtEl>
                                          <p:spTgt spid="206">
                                            <p:bg/>
                                          </p:spTgt>
                                        </p:tgtEl>
                                        <p:attrNameLst>
                                          <p:attrName>ppt_x</p:attrName>
                                        </p:attrNameLst>
                                      </p:cBhvr>
                                      <p:tavLst>
                                        <p:tav tm="0">
                                          <p:val>
                                            <p:strVal val="#ppt_x"/>
                                          </p:val>
                                        </p:tav>
                                        <p:tav tm="100000">
                                          <p:val>
                                            <p:strVal val="#ppt_x"/>
                                          </p:val>
                                        </p:tav>
                                      </p:tavLst>
                                    </p:anim>
                                    <p:anim calcmode="lin" valueType="num">
                                      <p:cBhvr>
                                        <p:cTn id="17" dur="750" fill="hold"/>
                                        <p:tgtEl>
                                          <p:spTgt spid="206">
                                            <p:bg/>
                                          </p:spTgt>
                                        </p:tgtEl>
                                        <p:attrNameLst>
                                          <p:attrName>ppt_y</p:attrName>
                                        </p:attrNameLst>
                                      </p:cBhvr>
                                      <p:tavLst>
                                        <p:tav tm="0">
                                          <p:val>
                                            <p:strVal val="1+#ppt_h/2"/>
                                          </p:val>
                                        </p:tav>
                                        <p:tav tm="100000">
                                          <p:val>
                                            <p:strVal val="#ppt_y"/>
                                          </p:val>
                                        </p:tav>
                                      </p:tavLst>
                                    </p:anim>
                                  </p:childTnLst>
                                </p:cTn>
                              </p:par>
                              <p:par>
                                <p:cTn id="18" presetClass="entr" nodeType="withEffect" presetSubtype="4" presetID="2" grpId="2" fill="hold">
                                  <p:stCondLst>
                                    <p:cond delay="0"/>
                                  </p:stCondLst>
                                  <p:iterate type="el" backwards="0">
                                    <p:tmAbs val="0"/>
                                  </p:iterate>
                                  <p:childTnLst>
                                    <p:set>
                                      <p:cBhvr>
                                        <p:cTn id="19" fill="hold"/>
                                        <p:tgtEl>
                                          <p:spTgt spid="206">
                                            <p:txEl>
                                              <p:pRg st="0" end="0"/>
                                            </p:txEl>
                                          </p:spTgt>
                                        </p:tgtEl>
                                        <p:attrNameLst>
                                          <p:attrName>style.visibility</p:attrName>
                                        </p:attrNameLst>
                                      </p:cBhvr>
                                      <p:to>
                                        <p:strVal val="visible"/>
                                      </p:to>
                                    </p:set>
                                    <p:anim calcmode="lin" valueType="num">
                                      <p:cBhvr>
                                        <p:cTn id="20" dur="750" fill="hold"/>
                                        <p:tgtEl>
                                          <p:spTgt spid="206">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206">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Class="entr" nodeType="afterEffect" presetID="9" grpId="3" fill="hold">
                                  <p:stCondLst>
                                    <p:cond delay="0"/>
                                  </p:stCondLst>
                                  <p:iterate type="el" backwards="0">
                                    <p:tmAbs val="0"/>
                                  </p:iterate>
                                  <p:childTnLst>
                                    <p:set>
                                      <p:cBhvr>
                                        <p:cTn id="24" fill="hold"/>
                                        <p:tgtEl>
                                          <p:spTgt spid="203">
                                            <p:bg/>
                                          </p:spTgt>
                                        </p:tgtEl>
                                        <p:attrNameLst>
                                          <p:attrName>style.visibility</p:attrName>
                                        </p:attrNameLst>
                                      </p:cBhvr>
                                      <p:to>
                                        <p:strVal val="visible"/>
                                      </p:to>
                                    </p:set>
                                    <p:animEffect filter="dissolve" transition="in">
                                      <p:cBhvr>
                                        <p:cTn id="25" dur="500"/>
                                        <p:tgtEl>
                                          <p:spTgt spid="203">
                                            <p:bg/>
                                          </p:spTgt>
                                        </p:tgtEl>
                                      </p:cBhvr>
                                    </p:animEffect>
                                  </p:childTnLst>
                                </p:cTn>
                              </p:par>
                              <p:par>
                                <p:cTn id="26" presetClass="entr" nodeType="withEffect" presetSubtype="0" presetID="9" grpId="3" fill="hold">
                                  <p:stCondLst>
                                    <p:cond delay="0"/>
                                  </p:stCondLst>
                                  <p:iterate type="el" backwards="0">
                                    <p:tmAbs val="0"/>
                                  </p:iterate>
                                  <p:childTnLst>
                                    <p:set>
                                      <p:cBhvr>
                                        <p:cTn id="27" fill="hold"/>
                                        <p:tgtEl>
                                          <p:spTgt spid="203">
                                            <p:txEl>
                                              <p:pRg st="0" end="0"/>
                                            </p:txEl>
                                          </p:spTgt>
                                        </p:tgtEl>
                                        <p:attrNameLst>
                                          <p:attrName>style.visibility</p:attrName>
                                        </p:attrNameLst>
                                      </p:cBhvr>
                                      <p:to>
                                        <p:strVal val="visible"/>
                                      </p:to>
                                    </p:set>
                                    <p:animEffect filter="dissolve" transition="in">
                                      <p:cBhvr>
                                        <p:cTn id="28" dur="500"/>
                                        <p:tgtEl>
                                          <p:spTgt spid="203">
                                            <p:txEl>
                                              <p:pRg st="0" end="0"/>
                                            </p:txEl>
                                          </p:spTgt>
                                        </p:tgtEl>
                                      </p:cBhvr>
                                    </p:animEffect>
                                  </p:childTnLst>
                                </p:cTn>
                              </p:par>
                            </p:childTnLst>
                          </p:cTn>
                        </p:par>
                        <p:par>
                          <p:cTn id="29" fill="hold">
                            <p:stCondLst>
                              <p:cond delay="1750"/>
                            </p:stCondLst>
                            <p:childTnLst>
                              <p:par>
                                <p:cTn id="30" presetClass="entr" nodeType="afterEffect" presetSubtype="1" presetID="2" grpId="4" fill="hold">
                                  <p:stCondLst>
                                    <p:cond delay="0"/>
                                  </p:stCondLst>
                                  <p:iterate type="el" backwards="0">
                                    <p:tmAbs val="0"/>
                                  </p:iterate>
                                  <p:childTnLst>
                                    <p:set>
                                      <p:cBhvr>
                                        <p:cTn id="31" fill="hold"/>
                                        <p:tgtEl>
                                          <p:spTgt spid="207">
                                            <p:bg/>
                                          </p:spTgt>
                                        </p:tgtEl>
                                        <p:attrNameLst>
                                          <p:attrName>style.visibility</p:attrName>
                                        </p:attrNameLst>
                                      </p:cBhvr>
                                      <p:to>
                                        <p:strVal val="visible"/>
                                      </p:to>
                                    </p:set>
                                    <p:anim calcmode="lin" valueType="num">
                                      <p:cBhvr>
                                        <p:cTn id="32" dur="750" fill="hold"/>
                                        <p:tgtEl>
                                          <p:spTgt spid="207">
                                            <p:bg/>
                                          </p:spTgt>
                                        </p:tgtEl>
                                        <p:attrNameLst>
                                          <p:attrName>ppt_x</p:attrName>
                                        </p:attrNameLst>
                                      </p:cBhvr>
                                      <p:tavLst>
                                        <p:tav tm="0">
                                          <p:val>
                                            <p:strVal val="#ppt_x"/>
                                          </p:val>
                                        </p:tav>
                                        <p:tav tm="100000">
                                          <p:val>
                                            <p:strVal val="#ppt_x"/>
                                          </p:val>
                                        </p:tav>
                                      </p:tavLst>
                                    </p:anim>
                                    <p:anim calcmode="lin" valueType="num">
                                      <p:cBhvr>
                                        <p:cTn id="33" dur="750" fill="hold"/>
                                        <p:tgtEl>
                                          <p:spTgt spid="207">
                                            <p:bg/>
                                          </p:spTgt>
                                        </p:tgtEl>
                                        <p:attrNameLst>
                                          <p:attrName>ppt_y</p:attrName>
                                        </p:attrNameLst>
                                      </p:cBhvr>
                                      <p:tavLst>
                                        <p:tav tm="0">
                                          <p:val>
                                            <p:strVal val="0-#ppt_h/2"/>
                                          </p:val>
                                        </p:tav>
                                        <p:tav tm="100000">
                                          <p:val>
                                            <p:strVal val="#ppt_y"/>
                                          </p:val>
                                        </p:tav>
                                      </p:tavLst>
                                    </p:anim>
                                  </p:childTnLst>
                                </p:cTn>
                              </p:par>
                              <p:par>
                                <p:cTn id="34" presetClass="entr" nodeType="withEffect" presetSubtype="1" presetID="2" grpId="4" fill="hold">
                                  <p:stCondLst>
                                    <p:cond delay="0"/>
                                  </p:stCondLst>
                                  <p:iterate type="el" backwards="0">
                                    <p:tmAbs val="0"/>
                                  </p:iterate>
                                  <p:childTnLst>
                                    <p:set>
                                      <p:cBhvr>
                                        <p:cTn id="35" fill="hold"/>
                                        <p:tgtEl>
                                          <p:spTgt spid="207">
                                            <p:txEl>
                                              <p:pRg st="0" end="0"/>
                                            </p:txEl>
                                          </p:spTgt>
                                        </p:tgtEl>
                                        <p:attrNameLst>
                                          <p:attrName>style.visibility</p:attrName>
                                        </p:attrNameLst>
                                      </p:cBhvr>
                                      <p:to>
                                        <p:strVal val="visible"/>
                                      </p:to>
                                    </p:set>
                                    <p:anim calcmode="lin" valueType="num">
                                      <p:cBhvr>
                                        <p:cTn id="36" dur="750" fill="hold"/>
                                        <p:tgtEl>
                                          <p:spTgt spid="207">
                                            <p:txEl>
                                              <p:pRg st="0" end="0"/>
                                            </p:txEl>
                                          </p:spTgt>
                                        </p:tgtEl>
                                        <p:attrNameLst>
                                          <p:attrName>ppt_x</p:attrName>
                                        </p:attrNameLst>
                                      </p:cBhvr>
                                      <p:tavLst>
                                        <p:tav tm="0">
                                          <p:val>
                                            <p:strVal val="#ppt_x"/>
                                          </p:val>
                                        </p:tav>
                                        <p:tav tm="100000">
                                          <p:val>
                                            <p:strVal val="#ppt_x"/>
                                          </p:val>
                                        </p:tav>
                                      </p:tavLst>
                                    </p:anim>
                                    <p:anim calcmode="lin" valueType="num">
                                      <p:cBhvr>
                                        <p:cTn id="37" dur="750" fill="hold"/>
                                        <p:tgtEl>
                                          <p:spTgt spid="207">
                                            <p:txEl>
                                              <p:pRg st="0" end="0"/>
                                            </p:txEl>
                                          </p:spTgt>
                                        </p:tgtEl>
                                        <p:attrNameLst>
                                          <p:attrName>ppt_y</p:attrName>
                                        </p:attrNameLst>
                                      </p:cBhvr>
                                      <p:tavLst>
                                        <p:tav tm="0">
                                          <p:val>
                                            <p:strVal val="0-#ppt_h/2"/>
                                          </p:val>
                                        </p:tav>
                                        <p:tav tm="100000">
                                          <p:val>
                                            <p:strVal val="#ppt_y"/>
                                          </p:val>
                                        </p:tav>
                                      </p:tavLst>
                                    </p:anim>
                                  </p:childTnLst>
                                </p:cTn>
                              </p:par>
                            </p:childTnLst>
                          </p:cTn>
                        </p:par>
                        <p:par>
                          <p:cTn id="38" fill="hold">
                            <p:stCondLst>
                              <p:cond delay="2500"/>
                            </p:stCondLst>
                            <p:childTnLst>
                              <p:par>
                                <p:cTn id="39" presetClass="entr" nodeType="afterEffect" presetID="9" grpId="5" fill="hold">
                                  <p:stCondLst>
                                    <p:cond delay="0"/>
                                  </p:stCondLst>
                                  <p:iterate type="el" backwards="0">
                                    <p:tmAbs val="0"/>
                                  </p:iterate>
                                  <p:childTnLst>
                                    <p:set>
                                      <p:cBhvr>
                                        <p:cTn id="40" fill="hold"/>
                                        <p:tgtEl>
                                          <p:spTgt spid="204">
                                            <p:bg/>
                                          </p:spTgt>
                                        </p:tgtEl>
                                        <p:attrNameLst>
                                          <p:attrName>style.visibility</p:attrName>
                                        </p:attrNameLst>
                                      </p:cBhvr>
                                      <p:to>
                                        <p:strVal val="visible"/>
                                      </p:to>
                                    </p:set>
                                    <p:animEffect filter="dissolve" transition="in">
                                      <p:cBhvr>
                                        <p:cTn id="41" dur="500"/>
                                        <p:tgtEl>
                                          <p:spTgt spid="204">
                                            <p:bg/>
                                          </p:spTgt>
                                        </p:tgtEl>
                                      </p:cBhvr>
                                    </p:animEffect>
                                  </p:childTnLst>
                                </p:cTn>
                              </p:par>
                              <p:par>
                                <p:cTn id="42" presetClass="entr" nodeType="withEffect" presetSubtype="0" presetID="9" grpId="5" fill="hold">
                                  <p:stCondLst>
                                    <p:cond delay="0"/>
                                  </p:stCondLst>
                                  <p:iterate type="el" backwards="0">
                                    <p:tmAbs val="0"/>
                                  </p:iterate>
                                  <p:childTnLst>
                                    <p:set>
                                      <p:cBhvr>
                                        <p:cTn id="43" fill="hold"/>
                                        <p:tgtEl>
                                          <p:spTgt spid="204">
                                            <p:txEl>
                                              <p:pRg st="0" end="0"/>
                                            </p:txEl>
                                          </p:spTgt>
                                        </p:tgtEl>
                                        <p:attrNameLst>
                                          <p:attrName>style.visibility</p:attrName>
                                        </p:attrNameLst>
                                      </p:cBhvr>
                                      <p:to>
                                        <p:strVal val="visible"/>
                                      </p:to>
                                    </p:set>
                                    <p:animEffect filter="dissolve" transition="in">
                                      <p:cBhvr>
                                        <p:cTn id="44" dur="500"/>
                                        <p:tgtEl>
                                          <p:spTgt spid="204">
                                            <p:txEl>
                                              <p:pRg st="0" end="0"/>
                                            </p:txEl>
                                          </p:spTgt>
                                        </p:tgtEl>
                                      </p:cBhvr>
                                    </p:animEffect>
                                  </p:childTnLst>
                                </p:cTn>
                              </p:par>
                            </p:childTnLst>
                          </p:cTn>
                        </p:par>
                        <p:par>
                          <p:cTn id="45" fill="hold">
                            <p:stCondLst>
                              <p:cond delay="3000"/>
                            </p:stCondLst>
                            <p:childTnLst>
                              <p:par>
                                <p:cTn id="46" presetClass="entr" nodeType="afterEffect" presetID="9" grpId="6" fill="hold">
                                  <p:stCondLst>
                                    <p:cond delay="0"/>
                                  </p:stCondLst>
                                  <p:iterate type="el" backwards="0">
                                    <p:tmAbs val="0"/>
                                  </p:iterate>
                                  <p:childTnLst>
                                    <p:set>
                                      <p:cBhvr>
                                        <p:cTn id="47" fill="hold"/>
                                        <p:tgtEl>
                                          <p:spTgt spid="205">
                                            <p:bg/>
                                          </p:spTgt>
                                        </p:tgtEl>
                                        <p:attrNameLst>
                                          <p:attrName>style.visibility</p:attrName>
                                        </p:attrNameLst>
                                      </p:cBhvr>
                                      <p:to>
                                        <p:strVal val="visible"/>
                                      </p:to>
                                    </p:set>
                                    <p:animEffect filter="dissolve" transition="in">
                                      <p:cBhvr>
                                        <p:cTn id="48" dur="500"/>
                                        <p:tgtEl>
                                          <p:spTgt spid="205">
                                            <p:bg/>
                                          </p:spTgt>
                                        </p:tgtEl>
                                      </p:cBhvr>
                                    </p:animEffect>
                                  </p:childTnLst>
                                </p:cTn>
                              </p:par>
                              <p:par>
                                <p:cTn id="49" presetClass="entr" nodeType="withEffect" presetSubtype="0" presetID="9" grpId="6" fill="hold">
                                  <p:stCondLst>
                                    <p:cond delay="0"/>
                                  </p:stCondLst>
                                  <p:iterate type="el" backwards="0">
                                    <p:tmAbs val="0"/>
                                  </p:iterate>
                                  <p:childTnLst>
                                    <p:set>
                                      <p:cBhvr>
                                        <p:cTn id="50" fill="hold"/>
                                        <p:tgtEl>
                                          <p:spTgt spid="205">
                                            <p:txEl>
                                              <p:pRg st="0" end="0"/>
                                            </p:txEl>
                                          </p:spTgt>
                                        </p:tgtEl>
                                        <p:attrNameLst>
                                          <p:attrName>style.visibility</p:attrName>
                                        </p:attrNameLst>
                                      </p:cBhvr>
                                      <p:to>
                                        <p:strVal val="visible"/>
                                      </p:to>
                                    </p:set>
                                    <p:animEffect filter="dissolve" transition="in">
                                      <p:cBhvr>
                                        <p:cTn id="51" dur="500"/>
                                        <p:tgtEl>
                                          <p:spTgt spid="20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08" grpId="1"/>
      <p:bldP build="p" bldLvl="1" animBg="1" rev="0" advAuto="0" spid="207" grpId="4"/>
      <p:bldP build="p" bldLvl="1" animBg="1" rev="0" advAuto="0" spid="205" grpId="6"/>
      <p:bldP build="p" bldLvl="1" animBg="1" rev="0" advAuto="0" spid="204" grpId="5"/>
      <p:bldP build="p" bldLvl="1" animBg="1" rev="0" advAuto="0" spid="206" grpId="2"/>
      <p:bldP build="p" bldLvl="1" animBg="1" rev="0" advAuto="0" spid="203" grpId="3"/>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标题 1"/>
          <p:cNvSpPr txBox="1"/>
          <p:nvPr>
            <p:ph type="title"/>
          </p:nvPr>
        </p:nvSpPr>
        <p:spPr>
          <a:xfrm>
            <a:off x="1386306" y="247277"/>
            <a:ext cx="7113118" cy="584776"/>
          </a:xfrm>
          <a:prstGeom prst="rect">
            <a:avLst/>
          </a:prstGeom>
        </p:spPr>
        <p:txBody>
          <a:bodyPr/>
          <a:lstStyle>
            <a:lvl1pPr defTabSz="795527">
              <a:defRPr sz="2784"/>
            </a:lvl1pPr>
          </a:lstStyle>
          <a:p>
            <a:pPr/>
            <a:r>
              <a:t>研究结论</a:t>
            </a:r>
          </a:p>
        </p:txBody>
      </p:sp>
      <p:pic>
        <p:nvPicPr>
          <p:cNvPr id="211" name="图片 3" descr="图片 3"/>
          <p:cNvPicPr>
            <a:picLocks noChangeAspect="1"/>
          </p:cNvPicPr>
          <p:nvPr/>
        </p:nvPicPr>
        <p:blipFill>
          <a:blip r:embed="rId2">
            <a:extLst/>
          </a:blip>
          <a:srcRect l="0" t="0" r="0" b="0"/>
          <a:stretch>
            <a:fillRect/>
          </a:stretch>
        </p:blipFill>
        <p:spPr>
          <a:xfrm>
            <a:off x="2371822" y="1000715"/>
            <a:ext cx="6321426" cy="3555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9799"/>
                </a:lnTo>
                <a:lnTo>
                  <a:pt x="10160" y="19799"/>
                </a:lnTo>
                <a:lnTo>
                  <a:pt x="10800" y="21600"/>
                </a:lnTo>
                <a:lnTo>
                  <a:pt x="11441" y="19799"/>
                </a:lnTo>
                <a:lnTo>
                  <a:pt x="21600" y="19799"/>
                </a:lnTo>
                <a:lnTo>
                  <a:pt x="21600" y="0"/>
                </a:lnTo>
                <a:lnTo>
                  <a:pt x="0" y="0"/>
                </a:lnTo>
                <a:close/>
              </a:path>
            </a:pathLst>
          </a:custGeom>
          <a:ln w="12700">
            <a:miter lim="400000"/>
          </a:ln>
        </p:spPr>
      </p:pic>
      <p:sp>
        <p:nvSpPr>
          <p:cNvPr id="212" name="文本框 7"/>
          <p:cNvSpPr txBox="1"/>
          <p:nvPr/>
        </p:nvSpPr>
        <p:spPr>
          <a:xfrm>
            <a:off x="320652" y="4725378"/>
            <a:ext cx="10991896" cy="163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25000"/>
              </a:lnSpc>
              <a:spcBef>
                <a:spcPts val="600"/>
              </a:spcBef>
              <a:defRPr sz="1500"/>
            </a:lvl1pPr>
          </a:lstStyle>
          <a:p>
            <a:pPr/>
            <a:r>
              <a:t>       我们已经检查了标准桌面键盘和触摸屏键盘作为基于HMD的VR应用程序的文本输入设备的使用。我们已经证明，通过简单呈现用户的指尖，我们可以将桌面键盘大约50％的用户打字性能传输到VR，并使用触摸屏键盘保持可比性能，而无需大量用户学习。此外，我们已经表明，可以重新定位键盘和用户的手，在用户视图方向前显示它们并保持合理的性能。这样的能力开辟了新的机会：例如，可以使用标准键盘，并且用户的手可以在预期上下文中在场景中的键盘或小键盘的位置处呈现。</a:t>
            </a:r>
          </a:p>
        </p:txBody>
      </p:sp>
      <p:sp>
        <p:nvSpPr>
          <p:cNvPr id="213" name="矩形 8"/>
          <p:cNvSpPr/>
          <p:nvPr/>
        </p:nvSpPr>
        <p:spPr>
          <a:xfrm>
            <a:off x="3616421" y="6220426"/>
            <a:ext cx="4674689" cy="36001"/>
          </a:xfrm>
          <a:prstGeom prst="rect">
            <a:avLst/>
          </a:prstGeom>
          <a:solidFill>
            <a:srgbClr val="000000"/>
          </a:solidFill>
          <a:ln w="12700">
            <a:miter lim="400000"/>
          </a:ln>
        </p:spPr>
        <p:txBody>
          <a:bodyPr lIns="45719" rIns="45719" anchor="ctr"/>
          <a:lstStyle/>
          <a:p>
            <a:pPr algn="ctr">
              <a:defRPr sz="2000"/>
            </a:pP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211"/>
                                        </p:tgtEl>
                                        <p:attrNameLst>
                                          <p:attrName>style.visibility</p:attrName>
                                        </p:attrNameLst>
                                      </p:cBhvr>
                                      <p:to>
                                        <p:strVal val="visible"/>
                                      </p:to>
                                    </p:set>
                                    <p:anim calcmode="lin" valueType="num">
                                      <p:cBhvr>
                                        <p:cTn id="7" dur="500" fill="hold"/>
                                        <p:tgtEl>
                                          <p:spTgt spid="211"/>
                                        </p:tgtEl>
                                        <p:attrNameLst>
                                          <p:attrName>ppt_x</p:attrName>
                                        </p:attrNameLst>
                                      </p:cBhvr>
                                      <p:tavLst>
                                        <p:tav tm="0">
                                          <p:val>
                                            <p:strVal val="#ppt_x"/>
                                          </p:val>
                                        </p:tav>
                                        <p:tav tm="100000">
                                          <p:val>
                                            <p:strVal val="#ppt_x"/>
                                          </p:val>
                                        </p:tav>
                                      </p:tavLst>
                                    </p:anim>
                                    <p:anim calcmode="lin" valueType="num">
                                      <p:cBhvr>
                                        <p:cTn id="8" dur="500" fill="hold"/>
                                        <p:tgtEl>
                                          <p:spTgt spid="2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Class="entr" nodeType="afterEffect" presetID="9" grpId="2" fill="hold">
                                  <p:stCondLst>
                                    <p:cond delay="0"/>
                                  </p:stCondLst>
                                  <p:iterate type="el" backwards="0">
                                    <p:tmAbs val="0"/>
                                  </p:iterate>
                                  <p:childTnLst>
                                    <p:set>
                                      <p:cBhvr>
                                        <p:cTn id="11" fill="hold"/>
                                        <p:tgtEl>
                                          <p:spTgt spid="212"/>
                                        </p:tgtEl>
                                        <p:attrNameLst>
                                          <p:attrName>style.visibility</p:attrName>
                                        </p:attrNameLst>
                                      </p:cBhvr>
                                      <p:to>
                                        <p:strVal val="visible"/>
                                      </p:to>
                                    </p:set>
                                    <p:animEffect filter="dissolve" transition="in">
                                      <p:cBhvr>
                                        <p:cTn id="12" dur="500"/>
                                        <p:tgtEl>
                                          <p:spTgt spid="212"/>
                                        </p:tgtEl>
                                      </p:cBhvr>
                                    </p:animEffect>
                                  </p:childTnLst>
                                </p:cTn>
                              </p:par>
                            </p:childTnLst>
                          </p:cTn>
                        </p:par>
                        <p:par>
                          <p:cTn id="13" fill="hold">
                            <p:stCondLst>
                              <p:cond delay="1000"/>
                            </p:stCondLst>
                            <p:childTnLst>
                              <p:par>
                                <p:cTn id="14" presetClass="entr" nodeType="afterEffect" presetSubtype="8" presetID="22" grpId="3" fill="hold">
                                  <p:stCondLst>
                                    <p:cond delay="0"/>
                                  </p:stCondLst>
                                  <p:iterate type="el" backwards="0">
                                    <p:tmAbs val="0"/>
                                  </p:iterate>
                                  <p:childTnLst>
                                    <p:set>
                                      <p:cBhvr>
                                        <p:cTn id="15" fill="hold"/>
                                        <p:tgtEl>
                                          <p:spTgt spid="213"/>
                                        </p:tgtEl>
                                        <p:attrNameLst>
                                          <p:attrName>style.visibility</p:attrName>
                                        </p:attrNameLst>
                                      </p:cBhvr>
                                      <p:to>
                                        <p:strVal val="visible"/>
                                      </p:to>
                                    </p:set>
                                    <p:animEffect filter="wipe(left)" transition="in">
                                      <p:cBhvr>
                                        <p:cTn id="16"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1"/>
      <p:bldP build="whole" bldLvl="1" animBg="1" rev="0" advAuto="0" spid="213" grpId="3"/>
      <p:bldP build="whole" bldLvl="1" animBg="1" rev="0" advAuto="0" spid="212"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标题 1"/>
          <p:cNvSpPr txBox="1"/>
          <p:nvPr>
            <p:ph type="title"/>
          </p:nvPr>
        </p:nvSpPr>
        <p:spPr>
          <a:xfrm>
            <a:off x="1386306" y="247277"/>
            <a:ext cx="7113118" cy="584776"/>
          </a:xfrm>
          <a:prstGeom prst="rect">
            <a:avLst/>
          </a:prstGeom>
        </p:spPr>
        <p:txBody>
          <a:bodyPr/>
          <a:lstStyle>
            <a:lvl1pPr defTabSz="795527">
              <a:defRPr sz="2784"/>
            </a:lvl1pPr>
          </a:lstStyle>
          <a:p>
            <a:pPr/>
            <a:r>
              <a:t>问题建议</a:t>
            </a:r>
          </a:p>
        </p:txBody>
      </p:sp>
      <p:pic>
        <p:nvPicPr>
          <p:cNvPr id="216" name="图片 3" descr="图片 3"/>
          <p:cNvPicPr>
            <a:picLocks noChangeAspect="1"/>
          </p:cNvPicPr>
          <p:nvPr/>
        </p:nvPicPr>
        <p:blipFill>
          <a:blip r:embed="rId2">
            <a:extLst/>
          </a:blip>
          <a:srcRect l="0" t="20704" r="0" b="1433"/>
          <a:stretch>
            <a:fillRect/>
          </a:stretch>
        </p:blipFill>
        <p:spPr>
          <a:xfrm>
            <a:off x="614684" y="1404635"/>
            <a:ext cx="7090209" cy="3105331"/>
          </a:xfrm>
          <a:prstGeom prst="rect">
            <a:avLst/>
          </a:prstGeom>
          <a:ln w="12700">
            <a:miter lim="400000"/>
          </a:ln>
        </p:spPr>
      </p:pic>
      <p:sp>
        <p:nvSpPr>
          <p:cNvPr id="217" name="矩形 4"/>
          <p:cNvSpPr txBox="1"/>
          <p:nvPr/>
        </p:nvSpPr>
        <p:spPr>
          <a:xfrm>
            <a:off x="614595" y="4773414"/>
            <a:ext cx="7090351" cy="9334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25000"/>
              </a:lnSpc>
              <a:defRPr sz="1500"/>
            </a:lvl1pPr>
          </a:lstStyle>
          <a:p>
            <a:pPr/>
            <a:r>
              <a:t>本文的研究重点关注如何在VR中设计文本输入系统的大型设计空间中的特定项目。对于我们的评估，我们专注于用户坐在桌子前面进行大量文本输入的场景。一个原因是测量文本输入速率的极限。</a:t>
            </a:r>
          </a:p>
        </p:txBody>
      </p:sp>
      <p:sp>
        <p:nvSpPr>
          <p:cNvPr id="218" name="直接连接符 7"/>
          <p:cNvSpPr/>
          <p:nvPr/>
        </p:nvSpPr>
        <p:spPr>
          <a:xfrm>
            <a:off x="614594" y="5949239"/>
            <a:ext cx="2713223" cy="1"/>
          </a:xfrm>
          <a:prstGeom prst="line">
            <a:avLst/>
          </a:prstGeom>
          <a:ln w="6350">
            <a:solidFill>
              <a:srgbClr val="000000"/>
            </a:solidFill>
            <a:miter/>
          </a:ln>
        </p:spPr>
        <p:txBody>
          <a:bodyPr lIns="45719" rIns="45719"/>
          <a:lstStyle/>
          <a:p>
            <a:pPr/>
          </a:p>
        </p:txBody>
      </p:sp>
      <p:sp>
        <p:nvSpPr>
          <p:cNvPr id="219" name="另一个原因是观察到这种配置仍然受到许多不需要用户走路的VR应用的欢迎。特别是，我们可以看到VR作为连续无限VR显示器的巨大潜力，取代办公环境中的所有物理屏幕，支持2D和3D应用程序和视觉化。在这种情况下，需要一个强大的文本输入，我们认为可以通过当前键盘填充其他传感器进行手工渲染。"/>
          <p:cNvSpPr txBox="1"/>
          <p:nvPr/>
        </p:nvSpPr>
        <p:spPr>
          <a:xfrm>
            <a:off x="8088630" y="1297002"/>
            <a:ext cx="3357836" cy="33204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5000"/>
              </a:lnSpc>
              <a:defRPr sz="1500"/>
            </a:lvl1pPr>
          </a:lstStyle>
          <a:p>
            <a:pPr/>
            <a:r>
              <a:t>另一个原因是观察到这种配置仍然受到许多不需要用户走路的VR应用的欢迎。特别是，我们可以看到VR作为连续无限VR显示器的巨大潜力，取代办公环境中的所有物理屏幕，支持2D和3D应用程序和视觉化。在这种情况下，需要一个强大的文本输入，我们认为可以通过当前键盘填充其他传感器进行手工渲染。</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216"/>
                                        </p:tgtEl>
                                        <p:attrNameLst>
                                          <p:attrName>style.visibility</p:attrName>
                                        </p:attrNameLst>
                                      </p:cBhvr>
                                      <p:to>
                                        <p:strVal val="visible"/>
                                      </p:to>
                                    </p:set>
                                    <p:animEffect filter="wipe(left)" transition="in">
                                      <p:cBhvr>
                                        <p:cTn id="7" dur="500"/>
                                        <p:tgtEl>
                                          <p:spTgt spid="216"/>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17"/>
                                        </p:tgtEl>
                                        <p:attrNameLst>
                                          <p:attrName>style.visibility</p:attrName>
                                        </p:attrNameLst>
                                      </p:cBhvr>
                                      <p:to>
                                        <p:strVal val="visible"/>
                                      </p:to>
                                    </p:set>
                                    <p:animEffect filter="dissolve" transition="in">
                                      <p:cBhvr>
                                        <p:cTn id="11" dur="500"/>
                                        <p:tgtEl>
                                          <p:spTgt spid="217"/>
                                        </p:tgtEl>
                                      </p:cBhvr>
                                    </p:animEffect>
                                  </p:childTnLst>
                                </p:cTn>
                              </p:par>
                            </p:childTnLst>
                          </p:cTn>
                        </p:par>
                        <p:par>
                          <p:cTn id="12" fill="hold">
                            <p:stCondLst>
                              <p:cond delay="1000"/>
                            </p:stCondLst>
                            <p:childTnLst>
                              <p:par>
                                <p:cTn id="13" presetClass="entr" nodeType="afterEffect" presetSubtype="8" presetID="22" grpId="3" fill="hold">
                                  <p:stCondLst>
                                    <p:cond delay="0"/>
                                  </p:stCondLst>
                                  <p:iterate type="el" backwards="0">
                                    <p:tmAbs val="0"/>
                                  </p:iterate>
                                  <p:childTnLst>
                                    <p:set>
                                      <p:cBhvr>
                                        <p:cTn id="14" fill="hold"/>
                                        <p:tgtEl>
                                          <p:spTgt spid="218"/>
                                        </p:tgtEl>
                                        <p:attrNameLst>
                                          <p:attrName>style.visibility</p:attrName>
                                        </p:attrNameLst>
                                      </p:cBhvr>
                                      <p:to>
                                        <p:strVal val="visible"/>
                                      </p:to>
                                    </p:set>
                                    <p:animEffect filter="wipe(left)" transition="in">
                                      <p:cBhvr>
                                        <p:cTn id="15"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 grpId="3"/>
      <p:bldP build="whole" bldLvl="1" animBg="1" rev="0" advAuto="0" spid="216" grpId="1"/>
      <p:bldP build="whole" bldLvl="1" animBg="1" rev="0" advAuto="0" spid="217"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文本框 3"/>
          <p:cNvSpPr txBox="1"/>
          <p:nvPr/>
        </p:nvSpPr>
        <p:spPr>
          <a:xfrm>
            <a:off x="7700282" y="2283479"/>
            <a:ext cx="1704740" cy="419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2400"/>
            </a:lvl1pPr>
          </a:lstStyle>
          <a:p>
            <a:pPr/>
            <a:r>
              <a:t>简介</a:t>
            </a:r>
          </a:p>
        </p:txBody>
      </p:sp>
      <p:sp>
        <p:nvSpPr>
          <p:cNvPr id="74" name="任意多边形 6"/>
          <p:cNvSpPr/>
          <p:nvPr/>
        </p:nvSpPr>
        <p:spPr>
          <a:xfrm>
            <a:off x="7208060" y="2379820"/>
            <a:ext cx="338259" cy="268985"/>
          </a:xfrm>
          <a:custGeom>
            <a:avLst/>
            <a:gdLst/>
            <a:ahLst/>
            <a:cxnLst>
              <a:cxn ang="0">
                <a:pos x="wd2" y="hd2"/>
              </a:cxn>
              <a:cxn ang="5400000">
                <a:pos x="wd2" y="hd2"/>
              </a:cxn>
              <a:cxn ang="10800000">
                <a:pos x="wd2" y="hd2"/>
              </a:cxn>
              <a:cxn ang="16200000">
                <a:pos x="wd2" y="hd2"/>
              </a:cxn>
            </a:cxnLst>
            <a:rect l="0" t="0" r="r" b="b"/>
            <a:pathLst>
              <a:path w="21600" h="21088" fill="norm" stroke="1" extrusionOk="0">
                <a:moveTo>
                  <a:pt x="4981" y="1923"/>
                </a:moveTo>
                <a:lnTo>
                  <a:pt x="4378" y="1969"/>
                </a:lnTo>
                <a:cubicBezTo>
                  <a:pt x="3469" y="2113"/>
                  <a:pt x="2577" y="2423"/>
                  <a:pt x="1742" y="2899"/>
                </a:cubicBezTo>
                <a:lnTo>
                  <a:pt x="1160" y="3278"/>
                </a:lnTo>
                <a:lnTo>
                  <a:pt x="1160" y="18801"/>
                </a:lnTo>
                <a:lnTo>
                  <a:pt x="1312" y="18711"/>
                </a:lnTo>
                <a:cubicBezTo>
                  <a:pt x="2440" y="18106"/>
                  <a:pt x="3648" y="17755"/>
                  <a:pt x="4868" y="17657"/>
                </a:cubicBezTo>
                <a:lnTo>
                  <a:pt x="4981" y="17653"/>
                </a:lnTo>
                <a:close/>
                <a:moveTo>
                  <a:pt x="6112" y="1918"/>
                </a:moveTo>
                <a:lnTo>
                  <a:pt x="6112" y="17650"/>
                </a:lnTo>
                <a:lnTo>
                  <a:pt x="6243" y="17655"/>
                </a:lnTo>
                <a:cubicBezTo>
                  <a:pt x="7525" y="17752"/>
                  <a:pt x="8793" y="18129"/>
                  <a:pt x="9970" y="18785"/>
                </a:cubicBezTo>
                <a:lnTo>
                  <a:pt x="10183" y="18914"/>
                </a:lnTo>
                <a:lnTo>
                  <a:pt x="10183" y="3408"/>
                </a:lnTo>
                <a:lnTo>
                  <a:pt x="9447" y="2923"/>
                </a:lnTo>
                <a:cubicBezTo>
                  <a:pt x="8614" y="2442"/>
                  <a:pt x="7723" y="2127"/>
                  <a:pt x="6815" y="1977"/>
                </a:cubicBezTo>
                <a:close/>
                <a:moveTo>
                  <a:pt x="16729" y="1915"/>
                </a:moveTo>
                <a:lnTo>
                  <a:pt x="16729" y="17668"/>
                </a:lnTo>
                <a:lnTo>
                  <a:pt x="17062" y="17696"/>
                </a:lnTo>
                <a:cubicBezTo>
                  <a:pt x="18202" y="17836"/>
                  <a:pt x="19326" y="18199"/>
                  <a:pt x="20377" y="18785"/>
                </a:cubicBezTo>
                <a:lnTo>
                  <a:pt x="20447" y="18828"/>
                </a:lnTo>
                <a:lnTo>
                  <a:pt x="20447" y="3308"/>
                </a:lnTo>
                <a:lnTo>
                  <a:pt x="20129" y="3089"/>
                </a:lnTo>
                <a:cubicBezTo>
                  <a:pt x="19104" y="2442"/>
                  <a:pt x="17983" y="2054"/>
                  <a:pt x="16843" y="1924"/>
                </a:cubicBezTo>
                <a:close/>
                <a:moveTo>
                  <a:pt x="16271" y="1880"/>
                </a:moveTo>
                <a:cubicBezTo>
                  <a:pt x="14554" y="1815"/>
                  <a:pt x="12822" y="2331"/>
                  <a:pt x="11333" y="3429"/>
                </a:cubicBezTo>
                <a:lnTo>
                  <a:pt x="11313" y="3397"/>
                </a:lnTo>
                <a:lnTo>
                  <a:pt x="11313" y="18950"/>
                </a:lnTo>
                <a:lnTo>
                  <a:pt x="11676" y="18734"/>
                </a:lnTo>
                <a:cubicBezTo>
                  <a:pt x="12732" y="18161"/>
                  <a:pt x="13859" y="17811"/>
                  <a:pt x="15001" y="17684"/>
                </a:cubicBezTo>
                <a:lnTo>
                  <a:pt x="15599" y="17641"/>
                </a:lnTo>
                <a:lnTo>
                  <a:pt x="15599" y="1907"/>
                </a:lnTo>
                <a:lnTo>
                  <a:pt x="16623" y="1907"/>
                </a:lnTo>
                <a:close/>
                <a:moveTo>
                  <a:pt x="5597" y="1875"/>
                </a:moveTo>
                <a:lnTo>
                  <a:pt x="5179" y="1907"/>
                </a:lnTo>
                <a:lnTo>
                  <a:pt x="5983" y="1907"/>
                </a:lnTo>
                <a:close/>
                <a:moveTo>
                  <a:pt x="5602" y="0"/>
                </a:moveTo>
                <a:cubicBezTo>
                  <a:pt x="7314" y="6"/>
                  <a:pt x="9024" y="508"/>
                  <a:pt x="10551" y="1508"/>
                </a:cubicBezTo>
                <a:lnTo>
                  <a:pt x="10777" y="1669"/>
                </a:lnTo>
                <a:lnTo>
                  <a:pt x="11052" y="1476"/>
                </a:lnTo>
                <a:cubicBezTo>
                  <a:pt x="14128" y="-512"/>
                  <a:pt x="17939" y="-491"/>
                  <a:pt x="20998" y="1534"/>
                </a:cubicBezTo>
                <a:lnTo>
                  <a:pt x="21518" y="1907"/>
                </a:lnTo>
                <a:lnTo>
                  <a:pt x="21578" y="1907"/>
                </a:lnTo>
                <a:lnTo>
                  <a:pt x="21578" y="1950"/>
                </a:lnTo>
                <a:lnTo>
                  <a:pt x="21600" y="1966"/>
                </a:lnTo>
                <a:lnTo>
                  <a:pt x="21578" y="2002"/>
                </a:lnTo>
                <a:lnTo>
                  <a:pt x="21578" y="19580"/>
                </a:lnTo>
                <a:lnTo>
                  <a:pt x="21600" y="19596"/>
                </a:lnTo>
                <a:lnTo>
                  <a:pt x="21578" y="19631"/>
                </a:lnTo>
                <a:lnTo>
                  <a:pt x="21578" y="20979"/>
                </a:lnTo>
                <a:lnTo>
                  <a:pt x="20735" y="20979"/>
                </a:lnTo>
                <a:lnTo>
                  <a:pt x="20666" y="21088"/>
                </a:lnTo>
                <a:lnTo>
                  <a:pt x="20508" y="20979"/>
                </a:lnTo>
                <a:lnTo>
                  <a:pt x="20447" y="20979"/>
                </a:lnTo>
                <a:lnTo>
                  <a:pt x="20447" y="20937"/>
                </a:lnTo>
                <a:lnTo>
                  <a:pt x="20129" y="20719"/>
                </a:lnTo>
                <a:cubicBezTo>
                  <a:pt x="17396" y="18994"/>
                  <a:pt x="13979" y="19106"/>
                  <a:pt x="11333" y="21059"/>
                </a:cubicBezTo>
                <a:lnTo>
                  <a:pt x="11284" y="20979"/>
                </a:lnTo>
                <a:lnTo>
                  <a:pt x="10328" y="20979"/>
                </a:lnTo>
                <a:lnTo>
                  <a:pt x="10259" y="21088"/>
                </a:lnTo>
                <a:cubicBezTo>
                  <a:pt x="7624" y="19118"/>
                  <a:pt x="4207" y="18985"/>
                  <a:pt x="1465" y="20693"/>
                </a:cubicBezTo>
                <a:lnTo>
                  <a:pt x="1160" y="20900"/>
                </a:lnTo>
                <a:lnTo>
                  <a:pt x="1160" y="20979"/>
                </a:lnTo>
                <a:lnTo>
                  <a:pt x="1044" y="20979"/>
                </a:lnTo>
                <a:lnTo>
                  <a:pt x="926" y="21059"/>
                </a:lnTo>
                <a:lnTo>
                  <a:pt x="877" y="20979"/>
                </a:lnTo>
                <a:lnTo>
                  <a:pt x="29" y="20979"/>
                </a:lnTo>
                <a:lnTo>
                  <a:pt x="29" y="19607"/>
                </a:lnTo>
                <a:lnTo>
                  <a:pt x="0" y="19560"/>
                </a:lnTo>
                <a:lnTo>
                  <a:pt x="29" y="19539"/>
                </a:lnTo>
                <a:lnTo>
                  <a:pt x="29" y="1978"/>
                </a:lnTo>
                <a:lnTo>
                  <a:pt x="0" y="1930"/>
                </a:lnTo>
                <a:lnTo>
                  <a:pt x="29" y="1910"/>
                </a:lnTo>
                <a:lnTo>
                  <a:pt x="29" y="1907"/>
                </a:lnTo>
                <a:lnTo>
                  <a:pt x="33" y="1907"/>
                </a:lnTo>
                <a:lnTo>
                  <a:pt x="645" y="1476"/>
                </a:lnTo>
                <a:cubicBezTo>
                  <a:pt x="2176" y="486"/>
                  <a:pt x="3890" y="-5"/>
                  <a:pt x="5602" y="0"/>
                </a:cubicBezTo>
                <a:close/>
              </a:path>
            </a:pathLst>
          </a:custGeom>
          <a:solidFill>
            <a:srgbClr val="000000"/>
          </a:solidFill>
          <a:ln w="12700">
            <a:miter lim="400000"/>
          </a:ln>
        </p:spPr>
        <p:txBody>
          <a:bodyPr lIns="45719" rIns="45719" anchor="ctr"/>
          <a:lstStyle/>
          <a:p>
            <a:pPr algn="ctr"/>
          </a:p>
        </p:txBody>
      </p:sp>
      <p:sp>
        <p:nvSpPr>
          <p:cNvPr id="75" name="文本框 7"/>
          <p:cNvSpPr txBox="1"/>
          <p:nvPr/>
        </p:nvSpPr>
        <p:spPr>
          <a:xfrm>
            <a:off x="7700282" y="3143424"/>
            <a:ext cx="1704740" cy="419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2400"/>
            </a:lvl1pPr>
          </a:lstStyle>
          <a:p>
            <a:pPr/>
            <a:r>
              <a:t>实验介绍</a:t>
            </a:r>
          </a:p>
        </p:txBody>
      </p:sp>
      <p:sp>
        <p:nvSpPr>
          <p:cNvPr id="76" name="文本框 10"/>
          <p:cNvSpPr txBox="1"/>
          <p:nvPr/>
        </p:nvSpPr>
        <p:spPr>
          <a:xfrm>
            <a:off x="7700282" y="4003368"/>
            <a:ext cx="1704740" cy="419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2400"/>
            </a:lvl1pPr>
          </a:lstStyle>
          <a:p>
            <a:pPr/>
            <a:r>
              <a:t>结果讨论</a:t>
            </a:r>
          </a:p>
        </p:txBody>
      </p:sp>
      <p:sp>
        <p:nvSpPr>
          <p:cNvPr id="77" name="文本框 13"/>
          <p:cNvSpPr txBox="1"/>
          <p:nvPr/>
        </p:nvSpPr>
        <p:spPr>
          <a:xfrm>
            <a:off x="7700282" y="4863312"/>
            <a:ext cx="2125428" cy="419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2400"/>
            </a:lvl1pPr>
          </a:lstStyle>
          <a:p>
            <a:pPr/>
            <a:r>
              <a:t>局限性和建议</a:t>
            </a:r>
          </a:p>
        </p:txBody>
      </p:sp>
      <p:sp>
        <p:nvSpPr>
          <p:cNvPr id="78" name="任意多边形 19"/>
          <p:cNvSpPr/>
          <p:nvPr/>
        </p:nvSpPr>
        <p:spPr>
          <a:xfrm>
            <a:off x="7212987" y="4914143"/>
            <a:ext cx="328404" cy="36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09" y="14957"/>
                </a:moveTo>
                <a:lnTo>
                  <a:pt x="9309" y="20318"/>
                </a:lnTo>
                <a:lnTo>
                  <a:pt x="12291" y="20318"/>
                </a:lnTo>
                <a:lnTo>
                  <a:pt x="12291" y="14957"/>
                </a:lnTo>
                <a:close/>
                <a:moveTo>
                  <a:pt x="7904" y="13675"/>
                </a:moveTo>
                <a:lnTo>
                  <a:pt x="13696" y="13675"/>
                </a:lnTo>
                <a:lnTo>
                  <a:pt x="13696" y="21600"/>
                </a:lnTo>
                <a:lnTo>
                  <a:pt x="7904" y="21600"/>
                </a:lnTo>
                <a:close/>
                <a:moveTo>
                  <a:pt x="1405" y="8430"/>
                </a:moveTo>
                <a:lnTo>
                  <a:pt x="1405" y="20318"/>
                </a:lnTo>
                <a:lnTo>
                  <a:pt x="4386" y="20318"/>
                </a:lnTo>
                <a:lnTo>
                  <a:pt x="4386" y="8430"/>
                </a:lnTo>
                <a:close/>
                <a:moveTo>
                  <a:pt x="0" y="7148"/>
                </a:moveTo>
                <a:lnTo>
                  <a:pt x="5792" y="7148"/>
                </a:lnTo>
                <a:lnTo>
                  <a:pt x="5792" y="21600"/>
                </a:lnTo>
                <a:lnTo>
                  <a:pt x="0" y="21600"/>
                </a:lnTo>
                <a:close/>
                <a:moveTo>
                  <a:pt x="17214" y="1282"/>
                </a:moveTo>
                <a:lnTo>
                  <a:pt x="17214" y="20318"/>
                </a:lnTo>
                <a:lnTo>
                  <a:pt x="20195" y="20318"/>
                </a:lnTo>
                <a:lnTo>
                  <a:pt x="20195" y="1282"/>
                </a:lnTo>
                <a:close/>
                <a:moveTo>
                  <a:pt x="15808" y="0"/>
                </a:moveTo>
                <a:lnTo>
                  <a:pt x="21600" y="0"/>
                </a:lnTo>
                <a:lnTo>
                  <a:pt x="21600" y="21600"/>
                </a:lnTo>
                <a:lnTo>
                  <a:pt x="15808" y="21600"/>
                </a:lnTo>
                <a:close/>
              </a:path>
            </a:pathLst>
          </a:custGeom>
          <a:solidFill>
            <a:srgbClr val="000000"/>
          </a:solidFill>
          <a:ln w="12700">
            <a:miter lim="400000"/>
          </a:ln>
        </p:spPr>
        <p:txBody>
          <a:bodyPr lIns="45719" rIns="45719" anchor="ctr"/>
          <a:lstStyle/>
          <a:p>
            <a:pPr algn="ctr"/>
          </a:p>
        </p:txBody>
      </p:sp>
      <p:sp>
        <p:nvSpPr>
          <p:cNvPr id="79" name="任意多边形 21"/>
          <p:cNvSpPr/>
          <p:nvPr/>
        </p:nvSpPr>
        <p:spPr>
          <a:xfrm>
            <a:off x="7193833" y="4054199"/>
            <a:ext cx="366712" cy="36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05" y="11882"/>
                </a:moveTo>
                <a:lnTo>
                  <a:pt x="9540" y="11882"/>
                </a:lnTo>
                <a:lnTo>
                  <a:pt x="9540" y="11882"/>
                </a:lnTo>
                <a:lnTo>
                  <a:pt x="9540" y="11882"/>
                </a:lnTo>
                <a:lnTo>
                  <a:pt x="9540" y="12934"/>
                </a:lnTo>
                <a:lnTo>
                  <a:pt x="9540" y="12934"/>
                </a:lnTo>
                <a:lnTo>
                  <a:pt x="9540" y="12934"/>
                </a:lnTo>
                <a:lnTo>
                  <a:pt x="9540" y="17520"/>
                </a:lnTo>
                <a:lnTo>
                  <a:pt x="8080" y="17520"/>
                </a:lnTo>
                <a:lnTo>
                  <a:pt x="8080" y="14421"/>
                </a:lnTo>
                <a:lnTo>
                  <a:pt x="1032" y="21600"/>
                </a:lnTo>
                <a:lnTo>
                  <a:pt x="0" y="20548"/>
                </a:lnTo>
                <a:lnTo>
                  <a:pt x="7048" y="13369"/>
                </a:lnTo>
                <a:lnTo>
                  <a:pt x="4005" y="13369"/>
                </a:lnTo>
                <a:close/>
                <a:moveTo>
                  <a:pt x="12060" y="11882"/>
                </a:moveTo>
                <a:lnTo>
                  <a:pt x="17595" y="11882"/>
                </a:lnTo>
                <a:lnTo>
                  <a:pt x="17595" y="13369"/>
                </a:lnTo>
                <a:lnTo>
                  <a:pt x="14552" y="13369"/>
                </a:lnTo>
                <a:lnTo>
                  <a:pt x="21600" y="20548"/>
                </a:lnTo>
                <a:lnTo>
                  <a:pt x="20568" y="21600"/>
                </a:lnTo>
                <a:lnTo>
                  <a:pt x="13520" y="14421"/>
                </a:lnTo>
                <a:lnTo>
                  <a:pt x="13520" y="17520"/>
                </a:lnTo>
                <a:lnTo>
                  <a:pt x="12060" y="17520"/>
                </a:lnTo>
                <a:lnTo>
                  <a:pt x="12060" y="12934"/>
                </a:lnTo>
                <a:lnTo>
                  <a:pt x="12060" y="12934"/>
                </a:lnTo>
                <a:lnTo>
                  <a:pt x="12060" y="12934"/>
                </a:lnTo>
                <a:lnTo>
                  <a:pt x="12060" y="11882"/>
                </a:lnTo>
                <a:lnTo>
                  <a:pt x="12060" y="11882"/>
                </a:lnTo>
                <a:close/>
                <a:moveTo>
                  <a:pt x="1032" y="0"/>
                </a:moveTo>
                <a:lnTo>
                  <a:pt x="8080" y="7179"/>
                </a:lnTo>
                <a:lnTo>
                  <a:pt x="8080" y="4080"/>
                </a:lnTo>
                <a:lnTo>
                  <a:pt x="9540" y="4080"/>
                </a:lnTo>
                <a:lnTo>
                  <a:pt x="9540" y="8666"/>
                </a:lnTo>
                <a:lnTo>
                  <a:pt x="9540" y="8666"/>
                </a:lnTo>
                <a:lnTo>
                  <a:pt x="9540" y="8666"/>
                </a:lnTo>
                <a:lnTo>
                  <a:pt x="9540" y="9718"/>
                </a:lnTo>
                <a:lnTo>
                  <a:pt x="9540" y="9718"/>
                </a:lnTo>
                <a:lnTo>
                  <a:pt x="9540" y="9718"/>
                </a:lnTo>
                <a:lnTo>
                  <a:pt x="4005" y="9718"/>
                </a:lnTo>
                <a:lnTo>
                  <a:pt x="4005" y="8231"/>
                </a:lnTo>
                <a:lnTo>
                  <a:pt x="7048" y="8231"/>
                </a:lnTo>
                <a:lnTo>
                  <a:pt x="0" y="1052"/>
                </a:lnTo>
                <a:close/>
                <a:moveTo>
                  <a:pt x="20568" y="0"/>
                </a:moveTo>
                <a:lnTo>
                  <a:pt x="21600" y="1052"/>
                </a:lnTo>
                <a:lnTo>
                  <a:pt x="14552" y="8231"/>
                </a:lnTo>
                <a:lnTo>
                  <a:pt x="17595" y="8231"/>
                </a:lnTo>
                <a:lnTo>
                  <a:pt x="17595" y="9718"/>
                </a:lnTo>
                <a:lnTo>
                  <a:pt x="12060" y="9718"/>
                </a:lnTo>
                <a:lnTo>
                  <a:pt x="12060" y="8666"/>
                </a:lnTo>
                <a:lnTo>
                  <a:pt x="12060" y="8666"/>
                </a:lnTo>
                <a:lnTo>
                  <a:pt x="12060" y="8666"/>
                </a:lnTo>
                <a:lnTo>
                  <a:pt x="12060" y="4080"/>
                </a:lnTo>
                <a:lnTo>
                  <a:pt x="13520" y="4080"/>
                </a:lnTo>
                <a:lnTo>
                  <a:pt x="13520" y="7179"/>
                </a:lnTo>
                <a:close/>
              </a:path>
            </a:pathLst>
          </a:custGeom>
          <a:solidFill>
            <a:srgbClr val="000000"/>
          </a:solidFill>
          <a:ln w="12700">
            <a:miter lim="400000"/>
          </a:ln>
        </p:spPr>
        <p:txBody>
          <a:bodyPr lIns="45719" rIns="45719" anchor="ctr"/>
          <a:lstStyle/>
          <a:p>
            <a:pPr algn="ctr"/>
          </a:p>
        </p:txBody>
      </p:sp>
      <p:sp>
        <p:nvSpPr>
          <p:cNvPr id="80" name="Freeform 75"/>
          <p:cNvSpPr/>
          <p:nvPr/>
        </p:nvSpPr>
        <p:spPr>
          <a:xfrm>
            <a:off x="7208060" y="3194255"/>
            <a:ext cx="338260" cy="36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84" y="14236"/>
                </a:moveTo>
                <a:cubicBezTo>
                  <a:pt x="6381" y="14236"/>
                  <a:pt x="5439" y="15120"/>
                  <a:pt x="5439" y="16200"/>
                </a:cubicBezTo>
                <a:cubicBezTo>
                  <a:pt x="5439" y="17329"/>
                  <a:pt x="6381" y="18213"/>
                  <a:pt x="7584" y="18213"/>
                </a:cubicBezTo>
                <a:cubicBezTo>
                  <a:pt x="8734" y="18213"/>
                  <a:pt x="9676" y="17329"/>
                  <a:pt x="9676" y="16200"/>
                </a:cubicBezTo>
                <a:cubicBezTo>
                  <a:pt x="9676" y="15120"/>
                  <a:pt x="8734" y="14236"/>
                  <a:pt x="7584" y="14236"/>
                </a:cubicBezTo>
                <a:close/>
                <a:moveTo>
                  <a:pt x="7584" y="17476"/>
                </a:moveTo>
                <a:cubicBezTo>
                  <a:pt x="6851" y="17476"/>
                  <a:pt x="6224" y="16936"/>
                  <a:pt x="6224" y="16200"/>
                </a:cubicBezTo>
                <a:cubicBezTo>
                  <a:pt x="6224" y="15513"/>
                  <a:pt x="6851" y="14973"/>
                  <a:pt x="7584" y="14973"/>
                </a:cubicBezTo>
                <a:cubicBezTo>
                  <a:pt x="8316" y="14973"/>
                  <a:pt x="8943" y="15513"/>
                  <a:pt x="8943" y="16200"/>
                </a:cubicBezTo>
                <a:cubicBezTo>
                  <a:pt x="8943" y="16936"/>
                  <a:pt x="8316" y="17476"/>
                  <a:pt x="7584" y="17476"/>
                </a:cubicBezTo>
                <a:close/>
                <a:moveTo>
                  <a:pt x="11611" y="17575"/>
                </a:moveTo>
                <a:cubicBezTo>
                  <a:pt x="10460" y="17575"/>
                  <a:pt x="9519" y="18507"/>
                  <a:pt x="9519" y="19587"/>
                </a:cubicBezTo>
                <a:cubicBezTo>
                  <a:pt x="9519" y="20667"/>
                  <a:pt x="10460" y="21600"/>
                  <a:pt x="11611" y="21600"/>
                </a:cubicBezTo>
                <a:cubicBezTo>
                  <a:pt x="12814" y="21600"/>
                  <a:pt x="13755" y="20667"/>
                  <a:pt x="13755" y="19587"/>
                </a:cubicBezTo>
                <a:cubicBezTo>
                  <a:pt x="13755" y="18507"/>
                  <a:pt x="12814" y="17575"/>
                  <a:pt x="11611" y="17575"/>
                </a:cubicBezTo>
                <a:close/>
                <a:moveTo>
                  <a:pt x="11611" y="20864"/>
                </a:moveTo>
                <a:cubicBezTo>
                  <a:pt x="10878" y="20864"/>
                  <a:pt x="10303" y="20275"/>
                  <a:pt x="10303" y="19587"/>
                </a:cubicBezTo>
                <a:cubicBezTo>
                  <a:pt x="10303" y="18900"/>
                  <a:pt x="10878" y="18311"/>
                  <a:pt x="11611" y="18311"/>
                </a:cubicBezTo>
                <a:cubicBezTo>
                  <a:pt x="12395" y="18311"/>
                  <a:pt x="12970" y="18900"/>
                  <a:pt x="12970" y="19587"/>
                </a:cubicBezTo>
                <a:cubicBezTo>
                  <a:pt x="12970" y="20275"/>
                  <a:pt x="12395" y="20864"/>
                  <a:pt x="11611" y="20864"/>
                </a:cubicBezTo>
                <a:close/>
                <a:moveTo>
                  <a:pt x="17730" y="0"/>
                </a:moveTo>
                <a:cubicBezTo>
                  <a:pt x="3870" y="0"/>
                  <a:pt x="3870" y="0"/>
                  <a:pt x="3870" y="0"/>
                </a:cubicBezTo>
                <a:cubicBezTo>
                  <a:pt x="1726" y="0"/>
                  <a:pt x="0" y="1620"/>
                  <a:pt x="0" y="3633"/>
                </a:cubicBezTo>
                <a:cubicBezTo>
                  <a:pt x="0" y="10015"/>
                  <a:pt x="0" y="10015"/>
                  <a:pt x="0" y="10015"/>
                </a:cubicBezTo>
                <a:cubicBezTo>
                  <a:pt x="0" y="12027"/>
                  <a:pt x="1726" y="13647"/>
                  <a:pt x="3870" y="13647"/>
                </a:cubicBezTo>
                <a:cubicBezTo>
                  <a:pt x="17730" y="13647"/>
                  <a:pt x="17730" y="13647"/>
                  <a:pt x="17730" y="13647"/>
                </a:cubicBezTo>
                <a:cubicBezTo>
                  <a:pt x="19874" y="13647"/>
                  <a:pt x="21600" y="12027"/>
                  <a:pt x="21600" y="10015"/>
                </a:cubicBezTo>
                <a:cubicBezTo>
                  <a:pt x="21600" y="3633"/>
                  <a:pt x="21600" y="3633"/>
                  <a:pt x="21600" y="3633"/>
                </a:cubicBezTo>
                <a:cubicBezTo>
                  <a:pt x="21600" y="1620"/>
                  <a:pt x="19874" y="0"/>
                  <a:pt x="17730" y="0"/>
                </a:cubicBezTo>
                <a:close/>
                <a:moveTo>
                  <a:pt x="20815" y="10015"/>
                </a:moveTo>
                <a:cubicBezTo>
                  <a:pt x="20815" y="11635"/>
                  <a:pt x="19456" y="12911"/>
                  <a:pt x="17730" y="12911"/>
                </a:cubicBezTo>
                <a:cubicBezTo>
                  <a:pt x="3870" y="12911"/>
                  <a:pt x="3870" y="12911"/>
                  <a:pt x="3870" y="12911"/>
                </a:cubicBezTo>
                <a:cubicBezTo>
                  <a:pt x="2144" y="12911"/>
                  <a:pt x="732" y="11635"/>
                  <a:pt x="732" y="10015"/>
                </a:cubicBezTo>
                <a:cubicBezTo>
                  <a:pt x="732" y="3633"/>
                  <a:pt x="732" y="3633"/>
                  <a:pt x="732" y="3633"/>
                </a:cubicBezTo>
                <a:cubicBezTo>
                  <a:pt x="732" y="2013"/>
                  <a:pt x="2144" y="736"/>
                  <a:pt x="3870" y="736"/>
                </a:cubicBezTo>
                <a:cubicBezTo>
                  <a:pt x="17730" y="736"/>
                  <a:pt x="17730" y="736"/>
                  <a:pt x="17730" y="736"/>
                </a:cubicBezTo>
                <a:cubicBezTo>
                  <a:pt x="19456" y="736"/>
                  <a:pt x="20815" y="2013"/>
                  <a:pt x="20815" y="3633"/>
                </a:cubicBezTo>
                <a:lnTo>
                  <a:pt x="20815" y="10015"/>
                </a:lnTo>
                <a:close/>
              </a:path>
            </a:pathLst>
          </a:custGeom>
          <a:solidFill>
            <a:srgbClr val="000000"/>
          </a:solidFill>
          <a:ln w="12700">
            <a:miter lim="400000"/>
          </a:ln>
        </p:spPr>
        <p:txBody>
          <a:bodyPr lIns="45719" rIns="45719"/>
          <a:lstStyle/>
          <a:p>
            <a:pPr/>
          </a:p>
        </p:txBody>
      </p:sp>
      <p:sp>
        <p:nvSpPr>
          <p:cNvPr id="81" name="文本框 17"/>
          <p:cNvSpPr txBox="1"/>
          <p:nvPr/>
        </p:nvSpPr>
        <p:spPr>
          <a:xfrm>
            <a:off x="7105378" y="1157277"/>
            <a:ext cx="2954508"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lvl1pPr>
          </a:lstStyle>
          <a:p>
            <a:pPr/>
            <a:r>
              <a:t>CONTENT</a:t>
            </a:r>
          </a:p>
        </p:txBody>
      </p:sp>
      <p:grpSp>
        <p:nvGrpSpPr>
          <p:cNvPr id="84" name="矩形 1"/>
          <p:cNvGrpSpPr/>
          <p:nvPr/>
        </p:nvGrpSpPr>
        <p:grpSpPr>
          <a:xfrm>
            <a:off x="9560935" y="1268897"/>
            <a:ext cx="764499" cy="408941"/>
            <a:chOff x="0" y="0"/>
            <a:chExt cx="764498" cy="408940"/>
          </a:xfrm>
        </p:grpSpPr>
        <p:sp>
          <p:nvSpPr>
            <p:cNvPr id="82" name="矩形"/>
            <p:cNvSpPr/>
            <p:nvPr/>
          </p:nvSpPr>
          <p:spPr>
            <a:xfrm>
              <a:off x="0" y="24470"/>
              <a:ext cx="764499" cy="36000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3" name="目录"/>
            <p:cNvSpPr txBox="1"/>
            <p:nvPr/>
          </p:nvSpPr>
          <p:spPr>
            <a:xfrm>
              <a:off x="0" y="-1"/>
              <a:ext cx="764499"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目录</a:t>
              </a:r>
            </a:p>
          </p:txBody>
        </p:sp>
      </p:gr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81"/>
                                        </p:tgtEl>
                                        <p:attrNameLst>
                                          <p:attrName>style.visibility</p:attrName>
                                        </p:attrNameLst>
                                      </p:cBhvr>
                                      <p:to>
                                        <p:strVal val="visible"/>
                                      </p:to>
                                    </p:set>
                                    <p:animEffect filter="wipe(left)" transition="in">
                                      <p:cBhvr>
                                        <p:cTn id="7" dur="1000"/>
                                        <p:tgtEl>
                                          <p:spTgt spid="81"/>
                                        </p:tgtEl>
                                      </p:cBhvr>
                                    </p:animEffect>
                                  </p:childTnLst>
                                </p:cTn>
                              </p:par>
                            </p:childTnLst>
                          </p:cTn>
                        </p:par>
                        <p:par>
                          <p:cTn id="8" fill="hold">
                            <p:stCondLst>
                              <p:cond delay="1000"/>
                            </p:stCondLst>
                            <p:childTnLst>
                              <p:par>
                                <p:cTn id="9" presetClass="entr" nodeType="afterEffect" presetSubtype="2" presetID="2" grpId="2" fill="hold">
                                  <p:stCondLst>
                                    <p:cond delay="0"/>
                                  </p:stCondLst>
                                  <p:iterate type="el" backwards="0">
                                    <p:tmAbs val="0"/>
                                  </p:iterate>
                                  <p:childTnLst>
                                    <p:set>
                                      <p:cBhvr>
                                        <p:cTn id="10" fill="hold"/>
                                        <p:tgtEl>
                                          <p:spTgt spid="84"/>
                                        </p:tgtEl>
                                        <p:attrNameLst>
                                          <p:attrName>style.visibility</p:attrName>
                                        </p:attrNameLst>
                                      </p:cBhvr>
                                      <p:to>
                                        <p:strVal val="visible"/>
                                      </p:to>
                                    </p:set>
                                    <p:anim calcmode="lin" valueType="num">
                                      <p:cBhvr>
                                        <p:cTn id="11" dur="500" fill="hold"/>
                                        <p:tgtEl>
                                          <p:spTgt spid="84"/>
                                        </p:tgtEl>
                                        <p:attrNameLst>
                                          <p:attrName>ppt_x</p:attrName>
                                        </p:attrNameLst>
                                      </p:cBhvr>
                                      <p:tavLst>
                                        <p:tav tm="0">
                                          <p:val>
                                            <p:strVal val="1+#ppt_w/2"/>
                                          </p:val>
                                        </p:tav>
                                        <p:tav tm="100000">
                                          <p:val>
                                            <p:strVal val="#ppt_x"/>
                                          </p:val>
                                        </p:tav>
                                      </p:tavLst>
                                    </p:anim>
                                    <p:anim calcmode="lin" valueType="num">
                                      <p:cBhvr>
                                        <p:cTn id="12" dur="500" fill="hold"/>
                                        <p:tgtEl>
                                          <p:spTgt spid="84"/>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Class="entr" nodeType="afterEffect" presetID="9" grpId="3" fill="hold">
                                  <p:stCondLst>
                                    <p:cond delay="0"/>
                                  </p:stCondLst>
                                  <p:iterate type="el" backwards="0">
                                    <p:tmAbs val="0"/>
                                  </p:iterate>
                                  <p:childTnLst>
                                    <p:set>
                                      <p:cBhvr>
                                        <p:cTn id="15" fill="hold"/>
                                        <p:tgtEl>
                                          <p:spTgt spid="73"/>
                                        </p:tgtEl>
                                        <p:attrNameLst>
                                          <p:attrName>style.visibility</p:attrName>
                                        </p:attrNameLst>
                                      </p:cBhvr>
                                      <p:to>
                                        <p:strVal val="visible"/>
                                      </p:to>
                                    </p:set>
                                    <p:animEffect filter="dissolve" transition="in">
                                      <p:cBhvr>
                                        <p:cTn id="16" dur="500"/>
                                        <p:tgtEl>
                                          <p:spTgt spid="73"/>
                                        </p:tgtEl>
                                      </p:cBhvr>
                                    </p:animEffect>
                                  </p:childTnLst>
                                </p:cTn>
                              </p:par>
                            </p:childTnLst>
                          </p:cTn>
                        </p:par>
                        <p:par>
                          <p:cTn id="17" fill="hold">
                            <p:stCondLst>
                              <p:cond delay="2000"/>
                            </p:stCondLst>
                            <p:childTnLst>
                              <p:par>
                                <p:cTn id="18" presetClass="entr" nodeType="afterEffect" presetID="9" grpId="4" fill="hold">
                                  <p:stCondLst>
                                    <p:cond delay="0"/>
                                  </p:stCondLst>
                                  <p:iterate type="el" backwards="0">
                                    <p:tmAbs val="0"/>
                                  </p:iterate>
                                  <p:childTnLst>
                                    <p:set>
                                      <p:cBhvr>
                                        <p:cTn id="19" fill="hold"/>
                                        <p:tgtEl>
                                          <p:spTgt spid="74"/>
                                        </p:tgtEl>
                                        <p:attrNameLst>
                                          <p:attrName>style.visibility</p:attrName>
                                        </p:attrNameLst>
                                      </p:cBhvr>
                                      <p:to>
                                        <p:strVal val="visible"/>
                                      </p:to>
                                    </p:set>
                                    <p:animEffect filter="dissolve" transition="in">
                                      <p:cBhvr>
                                        <p:cTn id="20" dur="500"/>
                                        <p:tgtEl>
                                          <p:spTgt spid="74"/>
                                        </p:tgtEl>
                                      </p:cBhvr>
                                    </p:animEffect>
                                  </p:childTnLst>
                                </p:cTn>
                              </p:par>
                            </p:childTnLst>
                          </p:cTn>
                        </p:par>
                        <p:par>
                          <p:cTn id="21" fill="hold">
                            <p:stCondLst>
                              <p:cond delay="2500"/>
                            </p:stCondLst>
                            <p:childTnLst>
                              <p:par>
                                <p:cTn id="22" presetClass="entr" nodeType="afterEffect" presetID="9" grpId="5" fill="hold">
                                  <p:stCondLst>
                                    <p:cond delay="0"/>
                                  </p:stCondLst>
                                  <p:iterate type="el" backwards="0">
                                    <p:tmAbs val="0"/>
                                  </p:iterate>
                                  <p:childTnLst>
                                    <p:set>
                                      <p:cBhvr>
                                        <p:cTn id="23" fill="hold"/>
                                        <p:tgtEl>
                                          <p:spTgt spid="75"/>
                                        </p:tgtEl>
                                        <p:attrNameLst>
                                          <p:attrName>style.visibility</p:attrName>
                                        </p:attrNameLst>
                                      </p:cBhvr>
                                      <p:to>
                                        <p:strVal val="visible"/>
                                      </p:to>
                                    </p:set>
                                    <p:animEffect filter="dissolve" transition="in">
                                      <p:cBhvr>
                                        <p:cTn id="24" dur="500"/>
                                        <p:tgtEl>
                                          <p:spTgt spid="75"/>
                                        </p:tgtEl>
                                      </p:cBhvr>
                                    </p:animEffect>
                                  </p:childTnLst>
                                </p:cTn>
                              </p:par>
                            </p:childTnLst>
                          </p:cTn>
                        </p:par>
                        <p:par>
                          <p:cTn id="25" fill="hold">
                            <p:stCondLst>
                              <p:cond delay="3000"/>
                            </p:stCondLst>
                            <p:childTnLst>
                              <p:par>
                                <p:cTn id="26" presetClass="entr" nodeType="afterEffect" presetID="9" grpId="6" fill="hold">
                                  <p:stCondLst>
                                    <p:cond delay="0"/>
                                  </p:stCondLst>
                                  <p:iterate type="el" backwards="0">
                                    <p:tmAbs val="0"/>
                                  </p:iterate>
                                  <p:childTnLst>
                                    <p:set>
                                      <p:cBhvr>
                                        <p:cTn id="27" fill="hold"/>
                                        <p:tgtEl>
                                          <p:spTgt spid="80"/>
                                        </p:tgtEl>
                                        <p:attrNameLst>
                                          <p:attrName>style.visibility</p:attrName>
                                        </p:attrNameLst>
                                      </p:cBhvr>
                                      <p:to>
                                        <p:strVal val="visible"/>
                                      </p:to>
                                    </p:set>
                                    <p:animEffect filter="dissolve" transition="in">
                                      <p:cBhvr>
                                        <p:cTn id="28" dur="500"/>
                                        <p:tgtEl>
                                          <p:spTgt spid="80"/>
                                        </p:tgtEl>
                                      </p:cBhvr>
                                    </p:animEffect>
                                  </p:childTnLst>
                                </p:cTn>
                              </p:par>
                            </p:childTnLst>
                          </p:cTn>
                        </p:par>
                        <p:par>
                          <p:cTn id="29" fill="hold">
                            <p:stCondLst>
                              <p:cond delay="3500"/>
                            </p:stCondLst>
                            <p:childTnLst>
                              <p:par>
                                <p:cTn id="30" presetClass="entr" nodeType="afterEffect" presetID="9" grpId="7" fill="hold">
                                  <p:stCondLst>
                                    <p:cond delay="0"/>
                                  </p:stCondLst>
                                  <p:iterate type="el" backwards="0">
                                    <p:tmAbs val="0"/>
                                  </p:iterate>
                                  <p:childTnLst>
                                    <p:set>
                                      <p:cBhvr>
                                        <p:cTn id="31" fill="hold"/>
                                        <p:tgtEl>
                                          <p:spTgt spid="76"/>
                                        </p:tgtEl>
                                        <p:attrNameLst>
                                          <p:attrName>style.visibility</p:attrName>
                                        </p:attrNameLst>
                                      </p:cBhvr>
                                      <p:to>
                                        <p:strVal val="visible"/>
                                      </p:to>
                                    </p:set>
                                    <p:animEffect filter="dissolve" transition="in">
                                      <p:cBhvr>
                                        <p:cTn id="32" dur="500"/>
                                        <p:tgtEl>
                                          <p:spTgt spid="76"/>
                                        </p:tgtEl>
                                      </p:cBhvr>
                                    </p:animEffect>
                                  </p:childTnLst>
                                </p:cTn>
                              </p:par>
                            </p:childTnLst>
                          </p:cTn>
                        </p:par>
                        <p:par>
                          <p:cTn id="33" fill="hold">
                            <p:stCondLst>
                              <p:cond delay="4000"/>
                            </p:stCondLst>
                            <p:childTnLst>
                              <p:par>
                                <p:cTn id="34" presetClass="entr" nodeType="afterEffect" presetID="9" grpId="8" fill="hold">
                                  <p:stCondLst>
                                    <p:cond delay="0"/>
                                  </p:stCondLst>
                                  <p:iterate type="el" backwards="0">
                                    <p:tmAbs val="0"/>
                                  </p:iterate>
                                  <p:childTnLst>
                                    <p:set>
                                      <p:cBhvr>
                                        <p:cTn id="35" fill="hold"/>
                                        <p:tgtEl>
                                          <p:spTgt spid="79"/>
                                        </p:tgtEl>
                                        <p:attrNameLst>
                                          <p:attrName>style.visibility</p:attrName>
                                        </p:attrNameLst>
                                      </p:cBhvr>
                                      <p:to>
                                        <p:strVal val="visible"/>
                                      </p:to>
                                    </p:set>
                                    <p:animEffect filter="dissolve" transition="in">
                                      <p:cBhvr>
                                        <p:cTn id="36" dur="500"/>
                                        <p:tgtEl>
                                          <p:spTgt spid="79"/>
                                        </p:tgtEl>
                                      </p:cBhvr>
                                    </p:animEffect>
                                  </p:childTnLst>
                                </p:cTn>
                              </p:par>
                            </p:childTnLst>
                          </p:cTn>
                        </p:par>
                        <p:par>
                          <p:cTn id="37" fill="hold">
                            <p:stCondLst>
                              <p:cond delay="4500"/>
                            </p:stCondLst>
                            <p:childTnLst>
                              <p:par>
                                <p:cTn id="38" presetClass="entr" nodeType="afterEffect" presetID="9" grpId="9" fill="hold">
                                  <p:stCondLst>
                                    <p:cond delay="0"/>
                                  </p:stCondLst>
                                  <p:iterate type="el" backwards="0">
                                    <p:tmAbs val="0"/>
                                  </p:iterate>
                                  <p:childTnLst>
                                    <p:set>
                                      <p:cBhvr>
                                        <p:cTn id="39" fill="hold"/>
                                        <p:tgtEl>
                                          <p:spTgt spid="77"/>
                                        </p:tgtEl>
                                        <p:attrNameLst>
                                          <p:attrName>style.visibility</p:attrName>
                                        </p:attrNameLst>
                                      </p:cBhvr>
                                      <p:to>
                                        <p:strVal val="visible"/>
                                      </p:to>
                                    </p:set>
                                    <p:animEffect filter="dissolve" transition="in">
                                      <p:cBhvr>
                                        <p:cTn id="40" dur="500"/>
                                        <p:tgtEl>
                                          <p:spTgt spid="77"/>
                                        </p:tgtEl>
                                      </p:cBhvr>
                                    </p:animEffect>
                                  </p:childTnLst>
                                </p:cTn>
                              </p:par>
                            </p:childTnLst>
                          </p:cTn>
                        </p:par>
                        <p:par>
                          <p:cTn id="41" fill="hold">
                            <p:stCondLst>
                              <p:cond delay="5000"/>
                            </p:stCondLst>
                            <p:childTnLst>
                              <p:par>
                                <p:cTn id="42" presetClass="entr" nodeType="afterEffect" presetID="9" grpId="10" fill="hold">
                                  <p:stCondLst>
                                    <p:cond delay="0"/>
                                  </p:stCondLst>
                                  <p:iterate type="el" backwards="0">
                                    <p:tmAbs val="0"/>
                                  </p:iterate>
                                  <p:childTnLst>
                                    <p:set>
                                      <p:cBhvr>
                                        <p:cTn id="43" fill="hold"/>
                                        <p:tgtEl>
                                          <p:spTgt spid="78"/>
                                        </p:tgtEl>
                                        <p:attrNameLst>
                                          <p:attrName>style.visibility</p:attrName>
                                        </p:attrNameLst>
                                      </p:cBhvr>
                                      <p:to>
                                        <p:strVal val="visible"/>
                                      </p:to>
                                    </p:set>
                                    <p:animEffect filter="dissolve" transition="in">
                                      <p:cBhvr>
                                        <p:cTn id="44" dur="5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 grpId="2"/>
      <p:bldP build="whole" bldLvl="1" animBg="1" rev="0" advAuto="0" spid="73" grpId="3"/>
      <p:bldP build="whole" bldLvl="1" animBg="1" rev="0" advAuto="0" spid="75" grpId="5"/>
      <p:bldP build="whole" bldLvl="1" animBg="1" rev="0" advAuto="0" spid="76" grpId="7"/>
      <p:bldP build="whole" bldLvl="1" animBg="1" rev="0" advAuto="0" spid="80" grpId="6"/>
      <p:bldP build="whole" bldLvl="1" animBg="1" rev="0" advAuto="0" spid="81" grpId="1"/>
      <p:bldP build="whole" bldLvl="1" animBg="1" rev="0" advAuto="0" spid="79" grpId="8"/>
      <p:bldP build="whole" bldLvl="1" animBg="1" rev="0" advAuto="0" spid="77" grpId="9"/>
      <p:bldP build="whole" bldLvl="1" animBg="1" rev="0" advAuto="0" spid="78" grpId="10"/>
      <p:bldP build="whole" bldLvl="1" animBg="1" rev="0" advAuto="0" spid="74" grpId="4"/>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标题 1"/>
          <p:cNvSpPr txBox="1"/>
          <p:nvPr>
            <p:ph type="title"/>
          </p:nvPr>
        </p:nvSpPr>
        <p:spPr>
          <a:xfrm>
            <a:off x="1386306" y="247277"/>
            <a:ext cx="7113118" cy="584776"/>
          </a:xfrm>
          <a:prstGeom prst="rect">
            <a:avLst/>
          </a:prstGeom>
        </p:spPr>
        <p:txBody>
          <a:bodyPr/>
          <a:lstStyle>
            <a:lvl1pPr defTabSz="795527">
              <a:defRPr sz="2784"/>
            </a:lvl1pPr>
          </a:lstStyle>
          <a:p>
            <a:pPr/>
            <a:r>
              <a:t>未来发展</a:t>
            </a:r>
          </a:p>
        </p:txBody>
      </p:sp>
      <p:sp>
        <p:nvSpPr>
          <p:cNvPr id="222" name="弧形 2"/>
          <p:cNvSpPr/>
          <p:nvPr/>
        </p:nvSpPr>
        <p:spPr>
          <a:xfrm rot="4727358">
            <a:off x="9018064" y="2822195"/>
            <a:ext cx="2075126" cy="1988146"/>
          </a:xfrm>
          <a:custGeom>
            <a:avLst/>
            <a:gdLst/>
            <a:ahLst/>
            <a:cxnLst>
              <a:cxn ang="0">
                <a:pos x="wd2" y="hd2"/>
              </a:cxn>
              <a:cxn ang="5400000">
                <a:pos x="wd2" y="hd2"/>
              </a:cxn>
              <a:cxn ang="10800000">
                <a:pos x="wd2" y="hd2"/>
              </a:cxn>
              <a:cxn ang="16200000">
                <a:pos x="wd2" y="hd2"/>
              </a:cxn>
            </a:cxnLst>
            <a:rect l="0" t="0" r="r" b="b"/>
            <a:pathLst>
              <a:path w="20213" h="20156" fill="norm" stroke="1" extrusionOk="0">
                <a:moveTo>
                  <a:pt x="6058" y="20156"/>
                </a:moveTo>
                <a:lnTo>
                  <a:pt x="6058" y="20156"/>
                </a:lnTo>
                <a:cubicBezTo>
                  <a:pt x="945" y="17828"/>
                  <a:pt x="-1387" y="11626"/>
                  <a:pt x="850" y="6304"/>
                </a:cubicBezTo>
                <a:cubicBezTo>
                  <a:pt x="3087" y="983"/>
                  <a:pt x="9045" y="-1444"/>
                  <a:pt x="14158" y="884"/>
                </a:cubicBezTo>
                <a:cubicBezTo>
                  <a:pt x="17836" y="2559"/>
                  <a:pt x="20213" y="6341"/>
                  <a:pt x="20213" y="10520"/>
                </a:cubicBezTo>
              </a:path>
            </a:pathLst>
          </a:custGeom>
          <a:ln w="57150">
            <a:solidFill>
              <a:srgbClr val="000000"/>
            </a:solidFill>
            <a:prstDash val="sysDash"/>
            <a:miter/>
          </a:ln>
        </p:spPr>
        <p:txBody>
          <a:bodyPr lIns="45719" rIns="45719" anchor="ctr"/>
          <a:lstStyle/>
          <a:p>
            <a:pPr algn="ctr"/>
          </a:p>
        </p:txBody>
      </p:sp>
      <p:sp>
        <p:nvSpPr>
          <p:cNvPr id="223" name="弧形 3"/>
          <p:cNvSpPr/>
          <p:nvPr/>
        </p:nvSpPr>
        <p:spPr>
          <a:xfrm rot="14755400">
            <a:off x="6871777" y="2686795"/>
            <a:ext cx="2075125" cy="1988146"/>
          </a:xfrm>
          <a:custGeom>
            <a:avLst/>
            <a:gdLst/>
            <a:ahLst/>
            <a:cxnLst>
              <a:cxn ang="0">
                <a:pos x="wd2" y="hd2"/>
              </a:cxn>
              <a:cxn ang="5400000">
                <a:pos x="wd2" y="hd2"/>
              </a:cxn>
              <a:cxn ang="10800000">
                <a:pos x="wd2" y="hd2"/>
              </a:cxn>
              <a:cxn ang="16200000">
                <a:pos x="wd2" y="hd2"/>
              </a:cxn>
            </a:cxnLst>
            <a:rect l="0" t="0" r="r" b="b"/>
            <a:pathLst>
              <a:path w="20213" h="20156" fill="norm" stroke="1" extrusionOk="0">
                <a:moveTo>
                  <a:pt x="6058" y="20156"/>
                </a:moveTo>
                <a:lnTo>
                  <a:pt x="6058" y="20156"/>
                </a:lnTo>
                <a:cubicBezTo>
                  <a:pt x="945" y="17828"/>
                  <a:pt x="-1387" y="11626"/>
                  <a:pt x="850" y="6304"/>
                </a:cubicBezTo>
                <a:cubicBezTo>
                  <a:pt x="3087" y="983"/>
                  <a:pt x="9045" y="-1444"/>
                  <a:pt x="14158" y="884"/>
                </a:cubicBezTo>
                <a:cubicBezTo>
                  <a:pt x="17836" y="2559"/>
                  <a:pt x="20213" y="6341"/>
                  <a:pt x="20213" y="10520"/>
                </a:cubicBezTo>
              </a:path>
            </a:pathLst>
          </a:custGeom>
          <a:ln w="57150">
            <a:solidFill>
              <a:srgbClr val="000000"/>
            </a:solidFill>
            <a:prstDash val="sysDash"/>
            <a:miter/>
          </a:ln>
        </p:spPr>
        <p:txBody>
          <a:bodyPr lIns="45719" rIns="45719" anchor="ctr"/>
          <a:lstStyle/>
          <a:p>
            <a:pPr algn="ctr"/>
          </a:p>
        </p:txBody>
      </p:sp>
      <p:sp>
        <p:nvSpPr>
          <p:cNvPr id="224" name="椭圆 4"/>
          <p:cNvSpPr/>
          <p:nvPr/>
        </p:nvSpPr>
        <p:spPr>
          <a:xfrm>
            <a:off x="7492706" y="2001634"/>
            <a:ext cx="914401" cy="914401"/>
          </a:xfrm>
          <a:prstGeom prst="ellipse">
            <a:avLst/>
          </a:prstGeom>
          <a:solidFill>
            <a:srgbClr val="000000"/>
          </a:solidFill>
          <a:ln w="12700">
            <a:miter lim="400000"/>
          </a:ln>
        </p:spPr>
        <p:txBody>
          <a:bodyPr lIns="45719" rIns="45719" anchor="ctr"/>
          <a:lstStyle/>
          <a:p>
            <a:pPr algn="ctr"/>
          </a:p>
        </p:txBody>
      </p:sp>
      <p:sp>
        <p:nvSpPr>
          <p:cNvPr id="225" name="椭圆 5"/>
          <p:cNvSpPr/>
          <p:nvPr/>
        </p:nvSpPr>
        <p:spPr>
          <a:xfrm>
            <a:off x="9250068" y="4444796"/>
            <a:ext cx="914401" cy="914401"/>
          </a:xfrm>
          <a:prstGeom prst="ellipse">
            <a:avLst/>
          </a:prstGeom>
          <a:solidFill>
            <a:srgbClr val="000000"/>
          </a:solidFill>
          <a:ln w="12700">
            <a:miter lim="400000"/>
          </a:ln>
        </p:spPr>
        <p:txBody>
          <a:bodyPr lIns="45719" rIns="45719" anchor="ctr"/>
          <a:lstStyle/>
          <a:p>
            <a:pPr algn="ctr"/>
          </a:p>
        </p:txBody>
      </p:sp>
      <p:sp>
        <p:nvSpPr>
          <p:cNvPr id="226" name="KSO_Shape"/>
          <p:cNvSpPr/>
          <p:nvPr/>
        </p:nvSpPr>
        <p:spPr>
          <a:xfrm>
            <a:off x="7697493" y="2269921"/>
            <a:ext cx="503238" cy="381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88" y="10572"/>
                </a:moveTo>
                <a:lnTo>
                  <a:pt x="14499" y="11217"/>
                </a:lnTo>
                <a:lnTo>
                  <a:pt x="18979" y="17131"/>
                </a:lnTo>
                <a:cubicBezTo>
                  <a:pt x="19009" y="17171"/>
                  <a:pt x="19038" y="17211"/>
                  <a:pt x="19046" y="17274"/>
                </a:cubicBezTo>
                <a:lnTo>
                  <a:pt x="20066" y="17274"/>
                </a:lnTo>
                <a:close/>
                <a:moveTo>
                  <a:pt x="6612" y="10572"/>
                </a:moveTo>
                <a:lnTo>
                  <a:pt x="1534" y="17274"/>
                </a:lnTo>
                <a:lnTo>
                  <a:pt x="2554" y="17274"/>
                </a:lnTo>
                <a:lnTo>
                  <a:pt x="2621" y="17131"/>
                </a:lnTo>
                <a:lnTo>
                  <a:pt x="7101" y="11217"/>
                </a:lnTo>
                <a:close/>
                <a:moveTo>
                  <a:pt x="1891" y="4326"/>
                </a:moveTo>
                <a:lnTo>
                  <a:pt x="9092" y="13829"/>
                </a:lnTo>
                <a:cubicBezTo>
                  <a:pt x="9550" y="14435"/>
                  <a:pt x="10152" y="14737"/>
                  <a:pt x="10753" y="14737"/>
                </a:cubicBezTo>
                <a:cubicBezTo>
                  <a:pt x="10769" y="14737"/>
                  <a:pt x="10784" y="14737"/>
                  <a:pt x="10800" y="14731"/>
                </a:cubicBezTo>
                <a:cubicBezTo>
                  <a:pt x="11417" y="14753"/>
                  <a:pt x="12038" y="14451"/>
                  <a:pt x="12508" y="13829"/>
                </a:cubicBezTo>
                <a:lnTo>
                  <a:pt x="19709" y="4326"/>
                </a:lnTo>
                <a:lnTo>
                  <a:pt x="18730" y="4326"/>
                </a:lnTo>
                <a:lnTo>
                  <a:pt x="12279" y="12841"/>
                </a:lnTo>
                <a:cubicBezTo>
                  <a:pt x="11872" y="13378"/>
                  <a:pt x="11334" y="13640"/>
                  <a:pt x="10800" y="13622"/>
                </a:cubicBezTo>
                <a:cubicBezTo>
                  <a:pt x="10786" y="13627"/>
                  <a:pt x="10773" y="13627"/>
                  <a:pt x="10759" y="13627"/>
                </a:cubicBezTo>
                <a:cubicBezTo>
                  <a:pt x="10239" y="13627"/>
                  <a:pt x="9718" y="13365"/>
                  <a:pt x="9321" y="12841"/>
                </a:cubicBezTo>
                <a:lnTo>
                  <a:pt x="2870" y="4326"/>
                </a:lnTo>
                <a:close/>
                <a:moveTo>
                  <a:pt x="3755" y="0"/>
                </a:moveTo>
                <a:lnTo>
                  <a:pt x="17845" y="0"/>
                </a:lnTo>
                <a:cubicBezTo>
                  <a:pt x="19919" y="0"/>
                  <a:pt x="21600" y="2219"/>
                  <a:pt x="21600" y="4956"/>
                </a:cubicBezTo>
                <a:lnTo>
                  <a:pt x="21600" y="16644"/>
                </a:lnTo>
                <a:cubicBezTo>
                  <a:pt x="21600" y="19381"/>
                  <a:pt x="19919" y="21600"/>
                  <a:pt x="17845" y="21600"/>
                </a:cubicBezTo>
                <a:lnTo>
                  <a:pt x="3755" y="21600"/>
                </a:lnTo>
                <a:cubicBezTo>
                  <a:pt x="1681" y="21600"/>
                  <a:pt x="0" y="19381"/>
                  <a:pt x="0" y="16644"/>
                </a:cubicBezTo>
                <a:lnTo>
                  <a:pt x="0" y="4956"/>
                </a:lnTo>
                <a:cubicBezTo>
                  <a:pt x="0" y="2219"/>
                  <a:pt x="1681" y="0"/>
                  <a:pt x="3755" y="0"/>
                </a:cubicBezTo>
                <a:close/>
              </a:path>
            </a:pathLst>
          </a:custGeom>
          <a:solidFill>
            <a:srgbClr val="FFFFFF"/>
          </a:solidFill>
          <a:ln w="12700">
            <a:miter lim="400000"/>
          </a:ln>
        </p:spPr>
        <p:txBody>
          <a:bodyPr lIns="45719" rIns="45719" anchor="ctr"/>
          <a:lstStyle/>
          <a:p>
            <a:pPr algn="ctr"/>
          </a:p>
        </p:txBody>
      </p:sp>
      <p:sp>
        <p:nvSpPr>
          <p:cNvPr id="227" name="Freeform 9"/>
          <p:cNvSpPr/>
          <p:nvPr/>
        </p:nvSpPr>
        <p:spPr>
          <a:xfrm>
            <a:off x="9513593" y="4712973"/>
            <a:ext cx="381111" cy="381111"/>
          </a:xfrm>
          <a:custGeom>
            <a:avLst/>
            <a:gdLst/>
            <a:ahLst/>
            <a:cxnLst>
              <a:cxn ang="0">
                <a:pos x="wd2" y="hd2"/>
              </a:cxn>
              <a:cxn ang="5400000">
                <a:pos x="wd2" y="hd2"/>
              </a:cxn>
              <a:cxn ang="10800000">
                <a:pos x="wd2" y="hd2"/>
              </a:cxn>
              <a:cxn ang="16200000">
                <a:pos x="wd2" y="hd2"/>
              </a:cxn>
            </a:cxnLst>
            <a:rect l="0" t="0" r="r" b="b"/>
            <a:pathLst>
              <a:path w="21340" h="21340" fill="norm" stroke="1" extrusionOk="0">
                <a:moveTo>
                  <a:pt x="20558" y="6440"/>
                </a:moveTo>
                <a:cubicBezTo>
                  <a:pt x="19620" y="7388"/>
                  <a:pt x="19620" y="7388"/>
                  <a:pt x="19620" y="7388"/>
                </a:cubicBezTo>
                <a:cubicBezTo>
                  <a:pt x="13952" y="1730"/>
                  <a:pt x="13952" y="1730"/>
                  <a:pt x="13952" y="1730"/>
                </a:cubicBezTo>
                <a:cubicBezTo>
                  <a:pt x="14900" y="782"/>
                  <a:pt x="14900" y="782"/>
                  <a:pt x="14900" y="782"/>
                </a:cubicBezTo>
                <a:cubicBezTo>
                  <a:pt x="15942" y="-260"/>
                  <a:pt x="17630" y="-260"/>
                  <a:pt x="18672" y="782"/>
                </a:cubicBezTo>
                <a:cubicBezTo>
                  <a:pt x="20558" y="2668"/>
                  <a:pt x="20558" y="2668"/>
                  <a:pt x="20558" y="2668"/>
                </a:cubicBezTo>
                <a:cubicBezTo>
                  <a:pt x="21600" y="3710"/>
                  <a:pt x="21600" y="5398"/>
                  <a:pt x="20558" y="6440"/>
                </a:cubicBezTo>
                <a:close/>
                <a:moveTo>
                  <a:pt x="7356" y="17756"/>
                </a:moveTo>
                <a:cubicBezTo>
                  <a:pt x="7096" y="18016"/>
                  <a:pt x="7096" y="18443"/>
                  <a:pt x="7356" y="18704"/>
                </a:cubicBezTo>
                <a:cubicBezTo>
                  <a:pt x="7617" y="18964"/>
                  <a:pt x="8034" y="18964"/>
                  <a:pt x="8294" y="18704"/>
                </a:cubicBezTo>
                <a:cubicBezTo>
                  <a:pt x="18672" y="8326"/>
                  <a:pt x="18672" y="8326"/>
                  <a:pt x="18672" y="8326"/>
                </a:cubicBezTo>
                <a:cubicBezTo>
                  <a:pt x="17724" y="7388"/>
                  <a:pt x="17724" y="7388"/>
                  <a:pt x="17724" y="7388"/>
                </a:cubicBezTo>
                <a:lnTo>
                  <a:pt x="7356" y="17756"/>
                </a:lnTo>
                <a:close/>
                <a:moveTo>
                  <a:pt x="2636" y="13046"/>
                </a:moveTo>
                <a:cubicBezTo>
                  <a:pt x="2376" y="13306"/>
                  <a:pt x="2376" y="13723"/>
                  <a:pt x="2636" y="13984"/>
                </a:cubicBezTo>
                <a:cubicBezTo>
                  <a:pt x="2897" y="14244"/>
                  <a:pt x="3324" y="14244"/>
                  <a:pt x="3584" y="13984"/>
                </a:cubicBezTo>
                <a:cubicBezTo>
                  <a:pt x="13952" y="3616"/>
                  <a:pt x="13952" y="3616"/>
                  <a:pt x="13952" y="3616"/>
                </a:cubicBezTo>
                <a:cubicBezTo>
                  <a:pt x="13014" y="2668"/>
                  <a:pt x="13014" y="2668"/>
                  <a:pt x="13014" y="2668"/>
                </a:cubicBezTo>
                <a:lnTo>
                  <a:pt x="2636" y="13046"/>
                </a:lnTo>
                <a:close/>
                <a:moveTo>
                  <a:pt x="14900" y="4554"/>
                </a:moveTo>
                <a:cubicBezTo>
                  <a:pt x="4522" y="14932"/>
                  <a:pt x="4522" y="14932"/>
                  <a:pt x="4522" y="14932"/>
                </a:cubicBezTo>
                <a:cubicBezTo>
                  <a:pt x="4001" y="15442"/>
                  <a:pt x="4001" y="16297"/>
                  <a:pt x="4522" y="16818"/>
                </a:cubicBezTo>
                <a:cubicBezTo>
                  <a:pt x="5043" y="17339"/>
                  <a:pt x="5887" y="17339"/>
                  <a:pt x="6408" y="16807"/>
                </a:cubicBezTo>
                <a:cubicBezTo>
                  <a:pt x="16786" y="6440"/>
                  <a:pt x="16786" y="6440"/>
                  <a:pt x="16786" y="6440"/>
                </a:cubicBezTo>
                <a:lnTo>
                  <a:pt x="14900" y="4554"/>
                </a:lnTo>
                <a:close/>
                <a:moveTo>
                  <a:pt x="6408" y="19642"/>
                </a:moveTo>
                <a:cubicBezTo>
                  <a:pt x="6085" y="19319"/>
                  <a:pt x="5939" y="18912"/>
                  <a:pt x="5877" y="18495"/>
                </a:cubicBezTo>
                <a:cubicBezTo>
                  <a:pt x="5741" y="18516"/>
                  <a:pt x="5606" y="18537"/>
                  <a:pt x="5470" y="18537"/>
                </a:cubicBezTo>
                <a:cubicBezTo>
                  <a:pt x="4751" y="18537"/>
                  <a:pt x="4085" y="18256"/>
                  <a:pt x="3584" y="17756"/>
                </a:cubicBezTo>
                <a:cubicBezTo>
                  <a:pt x="3074" y="17255"/>
                  <a:pt x="2803" y="16589"/>
                  <a:pt x="2803" y="15870"/>
                </a:cubicBezTo>
                <a:cubicBezTo>
                  <a:pt x="2803" y="15745"/>
                  <a:pt x="2824" y="15620"/>
                  <a:pt x="2834" y="15484"/>
                </a:cubicBezTo>
                <a:cubicBezTo>
                  <a:pt x="2407" y="15432"/>
                  <a:pt x="2011" y="15244"/>
                  <a:pt x="1698" y="14932"/>
                </a:cubicBezTo>
                <a:cubicBezTo>
                  <a:pt x="1667" y="14901"/>
                  <a:pt x="1657" y="14859"/>
                  <a:pt x="1625" y="14828"/>
                </a:cubicBezTo>
                <a:cubicBezTo>
                  <a:pt x="0" y="21340"/>
                  <a:pt x="0" y="21340"/>
                  <a:pt x="0" y="21340"/>
                </a:cubicBezTo>
                <a:cubicBezTo>
                  <a:pt x="6502" y="19715"/>
                  <a:pt x="6502" y="19715"/>
                  <a:pt x="6502" y="19715"/>
                </a:cubicBezTo>
                <a:cubicBezTo>
                  <a:pt x="6471" y="19683"/>
                  <a:pt x="6439" y="19662"/>
                  <a:pt x="6408" y="19642"/>
                </a:cubicBezTo>
                <a:close/>
              </a:path>
            </a:pathLst>
          </a:custGeom>
          <a:solidFill>
            <a:srgbClr val="FFFFFF"/>
          </a:solidFill>
          <a:ln w="12700">
            <a:miter lim="400000"/>
          </a:ln>
        </p:spPr>
        <p:txBody>
          <a:bodyPr lIns="45719" rIns="45719"/>
          <a:lstStyle/>
          <a:p>
            <a:pPr/>
          </a:p>
        </p:txBody>
      </p:sp>
      <p:sp>
        <p:nvSpPr>
          <p:cNvPr id="228" name="矩形 13"/>
          <p:cNvSpPr txBox="1"/>
          <p:nvPr/>
        </p:nvSpPr>
        <p:spPr>
          <a:xfrm>
            <a:off x="947320" y="1307346"/>
            <a:ext cx="5558363" cy="299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indent="304800" algn="just" defTabSz="266700">
              <a:lnSpc>
                <a:spcPct val="150000"/>
              </a:lnSpc>
              <a:defRPr sz="1500">
                <a:uFill>
                  <a:solidFill>
                    <a:srgbClr val="000000"/>
                  </a:solidFill>
                </a:uFill>
                <a:latin typeface="仿宋_GB2312"/>
                <a:ea typeface="仿宋_GB2312"/>
                <a:cs typeface="仿宋_GB2312"/>
                <a:sym typeface="仿宋_GB2312"/>
              </a:defRPr>
            </a:pPr>
            <a:r>
              <a:t>为了支持我们的研究目标，我们的虚拟环境旨在减少干扰。未来的工作可以研究如何通过更具吸引力的虚拟场景和双任务场景（例如，根据打字的空间操纵对象）来影响打字。例如，可以在进一步的VR场景中研究重新定位对实体的影响或手部表示对沉浸的影响。在这种情况下，触摸屏可能比桌面键盘更好地发挥这种双重作用，因为可能无需场景操作和打字需要切换输入设备。</a:t>
            </a:r>
          </a:p>
        </p:txBody>
      </p:sp>
      <p:sp>
        <p:nvSpPr>
          <p:cNvPr id="229" name="矩形 15"/>
          <p:cNvSpPr txBox="1"/>
          <p:nvPr/>
        </p:nvSpPr>
        <p:spPr>
          <a:xfrm>
            <a:off x="883820" y="4001330"/>
            <a:ext cx="5685363" cy="23583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indent="304800" algn="just" defTabSz="266700">
              <a:lnSpc>
                <a:spcPct val="150000"/>
              </a:lnSpc>
              <a:defRPr sz="1500">
                <a:uFill>
                  <a:solidFill>
                    <a:srgbClr val="000000"/>
                  </a:solidFill>
                </a:uFill>
                <a:latin typeface="仿宋_GB2312"/>
                <a:ea typeface="仿宋_GB2312"/>
                <a:cs typeface="仿宋_GB2312"/>
                <a:sym typeface="仿宋_GB2312"/>
              </a:defRPr>
            </a:lvl1pPr>
          </a:lstStyle>
          <a:p>
            <a:pPr/>
            <a:r>
              <a:t>我们依靠高精度固定光学跟踪系统 - TEM。但即使使用这个系统，我们也没有感觉到物理按键的移动。在打字时移动的手指的显示可以帮助不接触类型的人。将移动深度传感器用于手部跟踪（例如Leap Motion）可能是一种可行的替代方案，但是需要研究它们的输入准确性。除了分析头部运动外，未来的工作还可以调查凝视模式，以研究重新定位的键盘可视化中是否发生较少的眼睛旋转。</a:t>
            </a:r>
          </a:p>
        </p:txBody>
      </p:sp>
      <p:sp>
        <p:nvSpPr>
          <p:cNvPr id="230" name="椭圆 14"/>
          <p:cNvSpPr/>
          <p:nvPr/>
        </p:nvSpPr>
        <p:spPr>
          <a:xfrm>
            <a:off x="765028" y="1609797"/>
            <a:ext cx="398465" cy="398465"/>
          </a:xfrm>
          <a:prstGeom prst="ellipse">
            <a:avLst/>
          </a:prstGeom>
          <a:solidFill>
            <a:srgbClr val="000000"/>
          </a:solidFill>
          <a:ln w="12700">
            <a:miter lim="400000"/>
          </a:ln>
        </p:spPr>
        <p:txBody>
          <a:bodyPr lIns="45719" rIns="45719" anchor="ctr"/>
          <a:lstStyle/>
          <a:p>
            <a:pPr algn="ctr"/>
          </a:p>
        </p:txBody>
      </p:sp>
      <p:sp>
        <p:nvSpPr>
          <p:cNvPr id="231" name="椭圆 15"/>
          <p:cNvSpPr/>
          <p:nvPr/>
        </p:nvSpPr>
        <p:spPr>
          <a:xfrm>
            <a:off x="765028" y="3973379"/>
            <a:ext cx="398465" cy="400051"/>
          </a:xfrm>
          <a:prstGeom prst="ellipse">
            <a:avLst/>
          </a:prstGeom>
          <a:solidFill>
            <a:srgbClr val="000000"/>
          </a:solidFill>
          <a:ln w="12700">
            <a:miter lim="400000"/>
          </a:ln>
        </p:spPr>
        <p:txBody>
          <a:bodyPr lIns="45719" rIns="45719" anchor="ctr"/>
          <a:lstStyle/>
          <a:p>
            <a:pPr algn="ct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24"/>
                                        </p:tgtEl>
                                        <p:attrNameLst>
                                          <p:attrName>style.visibility</p:attrName>
                                        </p:attrNameLst>
                                      </p:cBhvr>
                                      <p:to>
                                        <p:strVal val="visible"/>
                                      </p:to>
                                    </p:set>
                                    <p:anim calcmode="lin" valueType="num">
                                      <p:cBhvr>
                                        <p:cTn id="7" dur="500" fill="hold"/>
                                        <p:tgtEl>
                                          <p:spTgt spid="224"/>
                                        </p:tgtEl>
                                        <p:attrNameLst>
                                          <p:attrName>ppt_w</p:attrName>
                                        </p:attrNameLst>
                                      </p:cBhvr>
                                      <p:tavLst>
                                        <p:tav tm="0">
                                          <p:val>
                                            <p:fltVal val="0"/>
                                          </p:val>
                                        </p:tav>
                                        <p:tav tm="100000">
                                          <p:val>
                                            <p:strVal val="#ppt_w"/>
                                          </p:val>
                                        </p:tav>
                                      </p:tavLst>
                                    </p:anim>
                                    <p:anim calcmode="lin" valueType="num">
                                      <p:cBhvr>
                                        <p:cTn id="8" dur="500" fill="hold"/>
                                        <p:tgtEl>
                                          <p:spTgt spid="22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0"/>
                                  </p:stCondLst>
                                  <p:iterate type="el" backwards="0">
                                    <p:tmAbs val="0"/>
                                  </p:iterate>
                                  <p:childTnLst>
                                    <p:set>
                                      <p:cBhvr>
                                        <p:cTn id="11" fill="hold"/>
                                        <p:tgtEl>
                                          <p:spTgt spid="226"/>
                                        </p:tgtEl>
                                        <p:attrNameLst>
                                          <p:attrName>style.visibility</p:attrName>
                                        </p:attrNameLst>
                                      </p:cBhvr>
                                      <p:to>
                                        <p:strVal val="visible"/>
                                      </p:to>
                                    </p:set>
                                    <p:anim calcmode="lin" valueType="num">
                                      <p:cBhvr>
                                        <p:cTn id="12" dur="500" fill="hold"/>
                                        <p:tgtEl>
                                          <p:spTgt spid="226"/>
                                        </p:tgtEl>
                                        <p:attrNameLst>
                                          <p:attrName>ppt_w</p:attrName>
                                        </p:attrNameLst>
                                      </p:cBhvr>
                                      <p:tavLst>
                                        <p:tav tm="0">
                                          <p:val>
                                            <p:fltVal val="0"/>
                                          </p:val>
                                        </p:tav>
                                        <p:tav tm="100000">
                                          <p:val>
                                            <p:strVal val="#ppt_w"/>
                                          </p:val>
                                        </p:tav>
                                      </p:tavLst>
                                    </p:anim>
                                    <p:anim calcmode="lin" valueType="num">
                                      <p:cBhvr>
                                        <p:cTn id="13" dur="500" fill="hold"/>
                                        <p:tgtEl>
                                          <p:spTgt spid="226"/>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Class="entr" nodeType="afterEffect" presetSubtype="8" presetID="22" grpId="3" fill="hold">
                                  <p:stCondLst>
                                    <p:cond delay="0"/>
                                  </p:stCondLst>
                                  <p:iterate type="el" backwards="0">
                                    <p:tmAbs val="0"/>
                                  </p:iterate>
                                  <p:childTnLst>
                                    <p:set>
                                      <p:cBhvr>
                                        <p:cTn id="16" fill="hold"/>
                                        <p:tgtEl>
                                          <p:spTgt spid="223"/>
                                        </p:tgtEl>
                                        <p:attrNameLst>
                                          <p:attrName>style.visibility</p:attrName>
                                        </p:attrNameLst>
                                      </p:cBhvr>
                                      <p:to>
                                        <p:strVal val="visible"/>
                                      </p:to>
                                    </p:set>
                                    <p:animEffect filter="wipe(left)" transition="in">
                                      <p:cBhvr>
                                        <p:cTn id="17" dur="500"/>
                                        <p:tgtEl>
                                          <p:spTgt spid="223"/>
                                        </p:tgtEl>
                                      </p:cBhvr>
                                    </p:animEffect>
                                  </p:childTnLst>
                                </p:cTn>
                              </p:par>
                            </p:childTnLst>
                          </p:cTn>
                        </p:par>
                        <p:par>
                          <p:cTn id="18" fill="hold">
                            <p:stCondLst>
                              <p:cond delay="1500"/>
                            </p:stCondLst>
                            <p:childTnLst>
                              <p:par>
                                <p:cTn id="19" presetClass="entr" nodeType="afterEffect" presetSubtype="8" presetID="22" grpId="4" fill="hold">
                                  <p:stCondLst>
                                    <p:cond delay="0"/>
                                  </p:stCondLst>
                                  <p:iterate type="el" backwards="0">
                                    <p:tmAbs val="0"/>
                                  </p:iterate>
                                  <p:childTnLst>
                                    <p:set>
                                      <p:cBhvr>
                                        <p:cTn id="20" fill="hold"/>
                                        <p:tgtEl>
                                          <p:spTgt spid="222"/>
                                        </p:tgtEl>
                                        <p:attrNameLst>
                                          <p:attrName>style.visibility</p:attrName>
                                        </p:attrNameLst>
                                      </p:cBhvr>
                                      <p:to>
                                        <p:strVal val="visible"/>
                                      </p:to>
                                    </p:set>
                                    <p:animEffect filter="wipe(left)" transition="in">
                                      <p:cBhvr>
                                        <p:cTn id="21" dur="500"/>
                                        <p:tgtEl>
                                          <p:spTgt spid="222"/>
                                        </p:tgtEl>
                                      </p:cBhvr>
                                    </p:animEffect>
                                  </p:childTnLst>
                                </p:cTn>
                              </p:par>
                            </p:childTnLst>
                          </p:cTn>
                        </p:par>
                        <p:par>
                          <p:cTn id="22" fill="hold">
                            <p:stCondLst>
                              <p:cond delay="2000"/>
                            </p:stCondLst>
                            <p:childTnLst>
                              <p:par>
                                <p:cTn id="23" presetClass="entr" nodeType="afterEffect" presetSubtype="16" presetID="23" grpId="5" fill="hold">
                                  <p:stCondLst>
                                    <p:cond delay="0"/>
                                  </p:stCondLst>
                                  <p:iterate type="el" backwards="0">
                                    <p:tmAbs val="0"/>
                                  </p:iterate>
                                  <p:childTnLst>
                                    <p:set>
                                      <p:cBhvr>
                                        <p:cTn id="24" fill="hold"/>
                                        <p:tgtEl>
                                          <p:spTgt spid="225"/>
                                        </p:tgtEl>
                                        <p:attrNameLst>
                                          <p:attrName>style.visibility</p:attrName>
                                        </p:attrNameLst>
                                      </p:cBhvr>
                                      <p:to>
                                        <p:strVal val="visible"/>
                                      </p:to>
                                    </p:set>
                                    <p:anim calcmode="lin" valueType="num">
                                      <p:cBhvr>
                                        <p:cTn id="25" dur="500" fill="hold"/>
                                        <p:tgtEl>
                                          <p:spTgt spid="225"/>
                                        </p:tgtEl>
                                        <p:attrNameLst>
                                          <p:attrName>ppt_w</p:attrName>
                                        </p:attrNameLst>
                                      </p:cBhvr>
                                      <p:tavLst>
                                        <p:tav tm="0">
                                          <p:val>
                                            <p:fltVal val="0"/>
                                          </p:val>
                                        </p:tav>
                                        <p:tav tm="100000">
                                          <p:val>
                                            <p:strVal val="#ppt_w"/>
                                          </p:val>
                                        </p:tav>
                                      </p:tavLst>
                                    </p:anim>
                                    <p:anim calcmode="lin" valueType="num">
                                      <p:cBhvr>
                                        <p:cTn id="26" dur="500" fill="hold"/>
                                        <p:tgtEl>
                                          <p:spTgt spid="225"/>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Class="entr" nodeType="afterEffect" presetSubtype="16" presetID="23" grpId="6" fill="hold">
                                  <p:stCondLst>
                                    <p:cond delay="0"/>
                                  </p:stCondLst>
                                  <p:iterate type="el" backwards="0">
                                    <p:tmAbs val="0"/>
                                  </p:iterate>
                                  <p:childTnLst>
                                    <p:set>
                                      <p:cBhvr>
                                        <p:cTn id="29" fill="hold"/>
                                        <p:tgtEl>
                                          <p:spTgt spid="227"/>
                                        </p:tgtEl>
                                        <p:attrNameLst>
                                          <p:attrName>style.visibility</p:attrName>
                                        </p:attrNameLst>
                                      </p:cBhvr>
                                      <p:to>
                                        <p:strVal val="visible"/>
                                      </p:to>
                                    </p:set>
                                    <p:anim calcmode="lin" valueType="num">
                                      <p:cBhvr>
                                        <p:cTn id="30" dur="500" fill="hold"/>
                                        <p:tgtEl>
                                          <p:spTgt spid="227"/>
                                        </p:tgtEl>
                                        <p:attrNameLst>
                                          <p:attrName>ppt_w</p:attrName>
                                        </p:attrNameLst>
                                      </p:cBhvr>
                                      <p:tavLst>
                                        <p:tav tm="0">
                                          <p:val>
                                            <p:fltVal val="0"/>
                                          </p:val>
                                        </p:tav>
                                        <p:tav tm="100000">
                                          <p:val>
                                            <p:strVal val="#ppt_w"/>
                                          </p:val>
                                        </p:tav>
                                      </p:tavLst>
                                    </p:anim>
                                    <p:anim calcmode="lin" valueType="num">
                                      <p:cBhvr>
                                        <p:cTn id="31" dur="500" fill="hold"/>
                                        <p:tgtEl>
                                          <p:spTgt spid="227"/>
                                        </p:tgtEl>
                                        <p:attrNameLst>
                                          <p:attrName>ppt_h</p:attrName>
                                        </p:attrNameLst>
                                      </p:cBhvr>
                                      <p:tavLst>
                                        <p:tav tm="0">
                                          <p:val>
                                            <p:fltVal val="0"/>
                                          </p:val>
                                        </p:tav>
                                        <p:tav tm="100000">
                                          <p:val>
                                            <p:strVal val="#ppt_h"/>
                                          </p:val>
                                        </p:tav>
                                      </p:tavLst>
                                    </p:anim>
                                  </p:childTnLst>
                                </p:cTn>
                              </p:par>
                            </p:childTnLst>
                          </p:cTn>
                        </p:par>
                        <p:par>
                          <p:cTn id="32" fill="hold">
                            <p:stCondLst>
                              <p:cond delay="3000"/>
                            </p:stCondLst>
                            <p:childTnLst>
                              <p:par>
                                <p:cTn id="33" presetClass="entr" nodeType="afterEffect" presetSubtype="8" presetID="2" grpId="7" fill="hold">
                                  <p:stCondLst>
                                    <p:cond delay="0"/>
                                  </p:stCondLst>
                                  <p:iterate type="el" backwards="0">
                                    <p:tmAbs val="0"/>
                                  </p:iterate>
                                  <p:childTnLst>
                                    <p:set>
                                      <p:cBhvr>
                                        <p:cTn id="34" fill="hold"/>
                                        <p:tgtEl>
                                          <p:spTgt spid="230"/>
                                        </p:tgtEl>
                                        <p:attrNameLst>
                                          <p:attrName>style.visibility</p:attrName>
                                        </p:attrNameLst>
                                      </p:cBhvr>
                                      <p:to>
                                        <p:strVal val="visible"/>
                                      </p:to>
                                    </p:set>
                                    <p:anim calcmode="lin" valueType="num">
                                      <p:cBhvr>
                                        <p:cTn id="35" dur="500" fill="hold"/>
                                        <p:tgtEl>
                                          <p:spTgt spid="230"/>
                                        </p:tgtEl>
                                        <p:attrNameLst>
                                          <p:attrName>ppt_x</p:attrName>
                                        </p:attrNameLst>
                                      </p:cBhvr>
                                      <p:tavLst>
                                        <p:tav tm="0">
                                          <p:val>
                                            <p:strVal val="0-#ppt_w/2"/>
                                          </p:val>
                                        </p:tav>
                                        <p:tav tm="100000">
                                          <p:val>
                                            <p:strVal val="#ppt_x"/>
                                          </p:val>
                                        </p:tav>
                                      </p:tavLst>
                                    </p:anim>
                                    <p:anim calcmode="lin" valueType="num">
                                      <p:cBhvr>
                                        <p:cTn id="36" dur="500" fill="hold"/>
                                        <p:tgtEl>
                                          <p:spTgt spid="230"/>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Class="entr" nodeType="afterEffect" presetID="9" grpId="8" fill="hold">
                                  <p:stCondLst>
                                    <p:cond delay="0"/>
                                  </p:stCondLst>
                                  <p:iterate type="el" backwards="0">
                                    <p:tmAbs val="0"/>
                                  </p:iterate>
                                  <p:childTnLst>
                                    <p:set>
                                      <p:cBhvr>
                                        <p:cTn id="39" fill="hold"/>
                                        <p:tgtEl>
                                          <p:spTgt spid="228"/>
                                        </p:tgtEl>
                                        <p:attrNameLst>
                                          <p:attrName>style.visibility</p:attrName>
                                        </p:attrNameLst>
                                      </p:cBhvr>
                                      <p:to>
                                        <p:strVal val="visible"/>
                                      </p:to>
                                    </p:set>
                                    <p:animEffect filter="dissolve" transition="in">
                                      <p:cBhvr>
                                        <p:cTn id="40" dur="500"/>
                                        <p:tgtEl>
                                          <p:spTgt spid="228"/>
                                        </p:tgtEl>
                                      </p:cBhvr>
                                    </p:animEffect>
                                  </p:childTnLst>
                                </p:cTn>
                              </p:par>
                            </p:childTnLst>
                          </p:cTn>
                        </p:par>
                        <p:par>
                          <p:cTn id="41" fill="hold">
                            <p:stCondLst>
                              <p:cond delay="4000"/>
                            </p:stCondLst>
                            <p:childTnLst>
                              <p:par>
                                <p:cTn id="42" presetClass="entr" nodeType="afterEffect" presetSubtype="8" presetID="2" grpId="9" fill="hold">
                                  <p:stCondLst>
                                    <p:cond delay="0"/>
                                  </p:stCondLst>
                                  <p:iterate type="el" backwards="0">
                                    <p:tmAbs val="0"/>
                                  </p:iterate>
                                  <p:childTnLst>
                                    <p:set>
                                      <p:cBhvr>
                                        <p:cTn id="43" fill="hold"/>
                                        <p:tgtEl>
                                          <p:spTgt spid="231"/>
                                        </p:tgtEl>
                                        <p:attrNameLst>
                                          <p:attrName>style.visibility</p:attrName>
                                        </p:attrNameLst>
                                      </p:cBhvr>
                                      <p:to>
                                        <p:strVal val="visible"/>
                                      </p:to>
                                    </p:set>
                                    <p:anim calcmode="lin" valueType="num">
                                      <p:cBhvr>
                                        <p:cTn id="44" dur="500" fill="hold"/>
                                        <p:tgtEl>
                                          <p:spTgt spid="231"/>
                                        </p:tgtEl>
                                        <p:attrNameLst>
                                          <p:attrName>ppt_x</p:attrName>
                                        </p:attrNameLst>
                                      </p:cBhvr>
                                      <p:tavLst>
                                        <p:tav tm="0">
                                          <p:val>
                                            <p:strVal val="0-#ppt_w/2"/>
                                          </p:val>
                                        </p:tav>
                                        <p:tav tm="100000">
                                          <p:val>
                                            <p:strVal val="#ppt_x"/>
                                          </p:val>
                                        </p:tav>
                                      </p:tavLst>
                                    </p:anim>
                                    <p:anim calcmode="lin" valueType="num">
                                      <p:cBhvr>
                                        <p:cTn id="45" dur="500" fill="hold"/>
                                        <p:tgtEl>
                                          <p:spTgt spid="231"/>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Class="entr" nodeType="afterEffect" presetID="9" grpId="10" fill="hold">
                                  <p:stCondLst>
                                    <p:cond delay="0"/>
                                  </p:stCondLst>
                                  <p:iterate type="el" backwards="0">
                                    <p:tmAbs val="0"/>
                                  </p:iterate>
                                  <p:childTnLst>
                                    <p:set>
                                      <p:cBhvr>
                                        <p:cTn id="48" fill="hold"/>
                                        <p:tgtEl>
                                          <p:spTgt spid="229"/>
                                        </p:tgtEl>
                                        <p:attrNameLst>
                                          <p:attrName>style.visibility</p:attrName>
                                        </p:attrNameLst>
                                      </p:cBhvr>
                                      <p:to>
                                        <p:strVal val="visible"/>
                                      </p:to>
                                    </p:set>
                                    <p:animEffect filter="dissolve" transition="in">
                                      <p:cBhvr>
                                        <p:cTn id="49"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9"/>
      <p:bldP build="whole" bldLvl="1" animBg="1" rev="0" advAuto="0" spid="228" grpId="8"/>
      <p:bldP build="whole" bldLvl="1" animBg="1" rev="0" advAuto="0" spid="230" grpId="7"/>
      <p:bldP build="whole" bldLvl="1" animBg="1" rev="0" advAuto="0" spid="224" grpId="1"/>
      <p:bldP build="whole" bldLvl="1" animBg="1" rev="0" advAuto="0" spid="223" grpId="3"/>
      <p:bldP build="whole" bldLvl="1" animBg="1" rev="0" advAuto="0" spid="226" grpId="2"/>
      <p:bldP build="whole" bldLvl="1" animBg="1" rev="0" advAuto="0" spid="222" grpId="4"/>
      <p:bldP build="whole" bldLvl="1" animBg="1" rev="0" advAuto="0" spid="229" grpId="10"/>
      <p:bldP build="whole" bldLvl="1" animBg="1" rev="0" advAuto="0" spid="227" grpId="6"/>
      <p:bldP build="whole" bldLvl="1" animBg="1" rev="0" advAuto="0" spid="225" grpId="5"/>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矩形 8"/>
          <p:cNvSpPr/>
          <p:nvPr/>
        </p:nvSpPr>
        <p:spPr>
          <a:xfrm>
            <a:off x="0" y="1847537"/>
            <a:ext cx="12192000" cy="3162927"/>
          </a:xfrm>
          <a:prstGeom prst="rect">
            <a:avLst/>
          </a:prstGeom>
          <a:solidFill>
            <a:srgbClr val="000000">
              <a:alpha val="80000"/>
            </a:srgbClr>
          </a:solidFill>
          <a:ln w="12700">
            <a:miter lim="400000"/>
          </a:ln>
        </p:spPr>
        <p:txBody>
          <a:bodyPr lIns="45719" rIns="45719" anchor="ctr"/>
          <a:lstStyle/>
          <a:p>
            <a:pPr algn="ctr">
              <a:defRPr>
                <a:solidFill>
                  <a:srgbClr val="FFFFFF"/>
                </a:solidFill>
              </a:defRPr>
            </a:pPr>
          </a:p>
        </p:txBody>
      </p:sp>
      <p:sp>
        <p:nvSpPr>
          <p:cNvPr id="234" name="文本框 10"/>
          <p:cNvSpPr txBox="1"/>
          <p:nvPr/>
        </p:nvSpPr>
        <p:spPr>
          <a:xfrm>
            <a:off x="484471" y="3642910"/>
            <a:ext cx="11042754"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600" sz="2000">
                <a:solidFill>
                  <a:srgbClr val="FFFFFF"/>
                </a:solidFill>
              </a:defRPr>
            </a:lvl1pPr>
          </a:lstStyle>
          <a:p>
            <a:pPr/>
            <a:r>
              <a:t>THANK YOU FOR YOUR CRITICISM AND ADVICE</a:t>
            </a:r>
          </a:p>
        </p:txBody>
      </p:sp>
      <p:sp>
        <p:nvSpPr>
          <p:cNvPr id="235" name="文本框 9"/>
          <p:cNvSpPr txBox="1"/>
          <p:nvPr/>
        </p:nvSpPr>
        <p:spPr>
          <a:xfrm>
            <a:off x="1123665" y="2429075"/>
            <a:ext cx="9944670"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600" sz="4400">
                <a:solidFill>
                  <a:srgbClr val="FFFFFF"/>
                </a:solidFill>
              </a:defRPr>
            </a:lvl1pPr>
          </a:lstStyle>
          <a:p>
            <a:pPr/>
            <a:r>
              <a:t>感谢观看</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233"/>
                                        </p:tgtEl>
                                        <p:attrNameLst>
                                          <p:attrName>style.visibility</p:attrName>
                                        </p:attrNameLst>
                                      </p:cBhvr>
                                      <p:to>
                                        <p:strVal val="visible"/>
                                      </p:to>
                                    </p:set>
                                    <p:animEffect filter="wipe(left)" transition="in">
                                      <p:cBhvr>
                                        <p:cTn id="7" dur="500"/>
                                        <p:tgtEl>
                                          <p:spTgt spid="233"/>
                                        </p:tgtEl>
                                      </p:cBhvr>
                                    </p:animEffect>
                                  </p:childTnLst>
                                </p:cTn>
                              </p:par>
                            </p:childTnLst>
                          </p:cTn>
                        </p:par>
                        <p:par>
                          <p:cTn id="8" fill="hold">
                            <p:stCondLst>
                              <p:cond delay="500"/>
                            </p:stCondLst>
                            <p:childTnLst>
                              <p:par>
                                <p:cTn id="9" presetClass="entr" nodeType="afterEffect" presetSubtype="2" presetID="2" grpId="2" fill="hold">
                                  <p:stCondLst>
                                    <p:cond delay="0"/>
                                  </p:stCondLst>
                                  <p:iterate type="el" backwards="0">
                                    <p:tmAbs val="0"/>
                                  </p:iterate>
                                  <p:childTnLst>
                                    <p:set>
                                      <p:cBhvr>
                                        <p:cTn id="10" fill="hold"/>
                                        <p:tgtEl>
                                          <p:spTgt spid="235"/>
                                        </p:tgtEl>
                                        <p:attrNameLst>
                                          <p:attrName>style.visibility</p:attrName>
                                        </p:attrNameLst>
                                      </p:cBhvr>
                                      <p:to>
                                        <p:strVal val="visible"/>
                                      </p:to>
                                    </p:set>
                                    <p:anim calcmode="lin" valueType="num">
                                      <p:cBhvr>
                                        <p:cTn id="11" dur="500" fill="hold"/>
                                        <p:tgtEl>
                                          <p:spTgt spid="235"/>
                                        </p:tgtEl>
                                        <p:attrNameLst>
                                          <p:attrName>ppt_x</p:attrName>
                                        </p:attrNameLst>
                                      </p:cBhvr>
                                      <p:tavLst>
                                        <p:tav tm="0">
                                          <p:val>
                                            <p:strVal val="1+#ppt_w/2"/>
                                          </p:val>
                                        </p:tav>
                                        <p:tav tm="100000">
                                          <p:val>
                                            <p:strVal val="#ppt_x"/>
                                          </p:val>
                                        </p:tav>
                                      </p:tavLst>
                                    </p:anim>
                                    <p:anim calcmode="lin" valueType="num">
                                      <p:cBhvr>
                                        <p:cTn id="12" dur="500" fill="hold"/>
                                        <p:tgtEl>
                                          <p:spTgt spid="23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Class="entr" nodeType="afterEffect" presetSubtype="4" presetID="2" grpId="3" fill="hold">
                                  <p:stCondLst>
                                    <p:cond delay="0"/>
                                  </p:stCondLst>
                                  <p:iterate type="el" backwards="0">
                                    <p:tmAbs val="0"/>
                                  </p:iterate>
                                  <p:childTnLst>
                                    <p:set>
                                      <p:cBhvr>
                                        <p:cTn id="15" fill="hold"/>
                                        <p:tgtEl>
                                          <p:spTgt spid="234"/>
                                        </p:tgtEl>
                                        <p:attrNameLst>
                                          <p:attrName>style.visibility</p:attrName>
                                        </p:attrNameLst>
                                      </p:cBhvr>
                                      <p:to>
                                        <p:strVal val="visible"/>
                                      </p:to>
                                    </p:set>
                                    <p:anim calcmode="lin" valueType="num">
                                      <p:cBhvr>
                                        <p:cTn id="16" dur="750" fill="hold"/>
                                        <p:tgtEl>
                                          <p:spTgt spid="234"/>
                                        </p:tgtEl>
                                        <p:attrNameLst>
                                          <p:attrName>ppt_x</p:attrName>
                                        </p:attrNameLst>
                                      </p:cBhvr>
                                      <p:tavLst>
                                        <p:tav tm="0">
                                          <p:val>
                                            <p:strVal val="#ppt_x"/>
                                          </p:val>
                                        </p:tav>
                                        <p:tav tm="100000">
                                          <p:val>
                                            <p:strVal val="#ppt_x"/>
                                          </p:val>
                                        </p:tav>
                                      </p:tavLst>
                                    </p:anim>
                                    <p:anim calcmode="lin" valueType="num">
                                      <p:cBhvr>
                                        <p:cTn id="17" dur="750" fill="hold"/>
                                        <p:tgtEl>
                                          <p:spTgt spid="2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3" grpId="1"/>
      <p:bldP build="whole" bldLvl="1" animBg="1" rev="0" advAuto="0" spid="235" grpId="2"/>
      <p:bldP build="whole" bldLvl="1" animBg="1" rev="0" advAuto="0" spid="234" grpId="3"/>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文本占位符 12"/>
          <p:cNvSpPr txBox="1"/>
          <p:nvPr>
            <p:ph type="body" sz="quarter" idx="1"/>
          </p:nvPr>
        </p:nvSpPr>
        <p:spPr>
          <a:prstGeom prst="rect">
            <a:avLst/>
          </a:prstGeom>
        </p:spPr>
        <p:txBody>
          <a:bodyPr/>
          <a:lstStyle/>
          <a:p>
            <a:pPr/>
            <a:r>
              <a:t>1.</a:t>
            </a:r>
            <a:r>
              <a:t>研究背景</a:t>
            </a:r>
          </a:p>
        </p:txBody>
      </p:sp>
      <p:sp>
        <p:nvSpPr>
          <p:cNvPr id="87" name="文本占位符 13"/>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a:buSzTx/>
              <a:buFontTx/>
              <a:buNone/>
              <a:defRPr sz="1800">
                <a:solidFill>
                  <a:srgbClr val="FFFFFF"/>
                </a:solidFill>
              </a:defRPr>
            </a:pPr>
            <a:r>
              <a:t>2.</a:t>
            </a:r>
            <a:r>
              <a:t>研究现状</a:t>
            </a:r>
          </a:p>
        </p:txBody>
      </p:sp>
      <p:sp>
        <p:nvSpPr>
          <p:cNvPr id="88" name="文本占位符 14"/>
          <p:cNvSpPr/>
          <p:nvPr>
            <p:ph type="body" idx="14"/>
          </p:nvPr>
        </p:nvSpPr>
        <p:spPr>
          <a:prstGeom prst="rect">
            <a:avLst/>
          </a:prstGeom>
          <a:extLst>
            <a:ext uri="{C572A759-6A51-4108-AA02-DFA0A04FC94B}">
              <ma14:wrappingTextBoxFlag xmlns:ma14="http://schemas.microsoft.com/office/mac/drawingml/2011/main" val="1"/>
            </a:ext>
          </a:extLst>
        </p:spPr>
        <p:txBody>
          <a:bodyPr/>
          <a:lstStyle/>
          <a:p>
            <a:pPr marL="0" indent="0">
              <a:buSzTx/>
              <a:buFontTx/>
              <a:buNone/>
              <a:defRPr sz="1800">
                <a:solidFill>
                  <a:srgbClr val="FFFFFF"/>
                </a:solidFill>
              </a:defRPr>
            </a:pPr>
            <a:r>
              <a:t>3.</a:t>
            </a:r>
            <a:r>
              <a:t>研究问题</a:t>
            </a:r>
          </a:p>
        </p:txBody>
      </p:sp>
      <p:sp>
        <p:nvSpPr>
          <p:cNvPr id="89" name="文本占位符 16"/>
          <p:cNvSpPr/>
          <p:nvPr>
            <p:ph type="body" idx="16"/>
          </p:nvPr>
        </p:nvSpPr>
        <p:spPr>
          <a:prstGeom prst="rect">
            <a:avLst/>
          </a:prstGeom>
          <a:extLst>
            <a:ext uri="{C572A759-6A51-4108-AA02-DFA0A04FC94B}">
              <ma14:wrappingTextBoxFlag xmlns:ma14="http://schemas.microsoft.com/office/mac/drawingml/2011/main" val="1"/>
            </a:ext>
          </a:extLst>
        </p:spPr>
        <p:txBody>
          <a:bodyPr/>
          <a:lstStyle>
            <a:lvl1pPr marL="0" indent="0" defTabSz="868680">
              <a:spcBef>
                <a:spcPts val="900"/>
              </a:spcBef>
              <a:buSzTx/>
              <a:buFontTx/>
              <a:buNone/>
              <a:defRPr sz="3040">
                <a:solidFill>
                  <a:srgbClr val="FFFFFF"/>
                </a:solidFill>
              </a:defRPr>
            </a:lvl1pPr>
          </a:lstStyle>
          <a:p>
            <a:pPr/>
            <a:r>
              <a:t>简介</a:t>
            </a:r>
          </a:p>
        </p:txBody>
      </p:sp>
      <p:sp>
        <p:nvSpPr>
          <p:cNvPr id="90" name="文本占位符 17"/>
          <p:cNvSpPr/>
          <p:nvPr>
            <p:ph type="body" idx="17"/>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sz="1600">
                <a:solidFill>
                  <a:srgbClr val="FFFFFF"/>
                </a:solidFill>
              </a:defRPr>
            </a:lvl1pPr>
          </a:lstStyle>
          <a:p>
            <a:pPr/>
            <a:r>
              <a:t>OVERVIEW</a:t>
            </a:r>
          </a:p>
        </p:txBody>
      </p:sp>
      <p:sp>
        <p:nvSpPr>
          <p:cNvPr id="91" name="文本占位符 3"/>
          <p:cNvSpPr/>
          <p:nvPr>
            <p:ph type="body" idx="18"/>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a:solidFill>
                  <a:srgbClr val="FFFFFF"/>
                </a:solidFill>
              </a:defRPr>
            </a:lvl1pPr>
          </a:lstStyle>
          <a:p>
            <a:pPr/>
            <a:r>
              <a:t>PART 01</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91">
                                            <p:bg/>
                                          </p:spTgt>
                                        </p:tgtEl>
                                        <p:attrNameLst>
                                          <p:attrName>style.visibility</p:attrName>
                                        </p:attrNameLst>
                                      </p:cBhvr>
                                      <p:to>
                                        <p:strVal val="visible"/>
                                      </p:to>
                                    </p:set>
                                    <p:anim calcmode="lin" valueType="num">
                                      <p:cBhvr>
                                        <p:cTn id="7" dur="500" fill="hold"/>
                                        <p:tgtEl>
                                          <p:spTgt spid="91">
                                            <p:bg/>
                                          </p:spTgt>
                                        </p:tgtEl>
                                        <p:attrNameLst>
                                          <p:attrName>ppt_x</p:attrName>
                                        </p:attrNameLst>
                                      </p:cBhvr>
                                      <p:tavLst>
                                        <p:tav tm="0">
                                          <p:val>
                                            <p:strVal val="#ppt_x"/>
                                          </p:val>
                                        </p:tav>
                                        <p:tav tm="100000">
                                          <p:val>
                                            <p:strVal val="#ppt_x"/>
                                          </p:val>
                                        </p:tav>
                                      </p:tavLst>
                                    </p:anim>
                                    <p:anim calcmode="lin" valueType="num">
                                      <p:cBhvr>
                                        <p:cTn id="8" dur="500" fill="hold"/>
                                        <p:tgtEl>
                                          <p:spTgt spid="91">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91">
                                            <p:txEl>
                                              <p:pRg st="0" end="0"/>
                                            </p:txEl>
                                          </p:spTgt>
                                        </p:tgtEl>
                                        <p:attrNameLst>
                                          <p:attrName>style.visibility</p:attrName>
                                        </p:attrNameLst>
                                      </p:cBhvr>
                                      <p:to>
                                        <p:strVal val="visible"/>
                                      </p:to>
                                    </p:set>
                                    <p:anim calcmode="lin" valueType="num">
                                      <p:cBhvr>
                                        <p:cTn id="11" dur="500" fill="hold"/>
                                        <p:tgtEl>
                                          <p:spTgt spid="91">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91">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2" fill="hold">
                                  <p:stCondLst>
                                    <p:cond delay="0"/>
                                  </p:stCondLst>
                                  <p:iterate type="el" backwards="0">
                                    <p:tmAbs val="0"/>
                                  </p:iterate>
                                  <p:childTnLst>
                                    <p:set>
                                      <p:cBhvr>
                                        <p:cTn id="15" fill="hold"/>
                                        <p:tgtEl>
                                          <p:spTgt spid="89">
                                            <p:bg/>
                                          </p:spTgt>
                                        </p:tgtEl>
                                        <p:attrNameLst>
                                          <p:attrName>style.visibility</p:attrName>
                                        </p:attrNameLst>
                                      </p:cBhvr>
                                      <p:to>
                                        <p:strVal val="visible"/>
                                      </p:to>
                                    </p:set>
                                    <p:anim calcmode="lin" valueType="num">
                                      <p:cBhvr>
                                        <p:cTn id="16" dur="750" fill="hold"/>
                                        <p:tgtEl>
                                          <p:spTgt spid="89">
                                            <p:bg/>
                                          </p:spTgt>
                                        </p:tgtEl>
                                        <p:attrNameLst>
                                          <p:attrName>ppt_x</p:attrName>
                                        </p:attrNameLst>
                                      </p:cBhvr>
                                      <p:tavLst>
                                        <p:tav tm="0">
                                          <p:val>
                                            <p:strVal val="#ppt_x"/>
                                          </p:val>
                                        </p:tav>
                                        <p:tav tm="100000">
                                          <p:val>
                                            <p:strVal val="#ppt_x"/>
                                          </p:val>
                                        </p:tav>
                                      </p:tavLst>
                                    </p:anim>
                                    <p:anim calcmode="lin" valueType="num">
                                      <p:cBhvr>
                                        <p:cTn id="17" dur="750" fill="hold"/>
                                        <p:tgtEl>
                                          <p:spTgt spid="89">
                                            <p:bg/>
                                          </p:spTgt>
                                        </p:tgtEl>
                                        <p:attrNameLst>
                                          <p:attrName>ppt_y</p:attrName>
                                        </p:attrNameLst>
                                      </p:cBhvr>
                                      <p:tavLst>
                                        <p:tav tm="0">
                                          <p:val>
                                            <p:strVal val="1+#ppt_h/2"/>
                                          </p:val>
                                        </p:tav>
                                        <p:tav tm="100000">
                                          <p:val>
                                            <p:strVal val="#ppt_y"/>
                                          </p:val>
                                        </p:tav>
                                      </p:tavLst>
                                    </p:anim>
                                  </p:childTnLst>
                                </p:cTn>
                              </p:par>
                              <p:par>
                                <p:cTn id="18" presetClass="entr" nodeType="withEffect" presetSubtype="4" presetID="2" grpId="2" fill="hold">
                                  <p:stCondLst>
                                    <p:cond delay="0"/>
                                  </p:stCondLst>
                                  <p:iterate type="el" backwards="0">
                                    <p:tmAbs val="0"/>
                                  </p:iterate>
                                  <p:childTnLst>
                                    <p:set>
                                      <p:cBhvr>
                                        <p:cTn id="19" fill="hold"/>
                                        <p:tgtEl>
                                          <p:spTgt spid="89">
                                            <p:txEl>
                                              <p:pRg st="0" end="0"/>
                                            </p:txEl>
                                          </p:spTgt>
                                        </p:tgtEl>
                                        <p:attrNameLst>
                                          <p:attrName>style.visibility</p:attrName>
                                        </p:attrNameLst>
                                      </p:cBhvr>
                                      <p:to>
                                        <p:strVal val="visible"/>
                                      </p:to>
                                    </p:set>
                                    <p:anim calcmode="lin" valueType="num">
                                      <p:cBhvr>
                                        <p:cTn id="20" dur="750" fill="hold"/>
                                        <p:tgtEl>
                                          <p:spTgt spid="89">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89">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Class="entr" nodeType="afterEffect" presetID="9" grpId="3" fill="hold">
                                  <p:stCondLst>
                                    <p:cond delay="0"/>
                                  </p:stCondLst>
                                  <p:iterate type="el" backwards="0">
                                    <p:tmAbs val="0"/>
                                  </p:iterate>
                                  <p:childTnLst>
                                    <p:set>
                                      <p:cBhvr>
                                        <p:cTn id="24" fill="hold"/>
                                        <p:tgtEl>
                                          <p:spTgt spid="86">
                                            <p:bg/>
                                          </p:spTgt>
                                        </p:tgtEl>
                                        <p:attrNameLst>
                                          <p:attrName>style.visibility</p:attrName>
                                        </p:attrNameLst>
                                      </p:cBhvr>
                                      <p:to>
                                        <p:strVal val="visible"/>
                                      </p:to>
                                    </p:set>
                                    <p:animEffect filter="dissolve" transition="in">
                                      <p:cBhvr>
                                        <p:cTn id="25" dur="500"/>
                                        <p:tgtEl>
                                          <p:spTgt spid="86">
                                            <p:bg/>
                                          </p:spTgt>
                                        </p:tgtEl>
                                      </p:cBhvr>
                                    </p:animEffect>
                                  </p:childTnLst>
                                </p:cTn>
                              </p:par>
                              <p:par>
                                <p:cTn id="26" presetClass="entr" nodeType="withEffect" presetSubtype="0" presetID="9" grpId="3" fill="hold">
                                  <p:stCondLst>
                                    <p:cond delay="0"/>
                                  </p:stCondLst>
                                  <p:iterate type="el" backwards="0">
                                    <p:tmAbs val="0"/>
                                  </p:iterate>
                                  <p:childTnLst>
                                    <p:set>
                                      <p:cBhvr>
                                        <p:cTn id="27" fill="hold"/>
                                        <p:tgtEl>
                                          <p:spTgt spid="86">
                                            <p:txEl>
                                              <p:pRg st="0" end="0"/>
                                            </p:txEl>
                                          </p:spTgt>
                                        </p:tgtEl>
                                        <p:attrNameLst>
                                          <p:attrName>style.visibility</p:attrName>
                                        </p:attrNameLst>
                                      </p:cBhvr>
                                      <p:to>
                                        <p:strVal val="visible"/>
                                      </p:to>
                                    </p:set>
                                    <p:animEffect filter="dissolve" transition="in">
                                      <p:cBhvr>
                                        <p:cTn id="28" dur="500"/>
                                        <p:tgtEl>
                                          <p:spTgt spid="86">
                                            <p:txEl>
                                              <p:pRg st="0" end="0"/>
                                            </p:txEl>
                                          </p:spTgt>
                                        </p:tgtEl>
                                      </p:cBhvr>
                                    </p:animEffect>
                                  </p:childTnLst>
                                </p:cTn>
                              </p:par>
                            </p:childTnLst>
                          </p:cTn>
                        </p:par>
                        <p:par>
                          <p:cTn id="29" fill="hold">
                            <p:stCondLst>
                              <p:cond delay="1750"/>
                            </p:stCondLst>
                            <p:childTnLst>
                              <p:par>
                                <p:cTn id="30" presetClass="entr" nodeType="afterEffect" presetSubtype="1" presetID="2" grpId="4" fill="hold">
                                  <p:stCondLst>
                                    <p:cond delay="0"/>
                                  </p:stCondLst>
                                  <p:iterate type="el" backwards="0">
                                    <p:tmAbs val="0"/>
                                  </p:iterate>
                                  <p:childTnLst>
                                    <p:set>
                                      <p:cBhvr>
                                        <p:cTn id="31" fill="hold"/>
                                        <p:tgtEl>
                                          <p:spTgt spid="90">
                                            <p:bg/>
                                          </p:spTgt>
                                        </p:tgtEl>
                                        <p:attrNameLst>
                                          <p:attrName>style.visibility</p:attrName>
                                        </p:attrNameLst>
                                      </p:cBhvr>
                                      <p:to>
                                        <p:strVal val="visible"/>
                                      </p:to>
                                    </p:set>
                                    <p:anim calcmode="lin" valueType="num">
                                      <p:cBhvr>
                                        <p:cTn id="32" dur="750" fill="hold"/>
                                        <p:tgtEl>
                                          <p:spTgt spid="90">
                                            <p:bg/>
                                          </p:spTgt>
                                        </p:tgtEl>
                                        <p:attrNameLst>
                                          <p:attrName>ppt_x</p:attrName>
                                        </p:attrNameLst>
                                      </p:cBhvr>
                                      <p:tavLst>
                                        <p:tav tm="0">
                                          <p:val>
                                            <p:strVal val="#ppt_x"/>
                                          </p:val>
                                        </p:tav>
                                        <p:tav tm="100000">
                                          <p:val>
                                            <p:strVal val="#ppt_x"/>
                                          </p:val>
                                        </p:tav>
                                      </p:tavLst>
                                    </p:anim>
                                    <p:anim calcmode="lin" valueType="num">
                                      <p:cBhvr>
                                        <p:cTn id="33" dur="750" fill="hold"/>
                                        <p:tgtEl>
                                          <p:spTgt spid="90">
                                            <p:bg/>
                                          </p:spTgt>
                                        </p:tgtEl>
                                        <p:attrNameLst>
                                          <p:attrName>ppt_y</p:attrName>
                                        </p:attrNameLst>
                                      </p:cBhvr>
                                      <p:tavLst>
                                        <p:tav tm="0">
                                          <p:val>
                                            <p:strVal val="0-#ppt_h/2"/>
                                          </p:val>
                                        </p:tav>
                                        <p:tav tm="100000">
                                          <p:val>
                                            <p:strVal val="#ppt_y"/>
                                          </p:val>
                                        </p:tav>
                                      </p:tavLst>
                                    </p:anim>
                                  </p:childTnLst>
                                </p:cTn>
                              </p:par>
                              <p:par>
                                <p:cTn id="34" presetClass="entr" nodeType="withEffect" presetSubtype="1" presetID="2" grpId="4" fill="hold">
                                  <p:stCondLst>
                                    <p:cond delay="0"/>
                                  </p:stCondLst>
                                  <p:iterate type="el" backwards="0">
                                    <p:tmAbs val="0"/>
                                  </p:iterate>
                                  <p:childTnLst>
                                    <p:set>
                                      <p:cBhvr>
                                        <p:cTn id="35" fill="hold"/>
                                        <p:tgtEl>
                                          <p:spTgt spid="90">
                                            <p:txEl>
                                              <p:pRg st="0" end="0"/>
                                            </p:txEl>
                                          </p:spTgt>
                                        </p:tgtEl>
                                        <p:attrNameLst>
                                          <p:attrName>style.visibility</p:attrName>
                                        </p:attrNameLst>
                                      </p:cBhvr>
                                      <p:to>
                                        <p:strVal val="visible"/>
                                      </p:to>
                                    </p:set>
                                    <p:anim calcmode="lin" valueType="num">
                                      <p:cBhvr>
                                        <p:cTn id="36" dur="750" fill="hold"/>
                                        <p:tgtEl>
                                          <p:spTgt spid="90">
                                            <p:txEl>
                                              <p:pRg st="0" end="0"/>
                                            </p:txEl>
                                          </p:spTgt>
                                        </p:tgtEl>
                                        <p:attrNameLst>
                                          <p:attrName>ppt_x</p:attrName>
                                        </p:attrNameLst>
                                      </p:cBhvr>
                                      <p:tavLst>
                                        <p:tav tm="0">
                                          <p:val>
                                            <p:strVal val="#ppt_x"/>
                                          </p:val>
                                        </p:tav>
                                        <p:tav tm="100000">
                                          <p:val>
                                            <p:strVal val="#ppt_x"/>
                                          </p:val>
                                        </p:tav>
                                      </p:tavLst>
                                    </p:anim>
                                    <p:anim calcmode="lin" valueType="num">
                                      <p:cBhvr>
                                        <p:cTn id="37" dur="750" fill="hold"/>
                                        <p:tgtEl>
                                          <p:spTgt spid="90">
                                            <p:txEl>
                                              <p:pRg st="0" end="0"/>
                                            </p:txEl>
                                          </p:spTgt>
                                        </p:tgtEl>
                                        <p:attrNameLst>
                                          <p:attrName>ppt_y</p:attrName>
                                        </p:attrNameLst>
                                      </p:cBhvr>
                                      <p:tavLst>
                                        <p:tav tm="0">
                                          <p:val>
                                            <p:strVal val="0-#ppt_h/2"/>
                                          </p:val>
                                        </p:tav>
                                        <p:tav tm="100000">
                                          <p:val>
                                            <p:strVal val="#ppt_y"/>
                                          </p:val>
                                        </p:tav>
                                      </p:tavLst>
                                    </p:anim>
                                  </p:childTnLst>
                                </p:cTn>
                              </p:par>
                            </p:childTnLst>
                          </p:cTn>
                        </p:par>
                        <p:par>
                          <p:cTn id="38" fill="hold">
                            <p:stCondLst>
                              <p:cond delay="2500"/>
                            </p:stCondLst>
                            <p:childTnLst>
                              <p:par>
                                <p:cTn id="39" presetClass="entr" nodeType="afterEffect" presetID="9" grpId="5" fill="hold">
                                  <p:stCondLst>
                                    <p:cond delay="0"/>
                                  </p:stCondLst>
                                  <p:iterate type="el" backwards="0">
                                    <p:tmAbs val="0"/>
                                  </p:iterate>
                                  <p:childTnLst>
                                    <p:set>
                                      <p:cBhvr>
                                        <p:cTn id="40" fill="hold"/>
                                        <p:tgtEl>
                                          <p:spTgt spid="87">
                                            <p:bg/>
                                          </p:spTgt>
                                        </p:tgtEl>
                                        <p:attrNameLst>
                                          <p:attrName>style.visibility</p:attrName>
                                        </p:attrNameLst>
                                      </p:cBhvr>
                                      <p:to>
                                        <p:strVal val="visible"/>
                                      </p:to>
                                    </p:set>
                                    <p:animEffect filter="dissolve" transition="in">
                                      <p:cBhvr>
                                        <p:cTn id="41" dur="500"/>
                                        <p:tgtEl>
                                          <p:spTgt spid="87">
                                            <p:bg/>
                                          </p:spTgt>
                                        </p:tgtEl>
                                      </p:cBhvr>
                                    </p:animEffect>
                                  </p:childTnLst>
                                </p:cTn>
                              </p:par>
                              <p:par>
                                <p:cTn id="42" presetClass="entr" nodeType="withEffect" presetSubtype="0" presetID="9" grpId="5" fill="hold">
                                  <p:stCondLst>
                                    <p:cond delay="0"/>
                                  </p:stCondLst>
                                  <p:iterate type="el" backwards="0">
                                    <p:tmAbs val="0"/>
                                  </p:iterate>
                                  <p:childTnLst>
                                    <p:set>
                                      <p:cBhvr>
                                        <p:cTn id="43" fill="hold"/>
                                        <p:tgtEl>
                                          <p:spTgt spid="87">
                                            <p:txEl>
                                              <p:pRg st="0" end="0"/>
                                            </p:txEl>
                                          </p:spTgt>
                                        </p:tgtEl>
                                        <p:attrNameLst>
                                          <p:attrName>style.visibility</p:attrName>
                                        </p:attrNameLst>
                                      </p:cBhvr>
                                      <p:to>
                                        <p:strVal val="visible"/>
                                      </p:to>
                                    </p:set>
                                    <p:animEffect filter="dissolve" transition="in">
                                      <p:cBhvr>
                                        <p:cTn id="44" dur="500"/>
                                        <p:tgtEl>
                                          <p:spTgt spid="87">
                                            <p:txEl>
                                              <p:pRg st="0" end="0"/>
                                            </p:txEl>
                                          </p:spTgt>
                                        </p:tgtEl>
                                      </p:cBhvr>
                                    </p:animEffect>
                                  </p:childTnLst>
                                </p:cTn>
                              </p:par>
                            </p:childTnLst>
                          </p:cTn>
                        </p:par>
                        <p:par>
                          <p:cTn id="45" fill="hold">
                            <p:stCondLst>
                              <p:cond delay="3000"/>
                            </p:stCondLst>
                            <p:childTnLst>
                              <p:par>
                                <p:cTn id="46" presetClass="entr" nodeType="afterEffect" presetID="9" grpId="6" fill="hold">
                                  <p:stCondLst>
                                    <p:cond delay="0"/>
                                  </p:stCondLst>
                                  <p:iterate type="el" backwards="0">
                                    <p:tmAbs val="0"/>
                                  </p:iterate>
                                  <p:childTnLst>
                                    <p:set>
                                      <p:cBhvr>
                                        <p:cTn id="47" fill="hold"/>
                                        <p:tgtEl>
                                          <p:spTgt spid="88">
                                            <p:bg/>
                                          </p:spTgt>
                                        </p:tgtEl>
                                        <p:attrNameLst>
                                          <p:attrName>style.visibility</p:attrName>
                                        </p:attrNameLst>
                                      </p:cBhvr>
                                      <p:to>
                                        <p:strVal val="visible"/>
                                      </p:to>
                                    </p:set>
                                    <p:animEffect filter="dissolve" transition="in">
                                      <p:cBhvr>
                                        <p:cTn id="48" dur="500"/>
                                        <p:tgtEl>
                                          <p:spTgt spid="88">
                                            <p:bg/>
                                          </p:spTgt>
                                        </p:tgtEl>
                                      </p:cBhvr>
                                    </p:animEffect>
                                  </p:childTnLst>
                                </p:cTn>
                              </p:par>
                              <p:par>
                                <p:cTn id="49" presetClass="entr" nodeType="withEffect" presetSubtype="0" presetID="9" grpId="6" fill="hold">
                                  <p:stCondLst>
                                    <p:cond delay="0"/>
                                  </p:stCondLst>
                                  <p:iterate type="el" backwards="0">
                                    <p:tmAbs val="0"/>
                                  </p:iterate>
                                  <p:childTnLst>
                                    <p:set>
                                      <p:cBhvr>
                                        <p:cTn id="50" fill="hold"/>
                                        <p:tgtEl>
                                          <p:spTgt spid="88">
                                            <p:txEl>
                                              <p:pRg st="0" end="0"/>
                                            </p:txEl>
                                          </p:spTgt>
                                        </p:tgtEl>
                                        <p:attrNameLst>
                                          <p:attrName>style.visibility</p:attrName>
                                        </p:attrNameLst>
                                      </p:cBhvr>
                                      <p:to>
                                        <p:strVal val="visible"/>
                                      </p:to>
                                    </p:set>
                                    <p:animEffect filter="dissolve" transition="in">
                                      <p:cBhvr>
                                        <p:cTn id="51" dur="500"/>
                                        <p:tgtEl>
                                          <p:spTgt spid="8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91" grpId="1"/>
      <p:bldP build="p" bldLvl="1" animBg="1" rev="0" advAuto="0" spid="89" grpId="2"/>
      <p:bldP build="p" bldLvl="1" animBg="1" rev="0" advAuto="0" spid="90" grpId="4"/>
      <p:bldP build="p" bldLvl="1" animBg="1" rev="0" advAuto="0" spid="87" grpId="5"/>
      <p:bldP build="p" bldLvl="1" animBg="1" rev="0" advAuto="0" spid="86" grpId="3"/>
      <p:bldP build="p" bldLvl="1" animBg="1" rev="0" advAuto="0" spid="88" grpId="6"/>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3" name="图片 3" descr="图片 3"/>
          <p:cNvPicPr>
            <a:picLocks noChangeAspect="1"/>
          </p:cNvPicPr>
          <p:nvPr/>
        </p:nvPicPr>
        <p:blipFill>
          <a:blip r:embed="rId2">
            <a:extLst/>
          </a:blip>
          <a:stretch>
            <a:fillRect/>
          </a:stretch>
        </p:blipFill>
        <p:spPr>
          <a:xfrm>
            <a:off x="6146800" y="1733461"/>
            <a:ext cx="5707890" cy="4280918"/>
          </a:xfrm>
          <a:prstGeom prst="rect">
            <a:avLst/>
          </a:prstGeom>
          <a:ln w="12700">
            <a:miter lim="400000"/>
          </a:ln>
        </p:spPr>
      </p:pic>
      <p:pic>
        <p:nvPicPr>
          <p:cNvPr id="94" name="page2image1735072.jpg" descr="page2image1735072.jpg"/>
          <p:cNvPicPr>
            <a:picLocks noChangeAspect="1"/>
          </p:cNvPicPr>
          <p:nvPr/>
        </p:nvPicPr>
        <p:blipFill>
          <a:blip r:embed="rId3">
            <a:extLst/>
          </a:blip>
          <a:stretch>
            <a:fillRect/>
          </a:stretch>
        </p:blipFill>
        <p:spPr>
          <a:xfrm>
            <a:off x="6753977" y="1677103"/>
            <a:ext cx="4671337" cy="4393634"/>
          </a:xfrm>
          <a:prstGeom prst="rect">
            <a:avLst/>
          </a:prstGeom>
          <a:ln w="12700">
            <a:miter lim="400000"/>
          </a:ln>
        </p:spPr>
      </p:pic>
      <p:sp>
        <p:nvSpPr>
          <p:cNvPr id="95" name="标题 1"/>
          <p:cNvSpPr txBox="1"/>
          <p:nvPr>
            <p:ph type="title"/>
          </p:nvPr>
        </p:nvSpPr>
        <p:spPr>
          <a:xfrm>
            <a:off x="1386306" y="247277"/>
            <a:ext cx="7113118" cy="584776"/>
          </a:xfrm>
          <a:prstGeom prst="rect">
            <a:avLst/>
          </a:prstGeom>
        </p:spPr>
        <p:txBody>
          <a:bodyPr/>
          <a:lstStyle>
            <a:lvl1pPr defTabSz="795527">
              <a:defRPr sz="2784"/>
            </a:lvl1pPr>
          </a:lstStyle>
          <a:p>
            <a:pPr/>
            <a:r>
              <a:t>研究背景</a:t>
            </a:r>
          </a:p>
        </p:txBody>
      </p:sp>
      <p:sp>
        <p:nvSpPr>
          <p:cNvPr id="96" name="Rectangle 1"/>
          <p:cNvSpPr/>
          <p:nvPr/>
        </p:nvSpPr>
        <p:spPr>
          <a:xfrm>
            <a:off x="455846" y="1733460"/>
            <a:ext cx="5708654" cy="4280920"/>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97" name="Rectangle 6"/>
          <p:cNvSpPr/>
          <p:nvPr/>
        </p:nvSpPr>
        <p:spPr>
          <a:xfrm>
            <a:off x="702665" y="1964445"/>
            <a:ext cx="10786671" cy="3818949"/>
          </a:xfrm>
          <a:prstGeom prst="rect">
            <a:avLst/>
          </a:prstGeom>
          <a:ln>
            <a:solidFill>
              <a:srgbClr val="404040"/>
            </a:solidFill>
            <a:miter/>
          </a:ln>
        </p:spPr>
        <p:txBody>
          <a:bodyPr lIns="45719" rIns="45719" anchor="ctr"/>
          <a:lstStyle/>
          <a:p>
            <a:pPr algn="ctr">
              <a:defRPr>
                <a:solidFill>
                  <a:srgbClr val="FFFFFF"/>
                </a:solidFill>
              </a:defRPr>
            </a:pPr>
          </a:p>
        </p:txBody>
      </p:sp>
      <p:sp>
        <p:nvSpPr>
          <p:cNvPr id="98" name="TextBox 9"/>
          <p:cNvSpPr txBox="1"/>
          <p:nvPr/>
        </p:nvSpPr>
        <p:spPr>
          <a:xfrm>
            <a:off x="838900" y="2088872"/>
            <a:ext cx="5239954" cy="3779513"/>
          </a:xfrm>
          <a:prstGeom prst="rect">
            <a:avLst/>
          </a:prstGeom>
          <a:ln w="12700">
            <a:miter lim="400000"/>
          </a:ln>
          <a:extLst>
            <a:ext uri="{C572A759-6A51-4108-AA02-DFA0A04FC94B}">
              <ma14:wrappingTextBoxFlag xmlns:ma14="http://schemas.microsoft.com/office/mac/drawingml/2011/main" val="1"/>
            </a:ext>
          </a:extLst>
        </p:spPr>
        <p:txBody>
          <a:bodyPr lIns="60955" tIns="60955" rIns="60955" bIns="60955">
            <a:spAutoFit/>
          </a:bodyPr>
          <a:lstStyle/>
          <a:p>
            <a:pPr>
              <a:lnSpc>
                <a:spcPct val="120000"/>
              </a:lnSpc>
              <a:defRPr sz="2000"/>
            </a:pPr>
            <a:r>
              <a:t>       虚拟现实(VR)技术越来越多的应用于工程和娱乐应用，字母数字文本输入是许多内容制作应用程序的主要界面，为了更有效的学习工作和娱乐，人们需要一个键盘。虚拟现实（VR）使用户能够沉浸在图形内容中，并可用于模拟用户周围的大型显示器，阻止外界干扰，使空间看起来比实际大。</a:t>
            </a:r>
          </a:p>
          <a:p>
            <a:pPr>
              <a:lnSpc>
                <a:spcPct val="120000"/>
              </a:lnSpc>
              <a:defRPr sz="2000"/>
            </a:pPr>
            <a:r>
              <a:t>       </a:t>
            </a:r>
          </a:p>
        </p:txBody>
      </p:sp>
      <p:sp>
        <p:nvSpPr>
          <p:cNvPr id="99" name="文本"/>
          <p:cNvSpPr txBox="1"/>
          <p:nvPr/>
        </p:nvSpPr>
        <p:spPr>
          <a:xfrm>
            <a:off x="-4172198" y="-8331200"/>
            <a:ext cx="180341"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latin typeface="Times"/>
                <a:ea typeface="Times"/>
                <a:cs typeface="Times"/>
                <a:sym typeface="Times"/>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96"/>
                                        </p:tgtEl>
                                        <p:attrNameLst>
                                          <p:attrName>style.visibility</p:attrName>
                                        </p:attrNameLst>
                                      </p:cBhvr>
                                      <p:to>
                                        <p:strVal val="visible"/>
                                      </p:to>
                                    </p:set>
                                    <p:anim calcmode="lin" valueType="num">
                                      <p:cBhvr>
                                        <p:cTn id="7" dur="500" fill="hold"/>
                                        <p:tgtEl>
                                          <p:spTgt spid="96"/>
                                        </p:tgtEl>
                                        <p:attrNameLst>
                                          <p:attrName>ppt_x</p:attrName>
                                        </p:attrNameLst>
                                      </p:cBhvr>
                                      <p:tavLst>
                                        <p:tav tm="0">
                                          <p:val>
                                            <p:strVal val="0-#ppt_w/2"/>
                                          </p:val>
                                        </p:tav>
                                        <p:tav tm="100000">
                                          <p:val>
                                            <p:strVal val="#ppt_x"/>
                                          </p:val>
                                        </p:tav>
                                      </p:tavLst>
                                    </p:anim>
                                    <p:anim calcmode="lin" valueType="num">
                                      <p:cBhvr>
                                        <p:cTn id="8" dur="500" fill="hold"/>
                                        <p:tgtEl>
                                          <p:spTgt spid="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2" presetID="2" grpId="2" fill="hold">
                                  <p:stCondLst>
                                    <p:cond delay="0"/>
                                  </p:stCondLst>
                                  <p:iterate type="el" backwards="0">
                                    <p:tmAbs val="0"/>
                                  </p:iterate>
                                  <p:childTnLst>
                                    <p:set>
                                      <p:cBhvr>
                                        <p:cTn id="11" fill="hold"/>
                                        <p:tgtEl>
                                          <p:spTgt spid="93"/>
                                        </p:tgtEl>
                                        <p:attrNameLst>
                                          <p:attrName>style.visibility</p:attrName>
                                        </p:attrNameLst>
                                      </p:cBhvr>
                                      <p:to>
                                        <p:strVal val="visible"/>
                                      </p:to>
                                    </p:set>
                                    <p:anim calcmode="lin" valueType="num">
                                      <p:cBhvr>
                                        <p:cTn id="12" dur="500" fill="hold"/>
                                        <p:tgtEl>
                                          <p:spTgt spid="93"/>
                                        </p:tgtEl>
                                        <p:attrNameLst>
                                          <p:attrName>ppt_x</p:attrName>
                                        </p:attrNameLst>
                                      </p:cBhvr>
                                      <p:tavLst>
                                        <p:tav tm="0">
                                          <p:val>
                                            <p:strVal val="1+#ppt_w/2"/>
                                          </p:val>
                                        </p:tav>
                                        <p:tav tm="100000">
                                          <p:val>
                                            <p:strVal val="#ppt_x"/>
                                          </p:val>
                                        </p:tav>
                                      </p:tavLst>
                                    </p:anim>
                                    <p:anim calcmode="lin" valueType="num">
                                      <p:cBhvr>
                                        <p:cTn id="13" dur="500" fill="hold"/>
                                        <p:tgtEl>
                                          <p:spTgt spid="9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Class="entr" nodeType="afterEffect" presetSubtype="8" presetID="22" grpId="3" fill="hold">
                                  <p:stCondLst>
                                    <p:cond delay="0"/>
                                  </p:stCondLst>
                                  <p:iterate type="el" backwards="0">
                                    <p:tmAbs val="0"/>
                                  </p:iterate>
                                  <p:childTnLst>
                                    <p:set>
                                      <p:cBhvr>
                                        <p:cTn id="16" fill="hold"/>
                                        <p:tgtEl>
                                          <p:spTgt spid="97"/>
                                        </p:tgtEl>
                                        <p:attrNameLst>
                                          <p:attrName>style.visibility</p:attrName>
                                        </p:attrNameLst>
                                      </p:cBhvr>
                                      <p:to>
                                        <p:strVal val="visible"/>
                                      </p:to>
                                    </p:set>
                                    <p:animEffect filter="wipe(left)" transition="in">
                                      <p:cBhvr>
                                        <p:cTn id="17" dur="500"/>
                                        <p:tgtEl>
                                          <p:spTgt spid="97"/>
                                        </p:tgtEl>
                                      </p:cBhvr>
                                    </p:animEffect>
                                  </p:childTnLst>
                                </p:cTn>
                              </p:par>
                            </p:childTnLst>
                          </p:cTn>
                        </p:par>
                        <p:par>
                          <p:cTn id="18" fill="hold">
                            <p:stCondLst>
                              <p:cond delay="1500"/>
                            </p:stCondLst>
                            <p:childTnLst>
                              <p:par>
                                <p:cTn id="19" presetClass="entr" nodeType="afterEffect" presetID="9" grpId="4" fill="hold">
                                  <p:stCondLst>
                                    <p:cond delay="0"/>
                                  </p:stCondLst>
                                  <p:iterate type="el" backwards="0">
                                    <p:tmAbs val="0"/>
                                  </p:iterate>
                                  <p:childTnLst>
                                    <p:set>
                                      <p:cBhvr>
                                        <p:cTn id="20" fill="hold"/>
                                        <p:tgtEl>
                                          <p:spTgt spid="98"/>
                                        </p:tgtEl>
                                        <p:attrNameLst>
                                          <p:attrName>style.visibility</p:attrName>
                                        </p:attrNameLst>
                                      </p:cBhvr>
                                      <p:to>
                                        <p:strVal val="visible"/>
                                      </p:to>
                                    </p:set>
                                    <p:animEffect filter="dissolve" transition="in">
                                      <p:cBhvr>
                                        <p:cTn id="21"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 grpId="3"/>
      <p:bldP build="whole" bldLvl="1" animBg="1" rev="0" advAuto="0" spid="93" grpId="2"/>
      <p:bldP build="whole" bldLvl="1" animBg="1" rev="0" advAuto="0" spid="98" grpId="4"/>
      <p:bldP build="whole" bldLvl="1" animBg="1" rev="0" advAuto="0" spid="9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标题 1"/>
          <p:cNvSpPr txBox="1"/>
          <p:nvPr>
            <p:ph type="title"/>
          </p:nvPr>
        </p:nvSpPr>
        <p:spPr>
          <a:xfrm>
            <a:off x="1386306" y="247277"/>
            <a:ext cx="7113118" cy="584776"/>
          </a:xfrm>
          <a:prstGeom prst="rect">
            <a:avLst/>
          </a:prstGeom>
        </p:spPr>
        <p:txBody>
          <a:bodyPr/>
          <a:lstStyle>
            <a:lvl1pPr defTabSz="795527">
              <a:defRPr sz="2784"/>
            </a:lvl1pPr>
          </a:lstStyle>
          <a:p>
            <a:pPr/>
            <a:r>
              <a:t>研究现状</a:t>
            </a:r>
          </a:p>
        </p:txBody>
      </p:sp>
      <p:sp>
        <p:nvSpPr>
          <p:cNvPr id="102" name="直接连接符 2"/>
          <p:cNvSpPr/>
          <p:nvPr/>
        </p:nvSpPr>
        <p:spPr>
          <a:xfrm>
            <a:off x="6947527" y="3660392"/>
            <a:ext cx="4809045" cy="1"/>
          </a:xfrm>
          <a:prstGeom prst="line">
            <a:avLst/>
          </a:prstGeom>
          <a:ln w="6350">
            <a:solidFill>
              <a:srgbClr val="808080"/>
            </a:solidFill>
            <a:prstDash val="dash"/>
            <a:miter/>
          </a:ln>
        </p:spPr>
        <p:txBody>
          <a:bodyPr lIns="45719" rIns="45719"/>
          <a:lstStyle/>
          <a:p>
            <a:pPr/>
          </a:p>
        </p:txBody>
      </p:sp>
      <p:sp>
        <p:nvSpPr>
          <p:cNvPr id="103" name="直接连接符 3"/>
          <p:cNvSpPr/>
          <p:nvPr/>
        </p:nvSpPr>
        <p:spPr>
          <a:xfrm>
            <a:off x="522513" y="3660392"/>
            <a:ext cx="4697083" cy="1"/>
          </a:xfrm>
          <a:prstGeom prst="line">
            <a:avLst/>
          </a:prstGeom>
          <a:ln w="6350">
            <a:solidFill>
              <a:srgbClr val="808080"/>
            </a:solidFill>
            <a:prstDash val="dash"/>
            <a:miter/>
          </a:ln>
        </p:spPr>
        <p:txBody>
          <a:bodyPr lIns="45719" rIns="45719"/>
          <a:lstStyle/>
          <a:p>
            <a:pPr/>
          </a:p>
        </p:txBody>
      </p:sp>
      <p:sp>
        <p:nvSpPr>
          <p:cNvPr id="104" name="直接连接符 4"/>
          <p:cNvSpPr/>
          <p:nvPr/>
        </p:nvSpPr>
        <p:spPr>
          <a:xfrm flipV="1">
            <a:off x="6083560" y="1446769"/>
            <a:ext cx="1" cy="1349659"/>
          </a:xfrm>
          <a:prstGeom prst="line">
            <a:avLst/>
          </a:prstGeom>
          <a:ln w="6350">
            <a:solidFill>
              <a:srgbClr val="808080"/>
            </a:solidFill>
            <a:prstDash val="dash"/>
            <a:miter/>
          </a:ln>
        </p:spPr>
        <p:txBody>
          <a:bodyPr lIns="45719" rIns="45719"/>
          <a:lstStyle/>
          <a:p>
            <a:pPr/>
          </a:p>
        </p:txBody>
      </p:sp>
      <p:sp>
        <p:nvSpPr>
          <p:cNvPr id="105" name="直接连接符 5"/>
          <p:cNvSpPr/>
          <p:nvPr/>
        </p:nvSpPr>
        <p:spPr>
          <a:xfrm flipH="1" flipV="1">
            <a:off x="6083560" y="4524359"/>
            <a:ext cx="3" cy="1349661"/>
          </a:xfrm>
          <a:prstGeom prst="line">
            <a:avLst/>
          </a:prstGeom>
          <a:ln w="6350">
            <a:solidFill>
              <a:srgbClr val="808080"/>
            </a:solidFill>
            <a:prstDash val="dash"/>
            <a:miter/>
          </a:ln>
        </p:spPr>
        <p:txBody>
          <a:bodyPr lIns="45719" rIns="45719"/>
          <a:lstStyle/>
          <a:p>
            <a:pPr/>
          </a:p>
        </p:txBody>
      </p:sp>
      <p:grpSp>
        <p:nvGrpSpPr>
          <p:cNvPr id="108" name="椭圆 6"/>
          <p:cNvGrpSpPr/>
          <p:nvPr/>
        </p:nvGrpSpPr>
        <p:grpSpPr>
          <a:xfrm>
            <a:off x="5219595" y="2796427"/>
            <a:ext cx="1727932" cy="1727932"/>
            <a:chOff x="0" y="0"/>
            <a:chExt cx="1727931" cy="1727931"/>
          </a:xfrm>
        </p:grpSpPr>
        <p:sp>
          <p:nvSpPr>
            <p:cNvPr id="106" name="圆形"/>
            <p:cNvSpPr/>
            <p:nvPr/>
          </p:nvSpPr>
          <p:spPr>
            <a:xfrm>
              <a:off x="0" y="0"/>
              <a:ext cx="1727932" cy="1727932"/>
            </a:xfrm>
            <a:prstGeom prst="ellipse">
              <a:avLst/>
            </a:prstGeom>
            <a:solidFill>
              <a:srgbClr val="000000"/>
            </a:solidFill>
            <a:ln w="139700" cap="flat">
              <a:solidFill>
                <a:srgbClr val="D9D9D9"/>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07" name="SUBTITLE…"/>
            <p:cNvSpPr txBox="1"/>
            <p:nvPr/>
          </p:nvSpPr>
          <p:spPr>
            <a:xfrm>
              <a:off x="233921" y="538845"/>
              <a:ext cx="126008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a:solidFill>
                    <a:srgbClr val="FFFFFF"/>
                  </a:solidFill>
                </a:defRPr>
              </a:pPr>
              <a:r>
                <a:t>SUBTITLE</a:t>
              </a:r>
            </a:p>
            <a:p>
              <a:pPr algn="ctr">
                <a:defRPr>
                  <a:solidFill>
                    <a:srgbClr val="FFFFFF"/>
                  </a:solidFill>
                </a:defRPr>
              </a:pPr>
              <a:r>
                <a:t>HERE</a:t>
              </a:r>
            </a:p>
          </p:txBody>
        </p:sp>
      </p:grpSp>
      <p:sp>
        <p:nvSpPr>
          <p:cNvPr id="109" name="文本框 7"/>
          <p:cNvSpPr txBox="1"/>
          <p:nvPr/>
        </p:nvSpPr>
        <p:spPr>
          <a:xfrm>
            <a:off x="466357" y="1351064"/>
            <a:ext cx="4520669" cy="251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5000"/>
              </a:lnSpc>
              <a:defRPr sz="1300">
                <a:solidFill>
                  <a:schemeClr val="accent2"/>
                </a:solidFill>
              </a:defRPr>
            </a:pPr>
            <a:r>
              <a:t>      </a:t>
            </a:r>
            <a:r>
              <a:rPr sz="1400"/>
              <a:t>在现有的消费者VR系统只能使用手持控制器，头部或注视方向支持文本输入，例如HTC Vive,Oculus Rift 或者三星的Gear VR。这些方法繁琐并且速度慢，一般用于输入较短的文本。过去有一些作品建议使用专用的文本输入设备，例如可戴手套或者专用控制器等，这些设备虽然有效，但是可能需要大量的学习曲线，并且由于涉及相对较大的空间运动而可能导致疲劳。</a:t>
            </a:r>
          </a:p>
        </p:txBody>
      </p:sp>
      <p:sp>
        <p:nvSpPr>
          <p:cNvPr id="110" name="椭圆 8"/>
          <p:cNvSpPr/>
          <p:nvPr/>
        </p:nvSpPr>
        <p:spPr>
          <a:xfrm>
            <a:off x="5069716" y="2319584"/>
            <a:ext cx="288001" cy="288001"/>
          </a:xfrm>
          <a:prstGeom prst="ellipse">
            <a:avLst/>
          </a:prstGeom>
          <a:solidFill>
            <a:schemeClr val="accent2"/>
          </a:solidFill>
          <a:ln w="12700">
            <a:miter lim="400000"/>
          </a:ln>
        </p:spPr>
        <p:txBody>
          <a:bodyPr lIns="45719" rIns="45719" anchor="ctr"/>
          <a:lstStyle/>
          <a:p>
            <a:pPr algn="ctr"/>
          </a:p>
        </p:txBody>
      </p:sp>
      <p:sp>
        <p:nvSpPr>
          <p:cNvPr id="111" name="椭圆 9"/>
          <p:cNvSpPr/>
          <p:nvPr/>
        </p:nvSpPr>
        <p:spPr>
          <a:xfrm>
            <a:off x="7131412" y="2725984"/>
            <a:ext cx="288001" cy="288001"/>
          </a:xfrm>
          <a:prstGeom prst="ellipse">
            <a:avLst/>
          </a:prstGeom>
          <a:solidFill>
            <a:srgbClr val="000000"/>
          </a:solidFill>
          <a:ln w="12700">
            <a:miter lim="400000"/>
          </a:ln>
        </p:spPr>
        <p:txBody>
          <a:bodyPr lIns="45719" rIns="45719" anchor="ctr"/>
          <a:lstStyle/>
          <a:p>
            <a:pPr algn="ctr"/>
          </a:p>
        </p:txBody>
      </p:sp>
      <p:sp>
        <p:nvSpPr>
          <p:cNvPr id="112" name="文本框 10"/>
          <p:cNvSpPr txBox="1"/>
          <p:nvPr/>
        </p:nvSpPr>
        <p:spPr>
          <a:xfrm>
            <a:off x="7522996" y="1117028"/>
            <a:ext cx="4343906" cy="2440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5000"/>
              </a:lnSpc>
              <a:defRPr b="1" sz="2200"/>
            </a:pPr>
          </a:p>
          <a:p>
            <a:pPr>
              <a:lnSpc>
                <a:spcPct val="125000"/>
              </a:lnSpc>
              <a:defRPr sz="1400"/>
            </a:pPr>
            <a:r>
              <a:rPr b="1" sz="2200"/>
              <a:t>     </a:t>
            </a:r>
            <a:r>
              <a:rPr>
                <a:solidFill>
                  <a:schemeClr val="accent2"/>
                </a:solidFill>
              </a:rPr>
              <a:t>当前虚拟现实（VR）所面临的另一个挑战在于角度分辨率的有限性。通过键盘按键显示文件和字母需要更高的分辨率的清晰显示。通过键盘按键显示文本和字母需要高分辨率的清晰显示。每当当前系统需要显示虚拟键盘时，它们在有限的视野范围内这样做，远小于在现实世界中我们眼睛看物理键盘的视角。</a:t>
            </a:r>
          </a:p>
        </p:txBody>
      </p:sp>
      <p:sp>
        <p:nvSpPr>
          <p:cNvPr id="113" name="文本框 11"/>
          <p:cNvSpPr txBox="1"/>
          <p:nvPr/>
        </p:nvSpPr>
        <p:spPr>
          <a:xfrm>
            <a:off x="418930" y="3743095"/>
            <a:ext cx="4225196" cy="316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5000"/>
              </a:lnSpc>
              <a:defRPr sz="1400">
                <a:solidFill>
                  <a:schemeClr val="accent2"/>
                </a:solidFill>
              </a:defRPr>
            </a:lvl1pPr>
          </a:lstStyle>
          <a:p>
            <a:pPr/>
            <a:r>
              <a:t>       在另一方面，普通的HMD的垂直视角受到限制。普通的HMD的垂直视角（通常从显示器中心向下35°向下）与人类视觉系统（通常从鼻子向下75°）的大垂直视野相比。当用户水平向前看时，在HMD显示器中看不到位于用户前面的桌子上的物理文本输入设备的自然位置。为了能够以良好的分辨率看到这些设备的相应虚拟表示，用户必须旋转她的头部面对他们。这种姿势可能可能不舒服，并且偏离用户从主要场景中看到的视图，这可能导致用户丢失任务的上下文。</a:t>
            </a:r>
          </a:p>
        </p:txBody>
      </p:sp>
      <p:sp>
        <p:nvSpPr>
          <p:cNvPr id="114" name="椭圆 12"/>
          <p:cNvSpPr/>
          <p:nvPr/>
        </p:nvSpPr>
        <p:spPr>
          <a:xfrm>
            <a:off x="4551602" y="4397888"/>
            <a:ext cx="288001" cy="288001"/>
          </a:xfrm>
          <a:prstGeom prst="ellipse">
            <a:avLst/>
          </a:prstGeom>
          <a:solidFill>
            <a:srgbClr val="000000"/>
          </a:solidFill>
          <a:ln w="12700">
            <a:miter lim="400000"/>
          </a:ln>
        </p:spPr>
        <p:txBody>
          <a:bodyPr lIns="45719" rIns="45719" anchor="ctr"/>
          <a:lstStyle/>
          <a:p>
            <a:pPr algn="ctr"/>
          </a:p>
        </p:txBody>
      </p:sp>
      <p:sp>
        <p:nvSpPr>
          <p:cNvPr id="115" name="文本框 13"/>
          <p:cNvSpPr txBox="1"/>
          <p:nvPr/>
        </p:nvSpPr>
        <p:spPr>
          <a:xfrm>
            <a:off x="7419412" y="4524359"/>
            <a:ext cx="4225196"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5000"/>
              </a:lnSpc>
              <a:defRPr sz="1400">
                <a:solidFill>
                  <a:schemeClr val="accent2"/>
                </a:solidFill>
              </a:defRPr>
            </a:lvl1pPr>
          </a:lstStyle>
          <a:p>
            <a:pPr/>
            <a:r>
              <a:t>最近的研究已经研究了在VR中键入物理的全尺寸键盘（即桌面键盘）的可行性。一个明显的问题是缺乏视觉反馈。研究发现没有视觉反馈，用户的打字性能会大幅度下降，没油触觉反馈的键盘比具有触觉反馈的键盘具有更高的打字错误率。</a:t>
            </a:r>
          </a:p>
        </p:txBody>
      </p:sp>
      <p:sp>
        <p:nvSpPr>
          <p:cNvPr id="116" name="椭圆 14"/>
          <p:cNvSpPr/>
          <p:nvPr/>
        </p:nvSpPr>
        <p:spPr>
          <a:xfrm>
            <a:off x="7131412" y="4658452"/>
            <a:ext cx="288001" cy="288001"/>
          </a:xfrm>
          <a:prstGeom prst="ellipse">
            <a:avLst/>
          </a:prstGeom>
          <a:solidFill>
            <a:schemeClr val="accent2"/>
          </a:solidFill>
          <a:ln w="12700">
            <a:miter lim="400000"/>
          </a:ln>
        </p:spPr>
        <p:txBody>
          <a:bodyPr lIns="45719" rIns="45719" anchor="ctr"/>
          <a:lstStyle/>
          <a:p>
            <a:pPr algn="ct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7" grpId="1" fill="hold">
                                  <p:stCondLst>
                                    <p:cond delay="0"/>
                                  </p:stCondLst>
                                  <p:iterate type="el" backwards="0">
                                    <p:tmAbs val="0"/>
                                  </p:iterate>
                                  <p:childTnLst>
                                    <p:set>
                                      <p:cBhvr>
                                        <p:cTn id="6" fill="hold"/>
                                        <p:tgtEl>
                                          <p:spTgt spid="108"/>
                                        </p:tgtEl>
                                        <p:attrNameLst>
                                          <p:attrName>style.visibility</p:attrName>
                                        </p:attrNameLst>
                                      </p:cBhvr>
                                      <p:to>
                                        <p:strVal val="visible"/>
                                      </p:to>
                                    </p:set>
                                    <p:anim calcmode="lin" valueType="num">
                                      <p:cBhvr>
                                        <p:cTn id="7" dur="2000" fill="hold"/>
                                        <p:tgtEl>
                                          <p:spTgt spid="108"/>
                                        </p:tgtEl>
                                        <p:attrNameLst>
                                          <p:attrName>ppt_x</p:attrName>
                                        </p:attrNameLst>
                                      </p:cBhvr>
                                      <p:tavLst>
                                        <p:tav tm="0">
                                          <p:val>
                                            <p:strVal val="0-#ppt_w/2"/>
                                          </p:val>
                                        </p:tav>
                                        <p:tav tm="100000">
                                          <p:val>
                                            <p:strVal val="#ppt_x"/>
                                          </p:val>
                                        </p:tav>
                                      </p:tavLst>
                                    </p:anim>
                                    <p:anim calcmode="lin" valueType="num">
                                      <p:cBhvr>
                                        <p:cTn id="8" dur="2000" fill="hold"/>
                                        <p:tgtEl>
                                          <p:spTgt spid="108"/>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Class="emph" nodeType="afterEffect" presetSubtype="0" presetID="8" grpId="2" fill="hold">
                                  <p:stCondLst>
                                    <p:cond delay="0"/>
                                  </p:stCondLst>
                                  <p:childTnLst>
                                    <p:animRot by="21600000">
                                      <p:cBhvr>
                                        <p:cTn id="11" dur="2000" fill="hold"/>
                                        <p:tgtEl>
                                          <p:spTgt spid="108"/>
                                        </p:tgtEl>
                                        <p:attrNameLst>
                                          <p:attrName>r</p:attrName>
                                        </p:attrNameLst>
                                      </p:cBhvr>
                                    </p:animRot>
                                  </p:childTnLst>
                                </p:cTn>
                              </p:par>
                            </p:childTnLst>
                          </p:cTn>
                        </p:par>
                        <p:par>
                          <p:cTn id="12" fill="hold">
                            <p:stCondLst>
                              <p:cond delay="2000"/>
                            </p:stCondLst>
                            <p:childTnLst>
                              <p:par>
                                <p:cTn id="13" presetClass="entr" nodeType="afterEffect" presetSubtype="4" presetID="22" grpId="3" fill="hold">
                                  <p:stCondLst>
                                    <p:cond delay="0"/>
                                  </p:stCondLst>
                                  <p:iterate type="el" backwards="0">
                                    <p:tmAbs val="0"/>
                                  </p:iterate>
                                  <p:childTnLst>
                                    <p:set>
                                      <p:cBhvr>
                                        <p:cTn id="14" fill="hold"/>
                                        <p:tgtEl>
                                          <p:spTgt spid="104"/>
                                        </p:tgtEl>
                                        <p:attrNameLst>
                                          <p:attrName>style.visibility</p:attrName>
                                        </p:attrNameLst>
                                      </p:cBhvr>
                                      <p:to>
                                        <p:strVal val="visible"/>
                                      </p:to>
                                    </p:set>
                                    <p:animEffect filter="wipe(down)" transition="in">
                                      <p:cBhvr>
                                        <p:cTn id="15" dur="750"/>
                                        <p:tgtEl>
                                          <p:spTgt spid="104"/>
                                        </p:tgtEl>
                                      </p:cBhvr>
                                    </p:animEffect>
                                  </p:childTnLst>
                                </p:cTn>
                              </p:par>
                            </p:childTnLst>
                          </p:cTn>
                        </p:par>
                        <p:par>
                          <p:cTn id="16" fill="hold">
                            <p:stCondLst>
                              <p:cond delay="2750"/>
                            </p:stCondLst>
                            <p:childTnLst>
                              <p:par>
                                <p:cTn id="17" presetClass="entr" nodeType="afterEffect" presetSubtype="1" presetID="22" grpId="4" fill="hold">
                                  <p:stCondLst>
                                    <p:cond delay="0"/>
                                  </p:stCondLst>
                                  <p:iterate type="el" backwards="0">
                                    <p:tmAbs val="0"/>
                                  </p:iterate>
                                  <p:childTnLst>
                                    <p:set>
                                      <p:cBhvr>
                                        <p:cTn id="18" fill="hold"/>
                                        <p:tgtEl>
                                          <p:spTgt spid="105"/>
                                        </p:tgtEl>
                                        <p:attrNameLst>
                                          <p:attrName>style.visibility</p:attrName>
                                        </p:attrNameLst>
                                      </p:cBhvr>
                                      <p:to>
                                        <p:strVal val="visible"/>
                                      </p:to>
                                    </p:set>
                                    <p:animEffect filter="wipe(up)" transition="in">
                                      <p:cBhvr>
                                        <p:cTn id="19" dur="750"/>
                                        <p:tgtEl>
                                          <p:spTgt spid="105"/>
                                        </p:tgtEl>
                                      </p:cBhvr>
                                    </p:animEffect>
                                  </p:childTnLst>
                                </p:cTn>
                              </p:par>
                            </p:childTnLst>
                          </p:cTn>
                        </p:par>
                        <p:par>
                          <p:cTn id="20" fill="hold">
                            <p:stCondLst>
                              <p:cond delay="3500"/>
                            </p:stCondLst>
                            <p:childTnLst>
                              <p:par>
                                <p:cTn id="21" presetClass="entr" nodeType="afterEffect" presetSubtype="2" presetID="22" grpId="5" fill="hold">
                                  <p:stCondLst>
                                    <p:cond delay="0"/>
                                  </p:stCondLst>
                                  <p:iterate type="el" backwards="0">
                                    <p:tmAbs val="0"/>
                                  </p:iterate>
                                  <p:childTnLst>
                                    <p:set>
                                      <p:cBhvr>
                                        <p:cTn id="22" fill="hold"/>
                                        <p:tgtEl>
                                          <p:spTgt spid="103"/>
                                        </p:tgtEl>
                                        <p:attrNameLst>
                                          <p:attrName>style.visibility</p:attrName>
                                        </p:attrNameLst>
                                      </p:cBhvr>
                                      <p:to>
                                        <p:strVal val="visible"/>
                                      </p:to>
                                    </p:set>
                                    <p:animEffect filter="wipe(right)" transition="in">
                                      <p:cBhvr>
                                        <p:cTn id="23" dur="750"/>
                                        <p:tgtEl>
                                          <p:spTgt spid="103"/>
                                        </p:tgtEl>
                                      </p:cBhvr>
                                    </p:animEffect>
                                  </p:childTnLst>
                                </p:cTn>
                              </p:par>
                            </p:childTnLst>
                          </p:cTn>
                        </p:par>
                        <p:par>
                          <p:cTn id="24" fill="hold">
                            <p:stCondLst>
                              <p:cond delay="4250"/>
                            </p:stCondLst>
                            <p:childTnLst>
                              <p:par>
                                <p:cTn id="25" presetClass="entr" nodeType="afterEffect" presetSubtype="8" presetID="22" grpId="6" fill="hold">
                                  <p:stCondLst>
                                    <p:cond delay="0"/>
                                  </p:stCondLst>
                                  <p:iterate type="el" backwards="0">
                                    <p:tmAbs val="0"/>
                                  </p:iterate>
                                  <p:childTnLst>
                                    <p:set>
                                      <p:cBhvr>
                                        <p:cTn id="26" fill="hold"/>
                                        <p:tgtEl>
                                          <p:spTgt spid="102"/>
                                        </p:tgtEl>
                                        <p:attrNameLst>
                                          <p:attrName>style.visibility</p:attrName>
                                        </p:attrNameLst>
                                      </p:cBhvr>
                                      <p:to>
                                        <p:strVal val="visible"/>
                                      </p:to>
                                    </p:set>
                                    <p:animEffect filter="wipe(left)" transition="in">
                                      <p:cBhvr>
                                        <p:cTn id="27" dur="750"/>
                                        <p:tgtEl>
                                          <p:spTgt spid="102"/>
                                        </p:tgtEl>
                                      </p:cBhvr>
                                    </p:animEffect>
                                  </p:childTnLst>
                                </p:cTn>
                              </p:par>
                            </p:childTnLst>
                          </p:cTn>
                        </p:par>
                        <p:par>
                          <p:cTn id="28" fill="hold">
                            <p:stCondLst>
                              <p:cond delay="5000"/>
                            </p:stCondLst>
                            <p:childTnLst>
                              <p:par>
                                <p:cTn id="29" presetClass="entr" nodeType="afterEffect" presetID="9" grpId="7" fill="hold">
                                  <p:stCondLst>
                                    <p:cond delay="0"/>
                                  </p:stCondLst>
                                  <p:iterate type="el" backwards="0">
                                    <p:tmAbs val="0"/>
                                  </p:iterate>
                                  <p:childTnLst>
                                    <p:set>
                                      <p:cBhvr>
                                        <p:cTn id="30" fill="hold"/>
                                        <p:tgtEl>
                                          <p:spTgt spid="110"/>
                                        </p:tgtEl>
                                        <p:attrNameLst>
                                          <p:attrName>style.visibility</p:attrName>
                                        </p:attrNameLst>
                                      </p:cBhvr>
                                      <p:to>
                                        <p:strVal val="visible"/>
                                      </p:to>
                                    </p:set>
                                    <p:animEffect filter="dissolve" transition="in">
                                      <p:cBhvr>
                                        <p:cTn id="31" dur="750"/>
                                        <p:tgtEl>
                                          <p:spTgt spid="110"/>
                                        </p:tgtEl>
                                      </p:cBhvr>
                                    </p:animEffect>
                                  </p:childTnLst>
                                </p:cTn>
                              </p:par>
                            </p:childTnLst>
                          </p:cTn>
                        </p:par>
                        <p:par>
                          <p:cTn id="32" fill="hold">
                            <p:stCondLst>
                              <p:cond delay="5750"/>
                            </p:stCondLst>
                            <p:childTnLst>
                              <p:par>
                                <p:cTn id="33" presetClass="entr" nodeType="afterEffect" presetID="9" grpId="8" fill="hold">
                                  <p:stCondLst>
                                    <p:cond delay="0"/>
                                  </p:stCondLst>
                                  <p:iterate type="el" backwards="0">
                                    <p:tmAbs val="0"/>
                                  </p:iterate>
                                  <p:childTnLst>
                                    <p:set>
                                      <p:cBhvr>
                                        <p:cTn id="34" fill="hold"/>
                                        <p:tgtEl>
                                          <p:spTgt spid="109"/>
                                        </p:tgtEl>
                                        <p:attrNameLst>
                                          <p:attrName>style.visibility</p:attrName>
                                        </p:attrNameLst>
                                      </p:cBhvr>
                                      <p:to>
                                        <p:strVal val="visible"/>
                                      </p:to>
                                    </p:set>
                                    <p:animEffect filter="dissolve" transition="in">
                                      <p:cBhvr>
                                        <p:cTn id="35" dur="500"/>
                                        <p:tgtEl>
                                          <p:spTgt spid="109"/>
                                        </p:tgtEl>
                                      </p:cBhvr>
                                    </p:animEffect>
                                  </p:childTnLst>
                                </p:cTn>
                              </p:par>
                            </p:childTnLst>
                          </p:cTn>
                        </p:par>
                        <p:par>
                          <p:cTn id="36" fill="hold">
                            <p:stCondLst>
                              <p:cond delay="6250"/>
                            </p:stCondLst>
                            <p:childTnLst>
                              <p:par>
                                <p:cTn id="37" presetClass="entr" nodeType="afterEffect" presetID="9" grpId="9" fill="hold">
                                  <p:stCondLst>
                                    <p:cond delay="0"/>
                                  </p:stCondLst>
                                  <p:iterate type="el" backwards="0">
                                    <p:tmAbs val="0"/>
                                  </p:iterate>
                                  <p:childTnLst>
                                    <p:set>
                                      <p:cBhvr>
                                        <p:cTn id="38" fill="hold"/>
                                        <p:tgtEl>
                                          <p:spTgt spid="111"/>
                                        </p:tgtEl>
                                        <p:attrNameLst>
                                          <p:attrName>style.visibility</p:attrName>
                                        </p:attrNameLst>
                                      </p:cBhvr>
                                      <p:to>
                                        <p:strVal val="visible"/>
                                      </p:to>
                                    </p:set>
                                    <p:animEffect filter="dissolve" transition="in">
                                      <p:cBhvr>
                                        <p:cTn id="39" dur="750"/>
                                        <p:tgtEl>
                                          <p:spTgt spid="111"/>
                                        </p:tgtEl>
                                      </p:cBhvr>
                                    </p:animEffect>
                                  </p:childTnLst>
                                </p:cTn>
                              </p:par>
                            </p:childTnLst>
                          </p:cTn>
                        </p:par>
                        <p:par>
                          <p:cTn id="40" fill="hold">
                            <p:stCondLst>
                              <p:cond delay="7000"/>
                            </p:stCondLst>
                            <p:childTnLst>
                              <p:par>
                                <p:cTn id="41" presetClass="entr" nodeType="afterEffect" presetID="9" grpId="10" fill="hold">
                                  <p:stCondLst>
                                    <p:cond delay="0"/>
                                  </p:stCondLst>
                                  <p:iterate type="el" backwards="0">
                                    <p:tmAbs val="0"/>
                                  </p:iterate>
                                  <p:childTnLst>
                                    <p:set>
                                      <p:cBhvr>
                                        <p:cTn id="42" fill="hold"/>
                                        <p:tgtEl>
                                          <p:spTgt spid="112"/>
                                        </p:tgtEl>
                                        <p:attrNameLst>
                                          <p:attrName>style.visibility</p:attrName>
                                        </p:attrNameLst>
                                      </p:cBhvr>
                                      <p:to>
                                        <p:strVal val="visible"/>
                                      </p:to>
                                    </p:set>
                                    <p:animEffect filter="dissolve" transition="in">
                                      <p:cBhvr>
                                        <p:cTn id="43" dur="500"/>
                                        <p:tgtEl>
                                          <p:spTgt spid="112"/>
                                        </p:tgtEl>
                                      </p:cBhvr>
                                    </p:animEffect>
                                  </p:childTnLst>
                                </p:cTn>
                              </p:par>
                            </p:childTnLst>
                          </p:cTn>
                        </p:par>
                        <p:par>
                          <p:cTn id="44" fill="hold">
                            <p:stCondLst>
                              <p:cond delay="7500"/>
                            </p:stCondLst>
                            <p:childTnLst>
                              <p:par>
                                <p:cTn id="45" presetClass="entr" nodeType="afterEffect" presetID="9" grpId="11" fill="hold">
                                  <p:stCondLst>
                                    <p:cond delay="0"/>
                                  </p:stCondLst>
                                  <p:iterate type="el" backwards="0">
                                    <p:tmAbs val="0"/>
                                  </p:iterate>
                                  <p:childTnLst>
                                    <p:set>
                                      <p:cBhvr>
                                        <p:cTn id="46" fill="hold"/>
                                        <p:tgtEl>
                                          <p:spTgt spid="114"/>
                                        </p:tgtEl>
                                        <p:attrNameLst>
                                          <p:attrName>style.visibility</p:attrName>
                                        </p:attrNameLst>
                                      </p:cBhvr>
                                      <p:to>
                                        <p:strVal val="visible"/>
                                      </p:to>
                                    </p:set>
                                    <p:animEffect filter="dissolve" transition="in">
                                      <p:cBhvr>
                                        <p:cTn id="47" dur="750"/>
                                        <p:tgtEl>
                                          <p:spTgt spid="114"/>
                                        </p:tgtEl>
                                      </p:cBhvr>
                                    </p:animEffect>
                                  </p:childTnLst>
                                </p:cTn>
                              </p:par>
                            </p:childTnLst>
                          </p:cTn>
                        </p:par>
                        <p:par>
                          <p:cTn id="48" fill="hold">
                            <p:stCondLst>
                              <p:cond delay="8250"/>
                            </p:stCondLst>
                            <p:childTnLst>
                              <p:par>
                                <p:cTn id="49" presetClass="entr" nodeType="afterEffect" presetID="9" grpId="12" fill="hold">
                                  <p:stCondLst>
                                    <p:cond delay="0"/>
                                  </p:stCondLst>
                                  <p:iterate type="el" backwards="0">
                                    <p:tmAbs val="0"/>
                                  </p:iterate>
                                  <p:childTnLst>
                                    <p:set>
                                      <p:cBhvr>
                                        <p:cTn id="50" fill="hold"/>
                                        <p:tgtEl>
                                          <p:spTgt spid="113"/>
                                        </p:tgtEl>
                                        <p:attrNameLst>
                                          <p:attrName>style.visibility</p:attrName>
                                        </p:attrNameLst>
                                      </p:cBhvr>
                                      <p:to>
                                        <p:strVal val="visible"/>
                                      </p:to>
                                    </p:set>
                                    <p:animEffect filter="dissolve" transition="in">
                                      <p:cBhvr>
                                        <p:cTn id="51" dur="500"/>
                                        <p:tgtEl>
                                          <p:spTgt spid="113"/>
                                        </p:tgtEl>
                                      </p:cBhvr>
                                    </p:animEffect>
                                  </p:childTnLst>
                                </p:cTn>
                              </p:par>
                            </p:childTnLst>
                          </p:cTn>
                        </p:par>
                        <p:par>
                          <p:cTn id="52" fill="hold">
                            <p:stCondLst>
                              <p:cond delay="8750"/>
                            </p:stCondLst>
                            <p:childTnLst>
                              <p:par>
                                <p:cTn id="53" presetClass="entr" nodeType="afterEffect" presetID="9" grpId="13" fill="hold">
                                  <p:stCondLst>
                                    <p:cond delay="0"/>
                                  </p:stCondLst>
                                  <p:iterate type="el" backwards="0">
                                    <p:tmAbs val="0"/>
                                  </p:iterate>
                                  <p:childTnLst>
                                    <p:set>
                                      <p:cBhvr>
                                        <p:cTn id="54" fill="hold"/>
                                        <p:tgtEl>
                                          <p:spTgt spid="116"/>
                                        </p:tgtEl>
                                        <p:attrNameLst>
                                          <p:attrName>style.visibility</p:attrName>
                                        </p:attrNameLst>
                                      </p:cBhvr>
                                      <p:to>
                                        <p:strVal val="visible"/>
                                      </p:to>
                                    </p:set>
                                    <p:animEffect filter="dissolve" transition="in">
                                      <p:cBhvr>
                                        <p:cTn id="55" dur="750"/>
                                        <p:tgtEl>
                                          <p:spTgt spid="116"/>
                                        </p:tgtEl>
                                      </p:cBhvr>
                                    </p:animEffect>
                                  </p:childTnLst>
                                </p:cTn>
                              </p:par>
                            </p:childTnLst>
                          </p:cTn>
                        </p:par>
                        <p:par>
                          <p:cTn id="56" fill="hold">
                            <p:stCondLst>
                              <p:cond delay="9500"/>
                            </p:stCondLst>
                            <p:childTnLst>
                              <p:par>
                                <p:cTn id="57" presetClass="entr" nodeType="afterEffect" presetID="9" grpId="14" fill="hold">
                                  <p:stCondLst>
                                    <p:cond delay="0"/>
                                  </p:stCondLst>
                                  <p:iterate type="el" backwards="0">
                                    <p:tmAbs val="0"/>
                                  </p:iterate>
                                  <p:childTnLst>
                                    <p:set>
                                      <p:cBhvr>
                                        <p:cTn id="58" fill="hold"/>
                                        <p:tgtEl>
                                          <p:spTgt spid="115"/>
                                        </p:tgtEl>
                                        <p:attrNameLst>
                                          <p:attrName>style.visibility</p:attrName>
                                        </p:attrNameLst>
                                      </p:cBhvr>
                                      <p:to>
                                        <p:strVal val="visible"/>
                                      </p:to>
                                    </p:set>
                                    <p:animEffect filter="dissolve" transition="in">
                                      <p:cBhvr>
                                        <p:cTn id="59"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4" grpId="3"/>
      <p:bldP build="whole" bldLvl="1" animBg="1" rev="0" advAuto="0" spid="112" grpId="10"/>
      <p:bldP build="whole" bldLvl="1" animBg="1" rev="0" advAuto="0" spid="109" grpId="8"/>
      <p:bldP build="whole" bldLvl="1" animBg="1" rev="0" advAuto="0" spid="103" grpId="5"/>
      <p:bldP build="whole" bldLvl="1" animBg="1" rev="0" advAuto="0" spid="114" grpId="11"/>
      <p:bldP build="whole" bldLvl="1" animBg="1" rev="0" advAuto="0" spid="116" grpId="13"/>
      <p:bldP build="whole" bldLvl="1" animBg="1" rev="0" advAuto="0" spid="108" grpId="1"/>
      <p:bldP build="whole" bldLvl="1" animBg="1" rev="0" advAuto="0" spid="108" grpId="2"/>
      <p:bldP build="whole" bldLvl="1" animBg="1" rev="0" advAuto="0" spid="111" grpId="9"/>
      <p:bldP build="whole" bldLvl="1" animBg="1" rev="0" advAuto="0" spid="105" grpId="4"/>
      <p:bldP build="whole" bldLvl="1" animBg="1" rev="0" advAuto="0" spid="110" grpId="7"/>
      <p:bldP build="whole" bldLvl="1" animBg="1" rev="0" advAuto="0" spid="113" grpId="12"/>
      <p:bldP build="whole" bldLvl="1" animBg="1" rev="0" advAuto="0" spid="102" grpId="6"/>
      <p:bldP build="whole" bldLvl="1" animBg="1" rev="0" advAuto="0" spid="115" grpId="14"/>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标题 1"/>
          <p:cNvSpPr txBox="1"/>
          <p:nvPr>
            <p:ph type="title"/>
          </p:nvPr>
        </p:nvSpPr>
        <p:spPr>
          <a:xfrm>
            <a:off x="1386306" y="247277"/>
            <a:ext cx="7113118" cy="584776"/>
          </a:xfrm>
          <a:prstGeom prst="rect">
            <a:avLst/>
          </a:prstGeom>
        </p:spPr>
        <p:txBody>
          <a:bodyPr/>
          <a:lstStyle>
            <a:lvl1pPr defTabSz="795527">
              <a:defRPr sz="2784"/>
            </a:lvl1pPr>
          </a:lstStyle>
          <a:p>
            <a:pPr/>
            <a:r>
              <a:t>研究问题</a:t>
            </a:r>
          </a:p>
        </p:txBody>
      </p:sp>
      <p:sp>
        <p:nvSpPr>
          <p:cNvPr id="119" name="文本框 4"/>
          <p:cNvSpPr txBox="1"/>
          <p:nvPr/>
        </p:nvSpPr>
        <p:spPr>
          <a:xfrm>
            <a:off x="479589" y="4030631"/>
            <a:ext cx="11077292" cy="2212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indent="304800" algn="just" defTabSz="266700">
              <a:lnSpc>
                <a:spcPct val="150000"/>
              </a:lnSpc>
              <a:defRPr sz="1400">
                <a:uFill>
                  <a:solidFill>
                    <a:srgbClr val="000000"/>
                  </a:solidFill>
                </a:uFill>
                <a:latin typeface="仿宋_GB2312"/>
                <a:ea typeface="仿宋_GB2312"/>
                <a:cs typeface="仿宋_GB2312"/>
                <a:sym typeface="仿宋_GB2312"/>
              </a:defRPr>
            </a:lvl1pPr>
          </a:lstStyle>
          <a:p>
            <a:pPr/>
            <a:r>
              <a:t>键盘和用户手指的视觉指示可以在VR中的不同位置呈现，这可能会影响人体工程学和打字速度。在通常的实现中，键盘和指针的虚拟表示与实际的物理输入设备和用户的手对齐。这通常导致需要非触摸打字员向下看，因为这是输入设备通常所处的位置。然而，可以设想替代的虚拟表示，其可以鼓励更好的姿势，并且允许用户查看键盘，手和输入的文本，同时保持与VR体验内容的目光接触。它甚至可以允许将键盘结合作为VR场景的一部分，例如作为安装在门旁边的入口控制键盘。这些替代表示涉及转换键盘的虚拟表示的坐标和用户的指尖，使得它们不再与它们的物理等效物对齐。</a:t>
            </a:r>
          </a:p>
        </p:txBody>
      </p:sp>
      <p:sp>
        <p:nvSpPr>
          <p:cNvPr id="120" name="文本框 5"/>
          <p:cNvSpPr txBox="1"/>
          <p:nvPr/>
        </p:nvSpPr>
        <p:spPr>
          <a:xfrm>
            <a:off x="620382" y="1842196"/>
            <a:ext cx="10951236" cy="172403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5000"/>
              </a:lnSpc>
            </a:pPr>
            <a:r>
              <a:t>      </a:t>
            </a:r>
            <a:r>
              <a:rPr sz="1400"/>
              <a:t>VR中桌面键盘或触摸屏键盘提供的性能差异和性能上的转移并不是很清楚。虽然这两种技术都受益于用户熟悉，但它们也提供了某些优点和缺点。桌面键盘为用户提供按键的触感反馈，从而潜在地减少了在VR场景中用视觉传达给用户的过程中指尖相对于键盘的位置的重要性。另一方面，通过平板电脑执行的触摸屏键盘输入允许用户界面，该用户界面可以容易地重新配置并支持额外的用户界面动作，例如交叉，转向和手势。因此，桌面和触摸屏键盘之间的选择是成本效益决定，这得益于对特定选择的性能影响的清楚理解。</a:t>
            </a:r>
            <a:br/>
          </a:p>
        </p:txBody>
      </p:sp>
      <p:sp>
        <p:nvSpPr>
          <p:cNvPr id="121" name="矩形 8"/>
          <p:cNvSpPr/>
          <p:nvPr/>
        </p:nvSpPr>
        <p:spPr>
          <a:xfrm>
            <a:off x="633326" y="1599180"/>
            <a:ext cx="1431889" cy="72001"/>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122" name="矩形 8"/>
          <p:cNvSpPr/>
          <p:nvPr/>
        </p:nvSpPr>
        <p:spPr>
          <a:xfrm>
            <a:off x="633326" y="3698932"/>
            <a:ext cx="1431889" cy="72001"/>
          </a:xfrm>
          <a:prstGeom prst="rect">
            <a:avLst/>
          </a:prstGeom>
          <a:solidFill>
            <a:srgbClr val="000000"/>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2" presetID="2" grpId="1" fill="hold">
                                  <p:stCondLst>
                                    <p:cond delay="0"/>
                                  </p:stCondLst>
                                  <p:iterate type="el" backwards="0">
                                    <p:tmAbs val="0"/>
                                  </p:iterate>
                                  <p:childTnLst>
                                    <p:set>
                                      <p:cBhvr>
                                        <p:cTn id="6" fill="hold"/>
                                        <p:tgtEl>
                                          <p:spTgt spid="121"/>
                                        </p:tgtEl>
                                        <p:attrNameLst>
                                          <p:attrName>style.visibility</p:attrName>
                                        </p:attrNameLst>
                                      </p:cBhvr>
                                      <p:to>
                                        <p:strVal val="visible"/>
                                      </p:to>
                                    </p:set>
                                    <p:anim calcmode="lin" valueType="num">
                                      <p:cBhvr>
                                        <p:cTn id="7" dur="500" fill="hold"/>
                                        <p:tgtEl>
                                          <p:spTgt spid="121"/>
                                        </p:tgtEl>
                                        <p:attrNameLst>
                                          <p:attrName>ppt_x</p:attrName>
                                        </p:attrNameLst>
                                      </p:cBhvr>
                                      <p:tavLst>
                                        <p:tav tm="0">
                                          <p:val>
                                            <p:strVal val="1+#ppt_w/2"/>
                                          </p:val>
                                        </p:tav>
                                        <p:tav tm="100000">
                                          <p:val>
                                            <p:strVal val="#ppt_x"/>
                                          </p:val>
                                        </p:tav>
                                      </p:tavLst>
                                    </p:anim>
                                    <p:anim calcmode="lin" valueType="num">
                                      <p:cBhvr>
                                        <p:cTn id="8" dur="500" fill="hold"/>
                                        <p:tgtEl>
                                          <p:spTgt spid="1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ID="9" grpId="2" fill="hold">
                                  <p:stCondLst>
                                    <p:cond delay="0"/>
                                  </p:stCondLst>
                                  <p:iterate type="el" backwards="0">
                                    <p:tmAbs val="0"/>
                                  </p:iterate>
                                  <p:childTnLst>
                                    <p:set>
                                      <p:cBhvr>
                                        <p:cTn id="11" fill="hold"/>
                                        <p:tgtEl>
                                          <p:spTgt spid="120"/>
                                        </p:tgtEl>
                                        <p:attrNameLst>
                                          <p:attrName>style.visibility</p:attrName>
                                        </p:attrNameLst>
                                      </p:cBhvr>
                                      <p:to>
                                        <p:strVal val="visible"/>
                                      </p:to>
                                    </p:set>
                                    <p:animEffect filter="dissolve" transition="in">
                                      <p:cBhvr>
                                        <p:cTn id="12" dur="500"/>
                                        <p:tgtEl>
                                          <p:spTgt spid="120"/>
                                        </p:tgtEl>
                                      </p:cBhvr>
                                    </p:animEffect>
                                  </p:childTnLst>
                                </p:cTn>
                              </p:par>
                            </p:childTnLst>
                          </p:cTn>
                        </p:par>
                        <p:par>
                          <p:cTn id="13" fill="hold">
                            <p:stCondLst>
                              <p:cond delay="1000"/>
                            </p:stCondLst>
                            <p:childTnLst>
                              <p:par>
                                <p:cTn id="14" presetClass="entr" nodeType="afterEffect" presetID="9" grpId="3" fill="hold">
                                  <p:stCondLst>
                                    <p:cond delay="0"/>
                                  </p:stCondLst>
                                  <p:iterate type="el" backwards="0">
                                    <p:tmAbs val="0"/>
                                  </p:iterate>
                                  <p:childTnLst>
                                    <p:set>
                                      <p:cBhvr>
                                        <p:cTn id="15" fill="hold"/>
                                        <p:tgtEl>
                                          <p:spTgt spid="119"/>
                                        </p:tgtEl>
                                        <p:attrNameLst>
                                          <p:attrName>style.visibility</p:attrName>
                                        </p:attrNameLst>
                                      </p:cBhvr>
                                      <p:to>
                                        <p:strVal val="visible"/>
                                      </p:to>
                                    </p:set>
                                    <p:animEffect filter="dissolve" transition="in">
                                      <p:cBhvr>
                                        <p:cTn id="16" dur="500"/>
                                        <p:tgtEl>
                                          <p:spTgt spid="119"/>
                                        </p:tgtEl>
                                      </p:cBhvr>
                                    </p:animEffect>
                                  </p:childTnLst>
                                </p:cTn>
                              </p:par>
                            </p:childTnLst>
                          </p:cTn>
                        </p:par>
                        <p:par>
                          <p:cTn id="17" fill="hold">
                            <p:stCondLst>
                              <p:cond delay="1500"/>
                            </p:stCondLst>
                            <p:childTnLst>
                              <p:par>
                                <p:cTn id="18" presetClass="entr" nodeType="afterEffect" presetSubtype="2" presetID="2" grpId="4" fill="hold">
                                  <p:stCondLst>
                                    <p:cond delay="0"/>
                                  </p:stCondLst>
                                  <p:iterate type="el" backwards="0">
                                    <p:tmAbs val="0"/>
                                  </p:iterate>
                                  <p:childTnLst>
                                    <p:set>
                                      <p:cBhvr>
                                        <p:cTn id="19" fill="hold"/>
                                        <p:tgtEl>
                                          <p:spTgt spid="122"/>
                                        </p:tgtEl>
                                        <p:attrNameLst>
                                          <p:attrName>style.visibility</p:attrName>
                                        </p:attrNameLst>
                                      </p:cBhvr>
                                      <p:to>
                                        <p:strVal val="visible"/>
                                      </p:to>
                                    </p:set>
                                    <p:anim calcmode="lin" valueType="num">
                                      <p:cBhvr>
                                        <p:cTn id="20" dur="500" fill="hold"/>
                                        <p:tgtEl>
                                          <p:spTgt spid="122"/>
                                        </p:tgtEl>
                                        <p:attrNameLst>
                                          <p:attrName>ppt_x</p:attrName>
                                        </p:attrNameLst>
                                      </p:cBhvr>
                                      <p:tavLst>
                                        <p:tav tm="0">
                                          <p:val>
                                            <p:strVal val="1+#ppt_w/2"/>
                                          </p:val>
                                        </p:tav>
                                        <p:tav tm="100000">
                                          <p:val>
                                            <p:strVal val="#ppt_x"/>
                                          </p:val>
                                        </p:tav>
                                      </p:tavLst>
                                    </p:anim>
                                    <p:anim calcmode="lin" valueType="num">
                                      <p:cBhvr>
                                        <p:cTn id="21" dur="500" fill="hold"/>
                                        <p:tgtEl>
                                          <p:spTgt spid="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 grpId="1"/>
      <p:bldP build="whole" bldLvl="1" animBg="1" rev="0" advAuto="0" spid="119" grpId="3"/>
      <p:bldP build="whole" bldLvl="1" animBg="1" rev="0" advAuto="0" spid="120" grpId="2"/>
      <p:bldP build="whole" bldLvl="1" animBg="1" rev="0" advAuto="0" spid="122" grpId="4"/>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文本占位符 1"/>
          <p:cNvSpPr txBox="1"/>
          <p:nvPr>
            <p:ph type="body" sz="quarter" idx="1"/>
          </p:nvPr>
        </p:nvSpPr>
        <p:spPr>
          <a:prstGeom prst="rect">
            <a:avLst/>
          </a:prstGeom>
        </p:spPr>
        <p:txBody>
          <a:bodyPr/>
          <a:lstStyle/>
          <a:p>
            <a:pPr/>
            <a:r>
              <a:t>1.</a:t>
            </a:r>
            <a:r>
              <a:t>实验方法</a:t>
            </a:r>
          </a:p>
        </p:txBody>
      </p:sp>
      <p:sp>
        <p:nvSpPr>
          <p:cNvPr id="125" name="文本占位符 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defTabSz="896111">
              <a:spcBef>
                <a:spcPts val="900"/>
              </a:spcBef>
              <a:buSzTx/>
              <a:buFontTx/>
              <a:buNone/>
              <a:defRPr sz="1764">
                <a:solidFill>
                  <a:srgbClr val="FFFFFF"/>
                </a:solidFill>
              </a:defRPr>
            </a:pPr>
            <a:r>
              <a:t>2.</a:t>
            </a:r>
            <a:r>
              <a:t>仪器和材料</a:t>
            </a:r>
          </a:p>
        </p:txBody>
      </p:sp>
      <p:sp>
        <p:nvSpPr>
          <p:cNvPr id="126" name="文本占位符 3"/>
          <p:cNvSpPr/>
          <p:nvPr>
            <p:ph type="body" idx="14"/>
          </p:nvPr>
        </p:nvSpPr>
        <p:spPr>
          <a:xfrm>
            <a:off x="4278824" y="4457801"/>
            <a:ext cx="1462928" cy="341633"/>
          </a:xfrm>
          <a:prstGeom prst="rect">
            <a:avLst/>
          </a:prstGeom>
          <a:extLst>
            <a:ext uri="{C572A759-6A51-4108-AA02-DFA0A04FC94B}">
              <ma14:wrappingTextBoxFlag xmlns:ma14="http://schemas.microsoft.com/office/mac/drawingml/2011/main" val="1"/>
            </a:ext>
          </a:extLst>
        </p:spPr>
        <p:txBody>
          <a:bodyPr/>
          <a:lstStyle/>
          <a:p>
            <a:pPr marL="0" indent="0" defTabSz="850391">
              <a:spcBef>
                <a:spcPts val="900"/>
              </a:spcBef>
              <a:buSzTx/>
              <a:buFontTx/>
              <a:buNone/>
              <a:defRPr sz="1674">
                <a:solidFill>
                  <a:srgbClr val="FFFFFF"/>
                </a:solidFill>
              </a:defRPr>
            </a:pPr>
            <a:r>
              <a:t>3.</a:t>
            </a:r>
            <a:r>
              <a:t>校准数据收集</a:t>
            </a:r>
          </a:p>
        </p:txBody>
      </p:sp>
      <p:sp>
        <p:nvSpPr>
          <p:cNvPr id="127" name="文本占位符 5"/>
          <p:cNvSpPr/>
          <p:nvPr>
            <p:ph type="body" idx="15"/>
          </p:nvPr>
        </p:nvSpPr>
        <p:spPr>
          <a:xfrm>
            <a:off x="5834331" y="4457801"/>
            <a:ext cx="1310527" cy="341633"/>
          </a:xfrm>
          <a:prstGeom prst="rect">
            <a:avLst/>
          </a:prstGeom>
          <a:extLst>
            <a:ext uri="{C572A759-6A51-4108-AA02-DFA0A04FC94B}">
              <ma14:wrappingTextBoxFlag xmlns:ma14="http://schemas.microsoft.com/office/mac/drawingml/2011/main" val="1"/>
            </a:ext>
          </a:extLst>
        </p:spPr>
        <p:txBody>
          <a:bodyPr/>
          <a:lstStyle/>
          <a:p>
            <a:pPr marL="0" indent="0">
              <a:buSzTx/>
              <a:buFontTx/>
              <a:buNone/>
              <a:defRPr sz="1800">
                <a:solidFill>
                  <a:srgbClr val="FFFFFF"/>
                </a:solidFill>
              </a:defRPr>
            </a:pPr>
            <a:r>
              <a:t>4.</a:t>
            </a:r>
            <a:r>
              <a:t>实验结果</a:t>
            </a:r>
          </a:p>
        </p:txBody>
      </p:sp>
      <p:sp>
        <p:nvSpPr>
          <p:cNvPr id="128" name="文本占位符 6"/>
          <p:cNvSpPr/>
          <p:nvPr>
            <p:ph type="body" idx="16"/>
          </p:nvPr>
        </p:nvSpPr>
        <p:spPr>
          <a:prstGeom prst="rect">
            <a:avLst/>
          </a:prstGeom>
          <a:extLst>
            <a:ext uri="{C572A759-6A51-4108-AA02-DFA0A04FC94B}">
              <ma14:wrappingTextBoxFlag xmlns:ma14="http://schemas.microsoft.com/office/mac/drawingml/2011/main" val="1"/>
            </a:ext>
          </a:extLst>
        </p:spPr>
        <p:txBody>
          <a:bodyPr/>
          <a:lstStyle>
            <a:lvl1pPr marL="0" indent="0" defTabSz="868680">
              <a:spcBef>
                <a:spcPts val="900"/>
              </a:spcBef>
              <a:buSzTx/>
              <a:buFontTx/>
              <a:buNone/>
              <a:defRPr sz="3040">
                <a:solidFill>
                  <a:srgbClr val="FFFFFF"/>
                </a:solidFill>
              </a:defRPr>
            </a:lvl1pPr>
          </a:lstStyle>
          <a:p>
            <a:pPr/>
            <a:r>
              <a:t>实验简介</a:t>
            </a:r>
          </a:p>
        </p:txBody>
      </p:sp>
      <p:sp>
        <p:nvSpPr>
          <p:cNvPr id="129" name="文本占位符 7"/>
          <p:cNvSpPr/>
          <p:nvPr>
            <p:ph type="body" idx="17"/>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sz="1600">
                <a:solidFill>
                  <a:srgbClr val="FFFFFF"/>
                </a:solidFill>
              </a:defRPr>
            </a:lvl1pPr>
          </a:lstStyle>
          <a:p>
            <a:pPr/>
            <a:r>
              <a:t>Experiment </a:t>
            </a:r>
          </a:p>
        </p:txBody>
      </p:sp>
      <p:sp>
        <p:nvSpPr>
          <p:cNvPr id="130" name="文本占位符 4"/>
          <p:cNvSpPr/>
          <p:nvPr>
            <p:ph type="body" idx="18"/>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a:solidFill>
                  <a:srgbClr val="FFFFFF"/>
                </a:solidFill>
              </a:defRPr>
            </a:lvl1pPr>
          </a:lstStyle>
          <a:p>
            <a:pPr/>
            <a:r>
              <a:t>PART 02</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30">
                                            <p:bg/>
                                          </p:spTgt>
                                        </p:tgtEl>
                                        <p:attrNameLst>
                                          <p:attrName>style.visibility</p:attrName>
                                        </p:attrNameLst>
                                      </p:cBhvr>
                                      <p:to>
                                        <p:strVal val="visible"/>
                                      </p:to>
                                    </p:set>
                                    <p:anim calcmode="lin" valueType="num">
                                      <p:cBhvr>
                                        <p:cTn id="7" dur="500" fill="hold"/>
                                        <p:tgtEl>
                                          <p:spTgt spid="130">
                                            <p:bg/>
                                          </p:spTgt>
                                        </p:tgtEl>
                                        <p:attrNameLst>
                                          <p:attrName>ppt_x</p:attrName>
                                        </p:attrNameLst>
                                      </p:cBhvr>
                                      <p:tavLst>
                                        <p:tav tm="0">
                                          <p:val>
                                            <p:strVal val="#ppt_x"/>
                                          </p:val>
                                        </p:tav>
                                        <p:tav tm="100000">
                                          <p:val>
                                            <p:strVal val="#ppt_x"/>
                                          </p:val>
                                        </p:tav>
                                      </p:tavLst>
                                    </p:anim>
                                    <p:anim calcmode="lin" valueType="num">
                                      <p:cBhvr>
                                        <p:cTn id="8" dur="500" fill="hold"/>
                                        <p:tgtEl>
                                          <p:spTgt spid="130">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30">
                                            <p:txEl>
                                              <p:pRg st="0" end="0"/>
                                            </p:txEl>
                                          </p:spTgt>
                                        </p:tgtEl>
                                        <p:attrNameLst>
                                          <p:attrName>style.visibility</p:attrName>
                                        </p:attrNameLst>
                                      </p:cBhvr>
                                      <p:to>
                                        <p:strVal val="visible"/>
                                      </p:to>
                                    </p:set>
                                    <p:anim calcmode="lin" valueType="num">
                                      <p:cBhvr>
                                        <p:cTn id="11" dur="500" fill="hold"/>
                                        <p:tgtEl>
                                          <p:spTgt spid="130">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30">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2" fill="hold">
                                  <p:stCondLst>
                                    <p:cond delay="0"/>
                                  </p:stCondLst>
                                  <p:iterate type="el" backwards="0">
                                    <p:tmAbs val="0"/>
                                  </p:iterate>
                                  <p:childTnLst>
                                    <p:set>
                                      <p:cBhvr>
                                        <p:cTn id="15" fill="hold"/>
                                        <p:tgtEl>
                                          <p:spTgt spid="128">
                                            <p:bg/>
                                          </p:spTgt>
                                        </p:tgtEl>
                                        <p:attrNameLst>
                                          <p:attrName>style.visibility</p:attrName>
                                        </p:attrNameLst>
                                      </p:cBhvr>
                                      <p:to>
                                        <p:strVal val="visible"/>
                                      </p:to>
                                    </p:set>
                                    <p:anim calcmode="lin" valueType="num">
                                      <p:cBhvr>
                                        <p:cTn id="16" dur="750" fill="hold"/>
                                        <p:tgtEl>
                                          <p:spTgt spid="128">
                                            <p:bg/>
                                          </p:spTgt>
                                        </p:tgtEl>
                                        <p:attrNameLst>
                                          <p:attrName>ppt_x</p:attrName>
                                        </p:attrNameLst>
                                      </p:cBhvr>
                                      <p:tavLst>
                                        <p:tav tm="0">
                                          <p:val>
                                            <p:strVal val="#ppt_x"/>
                                          </p:val>
                                        </p:tav>
                                        <p:tav tm="100000">
                                          <p:val>
                                            <p:strVal val="#ppt_x"/>
                                          </p:val>
                                        </p:tav>
                                      </p:tavLst>
                                    </p:anim>
                                    <p:anim calcmode="lin" valueType="num">
                                      <p:cBhvr>
                                        <p:cTn id="17" dur="750" fill="hold"/>
                                        <p:tgtEl>
                                          <p:spTgt spid="128">
                                            <p:bg/>
                                          </p:spTgt>
                                        </p:tgtEl>
                                        <p:attrNameLst>
                                          <p:attrName>ppt_y</p:attrName>
                                        </p:attrNameLst>
                                      </p:cBhvr>
                                      <p:tavLst>
                                        <p:tav tm="0">
                                          <p:val>
                                            <p:strVal val="1+#ppt_h/2"/>
                                          </p:val>
                                        </p:tav>
                                        <p:tav tm="100000">
                                          <p:val>
                                            <p:strVal val="#ppt_y"/>
                                          </p:val>
                                        </p:tav>
                                      </p:tavLst>
                                    </p:anim>
                                  </p:childTnLst>
                                </p:cTn>
                              </p:par>
                              <p:par>
                                <p:cTn id="18" presetClass="entr" nodeType="withEffect" presetSubtype="4" presetID="2" grpId="2" fill="hold">
                                  <p:stCondLst>
                                    <p:cond delay="0"/>
                                  </p:stCondLst>
                                  <p:iterate type="el" backwards="0">
                                    <p:tmAbs val="0"/>
                                  </p:iterate>
                                  <p:childTnLst>
                                    <p:set>
                                      <p:cBhvr>
                                        <p:cTn id="19" fill="hold"/>
                                        <p:tgtEl>
                                          <p:spTgt spid="128">
                                            <p:txEl>
                                              <p:pRg st="0" end="0"/>
                                            </p:txEl>
                                          </p:spTgt>
                                        </p:tgtEl>
                                        <p:attrNameLst>
                                          <p:attrName>style.visibility</p:attrName>
                                        </p:attrNameLst>
                                      </p:cBhvr>
                                      <p:to>
                                        <p:strVal val="visible"/>
                                      </p:to>
                                    </p:set>
                                    <p:anim calcmode="lin" valueType="num">
                                      <p:cBhvr>
                                        <p:cTn id="20" dur="750" fill="hold"/>
                                        <p:tgtEl>
                                          <p:spTgt spid="128">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12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Class="entr" nodeType="afterEffect" presetID="9" grpId="3" fill="hold">
                                  <p:stCondLst>
                                    <p:cond delay="0"/>
                                  </p:stCondLst>
                                  <p:iterate type="el" backwards="0">
                                    <p:tmAbs val="0"/>
                                  </p:iterate>
                                  <p:childTnLst>
                                    <p:set>
                                      <p:cBhvr>
                                        <p:cTn id="24" fill="hold"/>
                                        <p:tgtEl>
                                          <p:spTgt spid="124">
                                            <p:bg/>
                                          </p:spTgt>
                                        </p:tgtEl>
                                        <p:attrNameLst>
                                          <p:attrName>style.visibility</p:attrName>
                                        </p:attrNameLst>
                                      </p:cBhvr>
                                      <p:to>
                                        <p:strVal val="visible"/>
                                      </p:to>
                                    </p:set>
                                    <p:animEffect filter="dissolve" transition="in">
                                      <p:cBhvr>
                                        <p:cTn id="25" dur="500"/>
                                        <p:tgtEl>
                                          <p:spTgt spid="124">
                                            <p:bg/>
                                          </p:spTgt>
                                        </p:tgtEl>
                                      </p:cBhvr>
                                    </p:animEffect>
                                  </p:childTnLst>
                                </p:cTn>
                              </p:par>
                              <p:par>
                                <p:cTn id="26" presetClass="entr" nodeType="withEffect" presetSubtype="0" presetID="9" grpId="3" fill="hold">
                                  <p:stCondLst>
                                    <p:cond delay="0"/>
                                  </p:stCondLst>
                                  <p:iterate type="el" backwards="0">
                                    <p:tmAbs val="0"/>
                                  </p:iterate>
                                  <p:childTnLst>
                                    <p:set>
                                      <p:cBhvr>
                                        <p:cTn id="27" fill="hold"/>
                                        <p:tgtEl>
                                          <p:spTgt spid="124">
                                            <p:txEl>
                                              <p:pRg st="0" end="0"/>
                                            </p:txEl>
                                          </p:spTgt>
                                        </p:tgtEl>
                                        <p:attrNameLst>
                                          <p:attrName>style.visibility</p:attrName>
                                        </p:attrNameLst>
                                      </p:cBhvr>
                                      <p:to>
                                        <p:strVal val="visible"/>
                                      </p:to>
                                    </p:set>
                                    <p:animEffect filter="dissolve" transition="in">
                                      <p:cBhvr>
                                        <p:cTn id="28" dur="500"/>
                                        <p:tgtEl>
                                          <p:spTgt spid="124">
                                            <p:txEl>
                                              <p:pRg st="0" end="0"/>
                                            </p:txEl>
                                          </p:spTgt>
                                        </p:tgtEl>
                                      </p:cBhvr>
                                    </p:animEffect>
                                  </p:childTnLst>
                                </p:cTn>
                              </p:par>
                            </p:childTnLst>
                          </p:cTn>
                        </p:par>
                        <p:par>
                          <p:cTn id="29" fill="hold">
                            <p:stCondLst>
                              <p:cond delay="1750"/>
                            </p:stCondLst>
                            <p:childTnLst>
                              <p:par>
                                <p:cTn id="30" presetClass="entr" nodeType="afterEffect" presetSubtype="1" presetID="2" grpId="4" fill="hold">
                                  <p:stCondLst>
                                    <p:cond delay="0"/>
                                  </p:stCondLst>
                                  <p:iterate type="el" backwards="0">
                                    <p:tmAbs val="0"/>
                                  </p:iterate>
                                  <p:childTnLst>
                                    <p:set>
                                      <p:cBhvr>
                                        <p:cTn id="31" fill="hold"/>
                                        <p:tgtEl>
                                          <p:spTgt spid="129">
                                            <p:bg/>
                                          </p:spTgt>
                                        </p:tgtEl>
                                        <p:attrNameLst>
                                          <p:attrName>style.visibility</p:attrName>
                                        </p:attrNameLst>
                                      </p:cBhvr>
                                      <p:to>
                                        <p:strVal val="visible"/>
                                      </p:to>
                                    </p:set>
                                    <p:anim calcmode="lin" valueType="num">
                                      <p:cBhvr>
                                        <p:cTn id="32" dur="750" fill="hold"/>
                                        <p:tgtEl>
                                          <p:spTgt spid="129">
                                            <p:bg/>
                                          </p:spTgt>
                                        </p:tgtEl>
                                        <p:attrNameLst>
                                          <p:attrName>ppt_x</p:attrName>
                                        </p:attrNameLst>
                                      </p:cBhvr>
                                      <p:tavLst>
                                        <p:tav tm="0">
                                          <p:val>
                                            <p:strVal val="#ppt_x"/>
                                          </p:val>
                                        </p:tav>
                                        <p:tav tm="100000">
                                          <p:val>
                                            <p:strVal val="#ppt_x"/>
                                          </p:val>
                                        </p:tav>
                                      </p:tavLst>
                                    </p:anim>
                                    <p:anim calcmode="lin" valueType="num">
                                      <p:cBhvr>
                                        <p:cTn id="33" dur="750" fill="hold"/>
                                        <p:tgtEl>
                                          <p:spTgt spid="129">
                                            <p:bg/>
                                          </p:spTgt>
                                        </p:tgtEl>
                                        <p:attrNameLst>
                                          <p:attrName>ppt_y</p:attrName>
                                        </p:attrNameLst>
                                      </p:cBhvr>
                                      <p:tavLst>
                                        <p:tav tm="0">
                                          <p:val>
                                            <p:strVal val="0-#ppt_h/2"/>
                                          </p:val>
                                        </p:tav>
                                        <p:tav tm="100000">
                                          <p:val>
                                            <p:strVal val="#ppt_y"/>
                                          </p:val>
                                        </p:tav>
                                      </p:tavLst>
                                    </p:anim>
                                  </p:childTnLst>
                                </p:cTn>
                              </p:par>
                              <p:par>
                                <p:cTn id="34" presetClass="entr" nodeType="withEffect" presetSubtype="1" presetID="2" grpId="4" fill="hold">
                                  <p:stCondLst>
                                    <p:cond delay="0"/>
                                  </p:stCondLst>
                                  <p:iterate type="el" backwards="0">
                                    <p:tmAbs val="0"/>
                                  </p:iterate>
                                  <p:childTnLst>
                                    <p:set>
                                      <p:cBhvr>
                                        <p:cTn id="35" fill="hold"/>
                                        <p:tgtEl>
                                          <p:spTgt spid="129">
                                            <p:txEl>
                                              <p:pRg st="0" end="0"/>
                                            </p:txEl>
                                          </p:spTgt>
                                        </p:tgtEl>
                                        <p:attrNameLst>
                                          <p:attrName>style.visibility</p:attrName>
                                        </p:attrNameLst>
                                      </p:cBhvr>
                                      <p:to>
                                        <p:strVal val="visible"/>
                                      </p:to>
                                    </p:set>
                                    <p:anim calcmode="lin" valueType="num">
                                      <p:cBhvr>
                                        <p:cTn id="36" dur="750" fill="hold"/>
                                        <p:tgtEl>
                                          <p:spTgt spid="129">
                                            <p:txEl>
                                              <p:pRg st="0" end="0"/>
                                            </p:txEl>
                                          </p:spTgt>
                                        </p:tgtEl>
                                        <p:attrNameLst>
                                          <p:attrName>ppt_x</p:attrName>
                                        </p:attrNameLst>
                                      </p:cBhvr>
                                      <p:tavLst>
                                        <p:tav tm="0">
                                          <p:val>
                                            <p:strVal val="#ppt_x"/>
                                          </p:val>
                                        </p:tav>
                                        <p:tav tm="100000">
                                          <p:val>
                                            <p:strVal val="#ppt_x"/>
                                          </p:val>
                                        </p:tav>
                                      </p:tavLst>
                                    </p:anim>
                                    <p:anim calcmode="lin" valueType="num">
                                      <p:cBhvr>
                                        <p:cTn id="37" dur="750" fill="hold"/>
                                        <p:tgtEl>
                                          <p:spTgt spid="129">
                                            <p:txEl>
                                              <p:pRg st="0" end="0"/>
                                            </p:txEl>
                                          </p:spTgt>
                                        </p:tgtEl>
                                        <p:attrNameLst>
                                          <p:attrName>ppt_y</p:attrName>
                                        </p:attrNameLst>
                                      </p:cBhvr>
                                      <p:tavLst>
                                        <p:tav tm="0">
                                          <p:val>
                                            <p:strVal val="0-#ppt_h/2"/>
                                          </p:val>
                                        </p:tav>
                                        <p:tav tm="100000">
                                          <p:val>
                                            <p:strVal val="#ppt_y"/>
                                          </p:val>
                                        </p:tav>
                                      </p:tavLst>
                                    </p:anim>
                                  </p:childTnLst>
                                </p:cTn>
                              </p:par>
                            </p:childTnLst>
                          </p:cTn>
                        </p:par>
                        <p:par>
                          <p:cTn id="38" fill="hold">
                            <p:stCondLst>
                              <p:cond delay="2500"/>
                            </p:stCondLst>
                            <p:childTnLst>
                              <p:par>
                                <p:cTn id="39" presetClass="entr" nodeType="afterEffect" presetID="9" grpId="5" fill="hold">
                                  <p:stCondLst>
                                    <p:cond delay="0"/>
                                  </p:stCondLst>
                                  <p:iterate type="el" backwards="0">
                                    <p:tmAbs val="0"/>
                                  </p:iterate>
                                  <p:childTnLst>
                                    <p:set>
                                      <p:cBhvr>
                                        <p:cTn id="40" fill="hold"/>
                                        <p:tgtEl>
                                          <p:spTgt spid="125">
                                            <p:bg/>
                                          </p:spTgt>
                                        </p:tgtEl>
                                        <p:attrNameLst>
                                          <p:attrName>style.visibility</p:attrName>
                                        </p:attrNameLst>
                                      </p:cBhvr>
                                      <p:to>
                                        <p:strVal val="visible"/>
                                      </p:to>
                                    </p:set>
                                    <p:animEffect filter="dissolve" transition="in">
                                      <p:cBhvr>
                                        <p:cTn id="41" dur="500"/>
                                        <p:tgtEl>
                                          <p:spTgt spid="125">
                                            <p:bg/>
                                          </p:spTgt>
                                        </p:tgtEl>
                                      </p:cBhvr>
                                    </p:animEffect>
                                  </p:childTnLst>
                                </p:cTn>
                              </p:par>
                              <p:par>
                                <p:cTn id="42" presetClass="entr" nodeType="withEffect" presetSubtype="0" presetID="9" grpId="5" fill="hold">
                                  <p:stCondLst>
                                    <p:cond delay="0"/>
                                  </p:stCondLst>
                                  <p:iterate type="el" backwards="0">
                                    <p:tmAbs val="0"/>
                                  </p:iterate>
                                  <p:childTnLst>
                                    <p:set>
                                      <p:cBhvr>
                                        <p:cTn id="43" fill="hold"/>
                                        <p:tgtEl>
                                          <p:spTgt spid="125">
                                            <p:txEl>
                                              <p:pRg st="0" end="0"/>
                                            </p:txEl>
                                          </p:spTgt>
                                        </p:tgtEl>
                                        <p:attrNameLst>
                                          <p:attrName>style.visibility</p:attrName>
                                        </p:attrNameLst>
                                      </p:cBhvr>
                                      <p:to>
                                        <p:strVal val="visible"/>
                                      </p:to>
                                    </p:set>
                                    <p:animEffect filter="dissolve" transition="in">
                                      <p:cBhvr>
                                        <p:cTn id="44" dur="500"/>
                                        <p:tgtEl>
                                          <p:spTgt spid="125">
                                            <p:txEl>
                                              <p:pRg st="0" end="0"/>
                                            </p:txEl>
                                          </p:spTgt>
                                        </p:tgtEl>
                                      </p:cBhvr>
                                    </p:animEffect>
                                  </p:childTnLst>
                                </p:cTn>
                              </p:par>
                            </p:childTnLst>
                          </p:cTn>
                        </p:par>
                        <p:par>
                          <p:cTn id="45" fill="hold">
                            <p:stCondLst>
                              <p:cond delay="3000"/>
                            </p:stCondLst>
                            <p:childTnLst>
                              <p:par>
                                <p:cTn id="46" presetClass="entr" nodeType="afterEffect" presetID="9" grpId="6" fill="hold">
                                  <p:stCondLst>
                                    <p:cond delay="0"/>
                                  </p:stCondLst>
                                  <p:iterate type="el" backwards="0">
                                    <p:tmAbs val="0"/>
                                  </p:iterate>
                                  <p:childTnLst>
                                    <p:set>
                                      <p:cBhvr>
                                        <p:cTn id="47" fill="hold"/>
                                        <p:tgtEl>
                                          <p:spTgt spid="126">
                                            <p:bg/>
                                          </p:spTgt>
                                        </p:tgtEl>
                                        <p:attrNameLst>
                                          <p:attrName>style.visibility</p:attrName>
                                        </p:attrNameLst>
                                      </p:cBhvr>
                                      <p:to>
                                        <p:strVal val="visible"/>
                                      </p:to>
                                    </p:set>
                                    <p:animEffect filter="dissolve" transition="in">
                                      <p:cBhvr>
                                        <p:cTn id="48" dur="500"/>
                                        <p:tgtEl>
                                          <p:spTgt spid="126">
                                            <p:bg/>
                                          </p:spTgt>
                                        </p:tgtEl>
                                      </p:cBhvr>
                                    </p:animEffect>
                                  </p:childTnLst>
                                </p:cTn>
                              </p:par>
                              <p:par>
                                <p:cTn id="49" presetClass="entr" nodeType="withEffect" presetSubtype="0" presetID="9" grpId="6" fill="hold">
                                  <p:stCondLst>
                                    <p:cond delay="0"/>
                                  </p:stCondLst>
                                  <p:iterate type="el" backwards="0">
                                    <p:tmAbs val="0"/>
                                  </p:iterate>
                                  <p:childTnLst>
                                    <p:set>
                                      <p:cBhvr>
                                        <p:cTn id="50" fill="hold"/>
                                        <p:tgtEl>
                                          <p:spTgt spid="126">
                                            <p:txEl>
                                              <p:pRg st="0" end="0"/>
                                            </p:txEl>
                                          </p:spTgt>
                                        </p:tgtEl>
                                        <p:attrNameLst>
                                          <p:attrName>style.visibility</p:attrName>
                                        </p:attrNameLst>
                                      </p:cBhvr>
                                      <p:to>
                                        <p:strVal val="visible"/>
                                      </p:to>
                                    </p:set>
                                    <p:animEffect filter="dissolve" transition="in">
                                      <p:cBhvr>
                                        <p:cTn id="51" dur="500"/>
                                        <p:tgtEl>
                                          <p:spTgt spid="126">
                                            <p:txEl>
                                              <p:pRg st="0" end="0"/>
                                            </p:txEl>
                                          </p:spTgt>
                                        </p:tgtEl>
                                      </p:cBhvr>
                                    </p:animEffect>
                                  </p:childTnLst>
                                </p:cTn>
                              </p:par>
                            </p:childTnLst>
                          </p:cTn>
                        </p:par>
                        <p:par>
                          <p:cTn id="52" fill="hold">
                            <p:stCondLst>
                              <p:cond delay="3500"/>
                            </p:stCondLst>
                            <p:childTnLst>
                              <p:par>
                                <p:cTn id="53" presetClass="entr" nodeType="afterEffect" presetID="9" grpId="7" fill="hold">
                                  <p:stCondLst>
                                    <p:cond delay="0"/>
                                  </p:stCondLst>
                                  <p:iterate type="el" backwards="0">
                                    <p:tmAbs val="0"/>
                                  </p:iterate>
                                  <p:childTnLst>
                                    <p:set>
                                      <p:cBhvr>
                                        <p:cTn id="54" fill="hold"/>
                                        <p:tgtEl>
                                          <p:spTgt spid="127">
                                            <p:bg/>
                                          </p:spTgt>
                                        </p:tgtEl>
                                        <p:attrNameLst>
                                          <p:attrName>style.visibility</p:attrName>
                                        </p:attrNameLst>
                                      </p:cBhvr>
                                      <p:to>
                                        <p:strVal val="visible"/>
                                      </p:to>
                                    </p:set>
                                    <p:animEffect filter="dissolve" transition="in">
                                      <p:cBhvr>
                                        <p:cTn id="55" dur="500"/>
                                        <p:tgtEl>
                                          <p:spTgt spid="127">
                                            <p:bg/>
                                          </p:spTgt>
                                        </p:tgtEl>
                                      </p:cBhvr>
                                    </p:animEffect>
                                  </p:childTnLst>
                                </p:cTn>
                              </p:par>
                              <p:par>
                                <p:cTn id="56" presetClass="entr" nodeType="withEffect" presetSubtype="0" presetID="9" grpId="7" fill="hold">
                                  <p:stCondLst>
                                    <p:cond delay="0"/>
                                  </p:stCondLst>
                                  <p:iterate type="el" backwards="0">
                                    <p:tmAbs val="0"/>
                                  </p:iterate>
                                  <p:childTnLst>
                                    <p:set>
                                      <p:cBhvr>
                                        <p:cTn id="57" fill="hold"/>
                                        <p:tgtEl>
                                          <p:spTgt spid="127">
                                            <p:txEl>
                                              <p:pRg st="0" end="0"/>
                                            </p:txEl>
                                          </p:spTgt>
                                        </p:tgtEl>
                                        <p:attrNameLst>
                                          <p:attrName>style.visibility</p:attrName>
                                        </p:attrNameLst>
                                      </p:cBhvr>
                                      <p:to>
                                        <p:strVal val="visible"/>
                                      </p:to>
                                    </p:set>
                                    <p:animEffect filter="dissolve" transition="in">
                                      <p:cBhvr>
                                        <p:cTn id="58" dur="500"/>
                                        <p:tgtEl>
                                          <p:spTgt spid="12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4" grpId="3"/>
      <p:bldP build="p" bldLvl="1" animBg="1" rev="0" advAuto="0" spid="125" grpId="5"/>
      <p:bldP build="p" bldLvl="1" animBg="1" rev="0" advAuto="0" spid="126" grpId="6"/>
      <p:bldP build="p" bldLvl="1" animBg="1" rev="0" advAuto="0" spid="130" grpId="1"/>
      <p:bldP build="p" bldLvl="1" animBg="1" rev="0" advAuto="0" spid="129" grpId="4"/>
      <p:bldP build="p" bldLvl="1" animBg="1" rev="0" advAuto="0" spid="128" grpId="2"/>
      <p:bldP build="p" bldLvl="1" animBg="1" rev="0" advAuto="0" spid="127" grpId="7"/>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标题 1"/>
          <p:cNvSpPr txBox="1"/>
          <p:nvPr>
            <p:ph type="title"/>
          </p:nvPr>
        </p:nvSpPr>
        <p:spPr>
          <a:xfrm>
            <a:off x="1386306" y="247277"/>
            <a:ext cx="7113118" cy="584776"/>
          </a:xfrm>
          <a:prstGeom prst="rect">
            <a:avLst/>
          </a:prstGeom>
        </p:spPr>
        <p:txBody>
          <a:bodyPr/>
          <a:lstStyle>
            <a:lvl1pPr defTabSz="795527">
              <a:defRPr sz="2784"/>
            </a:lvl1pPr>
          </a:lstStyle>
          <a:p>
            <a:pPr/>
            <a:r>
              <a:t>实验方法</a:t>
            </a:r>
          </a:p>
        </p:txBody>
      </p:sp>
      <p:sp>
        <p:nvSpPr>
          <p:cNvPr id="133" name="Rectangle 3"/>
          <p:cNvSpPr txBox="1"/>
          <p:nvPr/>
        </p:nvSpPr>
        <p:spPr>
          <a:xfrm>
            <a:off x="684538" y="1436655"/>
            <a:ext cx="9458686" cy="29316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304800" algn="just" defTabSz="266700">
              <a:lnSpc>
                <a:spcPct val="150000"/>
              </a:lnSpc>
              <a:defRPr sz="1400">
                <a:uFill>
                  <a:solidFill>
                    <a:srgbClr val="000000"/>
                  </a:solidFill>
                </a:uFill>
                <a:latin typeface="仿宋_GB2312"/>
                <a:ea typeface="仿宋_GB2312"/>
                <a:cs typeface="仿宋_GB2312"/>
                <a:sym typeface="仿宋_GB2312"/>
              </a:defRPr>
            </a:lvl1pPr>
          </a:lstStyle>
          <a:p>
            <a:pPr/>
            <a:r>
              <a:t> 实验是一个2×2的主体内设计，有两个独立的变量，每个变量有两个级别：KeyboardType和Virtu- alKeyboardPosition。自变量KeyboardType有两个级别：在桌面键盘上键入（DesktopKeyboard）并在触摸屏键盘上键入（TouchscreenKeyboard）。独立变量VirtualKeyboardPosition有两个级别，影响VR中键盘和指针的位置。在条件NoReposition模式下，用户的手和键盘虚拟表示将与物理（桌面或触摸屏）键盘和指针对齐。在这种情况下，文本另外显示在用户面前，不强迫触摸打字员向下看键盘。在重新定位条件下，键盘和指针将被空间变换，使得它们最初在用户视野的中心可见，然后如果用户移动他们的头部则固定在空间中。在这种情况下，文本显示在重新定位的键盘上方。这四个条件如图3和图1所示。条件的顺序是平衡的。</a:t>
            </a:r>
          </a:p>
        </p:txBody>
      </p:sp>
      <p:pic>
        <p:nvPicPr>
          <p:cNvPr id="134" name="page3image1807648.jpg" descr="page3image1807648.jpg"/>
          <p:cNvPicPr>
            <a:picLocks noChangeAspect="1"/>
          </p:cNvPicPr>
          <p:nvPr/>
        </p:nvPicPr>
        <p:blipFill>
          <a:blip r:embed="rId2">
            <a:extLst/>
          </a:blip>
          <a:stretch>
            <a:fillRect/>
          </a:stretch>
        </p:blipFill>
        <p:spPr>
          <a:xfrm>
            <a:off x="866880" y="4186907"/>
            <a:ext cx="1495403" cy="1993869"/>
          </a:xfrm>
          <a:prstGeom prst="rect">
            <a:avLst/>
          </a:prstGeom>
          <a:ln w="12700">
            <a:miter lim="400000"/>
          </a:ln>
        </p:spPr>
      </p:pic>
      <p:pic>
        <p:nvPicPr>
          <p:cNvPr id="135" name="page3image1806080.jpg" descr="page3image1806080.jpg"/>
          <p:cNvPicPr>
            <a:picLocks noChangeAspect="1"/>
          </p:cNvPicPr>
          <p:nvPr/>
        </p:nvPicPr>
        <p:blipFill>
          <a:blip r:embed="rId3">
            <a:extLst/>
          </a:blip>
          <a:stretch>
            <a:fillRect/>
          </a:stretch>
        </p:blipFill>
        <p:spPr>
          <a:xfrm>
            <a:off x="2509465" y="4205405"/>
            <a:ext cx="1495402" cy="1993869"/>
          </a:xfrm>
          <a:prstGeom prst="rect">
            <a:avLst/>
          </a:prstGeom>
          <a:ln w="12700">
            <a:miter lim="400000"/>
          </a:ln>
        </p:spPr>
      </p:pic>
      <p:pic>
        <p:nvPicPr>
          <p:cNvPr id="136" name="page3image1810560.jpg" descr="page3image1810560.jpg"/>
          <p:cNvPicPr>
            <a:picLocks noChangeAspect="1"/>
          </p:cNvPicPr>
          <p:nvPr/>
        </p:nvPicPr>
        <p:blipFill>
          <a:blip r:embed="rId4">
            <a:extLst/>
          </a:blip>
          <a:stretch>
            <a:fillRect/>
          </a:stretch>
        </p:blipFill>
        <p:spPr>
          <a:xfrm>
            <a:off x="4152050" y="4230805"/>
            <a:ext cx="1495402" cy="1993869"/>
          </a:xfrm>
          <a:prstGeom prst="rect">
            <a:avLst/>
          </a:prstGeom>
          <a:ln w="12700">
            <a:miter lim="400000"/>
          </a:ln>
        </p:spPr>
      </p:pic>
      <p:pic>
        <p:nvPicPr>
          <p:cNvPr id="137" name="page3image1804736.jpg" descr="page3image1804736.jpg"/>
          <p:cNvPicPr>
            <a:picLocks noChangeAspect="1"/>
          </p:cNvPicPr>
          <p:nvPr/>
        </p:nvPicPr>
        <p:blipFill>
          <a:blip r:embed="rId5">
            <a:extLst/>
          </a:blip>
          <a:stretch>
            <a:fillRect/>
          </a:stretch>
        </p:blipFill>
        <p:spPr>
          <a:xfrm>
            <a:off x="5794634" y="4230805"/>
            <a:ext cx="1495402" cy="1993869"/>
          </a:xfrm>
          <a:prstGeom prst="rect">
            <a:avLst/>
          </a:prstGeom>
          <a:ln w="12700">
            <a:miter lim="400000"/>
          </a:ln>
        </p:spPr>
      </p:pic>
      <p:pic>
        <p:nvPicPr>
          <p:cNvPr id="138" name="page3image1808768.jpg" descr="page3image1808768.jpg"/>
          <p:cNvPicPr>
            <a:picLocks noChangeAspect="1"/>
          </p:cNvPicPr>
          <p:nvPr/>
        </p:nvPicPr>
        <p:blipFill>
          <a:blip r:embed="rId6">
            <a:extLst/>
          </a:blip>
          <a:stretch>
            <a:fillRect/>
          </a:stretch>
        </p:blipFill>
        <p:spPr>
          <a:xfrm>
            <a:off x="7437218" y="4236327"/>
            <a:ext cx="2135352" cy="1982826"/>
          </a:xfrm>
          <a:prstGeom prst="rect">
            <a:avLst/>
          </a:prstGeom>
          <a:ln w="12700">
            <a:miter lim="400000"/>
          </a:ln>
        </p:spPr>
      </p:pic>
      <p:sp>
        <p:nvSpPr>
          <p:cNvPr id="139" name="图3：从左到右：条件的外部视图DesktopKeyboard + NoReposition，DesktopKeyboard + Reposition，TouchscreenKey- board + NoReposition，TouchscreenKeyboard + Reposition，用于跟踪手指的逆向反射标记。"/>
          <p:cNvSpPr txBox="1"/>
          <p:nvPr/>
        </p:nvSpPr>
        <p:spPr>
          <a:xfrm>
            <a:off x="672034" y="6253479"/>
            <a:ext cx="9970355"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2800"/>
              </a:lnSpc>
              <a:defRPr sz="1200">
                <a:latin typeface="Times"/>
                <a:ea typeface="Times"/>
                <a:cs typeface="Times"/>
                <a:sym typeface="Times"/>
              </a:defRPr>
            </a:lvl1pPr>
          </a:lstStyle>
          <a:p>
            <a:pPr/>
            <a:r>
              <a:t>图3：从左到右：条件的外部视图DesktopKeyboard + NoReposition，DesktopKeyboard + Reposition，TouchscreenKey- board + NoReposition，TouchscreenKeyboard + Reposition，用于跟踪手指的逆向反射标记。</a:t>
            </a:r>
          </a:p>
        </p:txBody>
      </p:sp>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33"/>
                                        </p:tgtEl>
                                        <p:attrNameLst>
                                          <p:attrName>style.visibility</p:attrName>
                                        </p:attrNameLst>
                                      </p:cBhvr>
                                      <p:to>
                                        <p:strVal val="visible"/>
                                      </p:to>
                                    </p:set>
                                    <p:animEffect filter="dissolve" transition="in">
                                      <p:cBhvr>
                                        <p:cTn id="7"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标题 1"/>
          <p:cNvSpPr txBox="1"/>
          <p:nvPr>
            <p:ph type="title"/>
          </p:nvPr>
        </p:nvSpPr>
        <p:spPr>
          <a:xfrm>
            <a:off x="1386306" y="247277"/>
            <a:ext cx="7113118" cy="584776"/>
          </a:xfrm>
          <a:prstGeom prst="rect">
            <a:avLst/>
          </a:prstGeom>
        </p:spPr>
        <p:txBody>
          <a:bodyPr/>
          <a:lstStyle>
            <a:lvl1pPr defTabSz="795527">
              <a:defRPr sz="2784"/>
            </a:lvl1pPr>
          </a:lstStyle>
          <a:p>
            <a:pPr/>
            <a:r>
              <a:t>仪器和材料</a:t>
            </a:r>
          </a:p>
        </p:txBody>
      </p:sp>
      <p:sp>
        <p:nvSpPr>
          <p:cNvPr id="142" name="Rectangle 3"/>
          <p:cNvSpPr txBox="1"/>
          <p:nvPr/>
        </p:nvSpPr>
        <p:spPr>
          <a:xfrm>
            <a:off x="722638" y="1081055"/>
            <a:ext cx="9869146" cy="32067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304800" algn="just" defTabSz="266700">
              <a:lnSpc>
                <a:spcPct val="150000"/>
              </a:lnSpc>
              <a:defRPr sz="1400">
                <a:uFill>
                  <a:solidFill>
                    <a:srgbClr val="000000"/>
                  </a:solidFill>
                </a:uFill>
                <a:latin typeface="仿宋_GB2312"/>
                <a:ea typeface="仿宋_GB2312"/>
                <a:cs typeface="仿宋_GB2312"/>
                <a:sym typeface="仿宋_GB2312"/>
              </a:defRPr>
            </a:pPr>
            <a:r>
              <a:t> 刺激句子来自移动电子邮件短语集。参与者被显示从该组中随机抽取的刺激短语。 OptiTrack Flex 13外向跟踪系统用于指尖和HMD的空间跟踪。它的平均空间精度为0.2毫米。 Oculus Rift DK2用作HMD。参与者的指尖可视化为半透明球体。左手的视觉反馈以黄色显示，而右手的视觉反馈以蓝色显示，参见图1.此外，当用手指在键上方悬停时，相应的键将突出显示，如如图1所示。桌面键盘是CSL无线键盘，其物理尺寸为（宽×高）272×92 mm，按键尺寸为15×14 mm，见右图4。触摸屏键盘采用谷歌Nexus 10平板电脑，尺寸为125×73毫米，按键尺寸为18×17毫米，见图4左侧。虚拟键盘通过USB与Android Debug Bridge连接，将触摸位置转发到VR应用程序中。虚拟键盘的布局类似于Google Nexus 10上的标准Android键盘，但右移和输入键已切换。这样做是为了防止在用户实际想要使用退格键删除字符时意外完成输入的文本短语。</a:t>
            </a:r>
          </a:p>
          <a:p>
            <a:pPr indent="304800" algn="just" defTabSz="266700">
              <a:lnSpc>
                <a:spcPct val="150000"/>
              </a:lnSpc>
              <a:defRPr sz="1400">
                <a:uFill>
                  <a:solidFill>
                    <a:srgbClr val="000000"/>
                  </a:solidFill>
                </a:uFill>
                <a:latin typeface="仿宋_GB2312"/>
                <a:ea typeface="仿宋_GB2312"/>
                <a:cs typeface="仿宋_GB2312"/>
                <a:sym typeface="仿宋_GB2312"/>
              </a:defRPr>
            </a:pPr>
          </a:p>
        </p:txBody>
      </p:sp>
      <p:sp>
        <p:nvSpPr>
          <p:cNvPr id="143" name="图4：实验中使用的键盘。 左：触摸屏键盘，右：桌面键盘。"/>
          <p:cNvSpPr txBox="1"/>
          <p:nvPr/>
        </p:nvSpPr>
        <p:spPr>
          <a:xfrm>
            <a:off x="773634" y="6024879"/>
            <a:ext cx="9970355"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2800"/>
              </a:lnSpc>
              <a:defRPr sz="1200">
                <a:latin typeface="Times"/>
                <a:ea typeface="Times"/>
                <a:cs typeface="Times"/>
                <a:sym typeface="Times"/>
              </a:defRPr>
            </a:lvl1pPr>
          </a:lstStyle>
          <a:p>
            <a:pPr/>
            <a:r>
              <a:t>图4：实验中使用的键盘。 左：触摸屏键盘，右：桌面键盘。</a:t>
            </a:r>
          </a:p>
        </p:txBody>
      </p:sp>
      <p:pic>
        <p:nvPicPr>
          <p:cNvPr id="144" name="page4image1797120.jpg" descr="page4image1797120.jpg"/>
          <p:cNvPicPr>
            <a:picLocks noChangeAspect="1"/>
          </p:cNvPicPr>
          <p:nvPr/>
        </p:nvPicPr>
        <p:blipFill>
          <a:blip r:embed="rId2">
            <a:extLst/>
          </a:blip>
          <a:stretch>
            <a:fillRect/>
          </a:stretch>
        </p:blipFill>
        <p:spPr>
          <a:xfrm>
            <a:off x="781673" y="3926088"/>
            <a:ext cx="4801695" cy="1956607"/>
          </a:xfrm>
          <a:prstGeom prst="rect">
            <a:avLst/>
          </a:prstGeom>
          <a:ln w="12700">
            <a:miter lim="400000"/>
          </a:ln>
        </p:spPr>
      </p:pic>
      <p:pic>
        <p:nvPicPr>
          <p:cNvPr id="145" name="page4image1787936.jpg" descr="page4image1787936.jpg"/>
          <p:cNvPicPr>
            <a:picLocks noChangeAspect="1"/>
          </p:cNvPicPr>
          <p:nvPr/>
        </p:nvPicPr>
        <p:blipFill>
          <a:blip r:embed="rId3">
            <a:extLst/>
          </a:blip>
          <a:stretch>
            <a:fillRect/>
          </a:stretch>
        </p:blipFill>
        <p:spPr>
          <a:xfrm>
            <a:off x="5712058" y="3807636"/>
            <a:ext cx="4747854" cy="219351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0" advTm="3000"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42"/>
                                        </p:tgtEl>
                                        <p:attrNameLst>
                                          <p:attrName>style.visibility</p:attrName>
                                        </p:attrNameLst>
                                      </p:cBhvr>
                                      <p:to>
                                        <p:strVal val="visible"/>
                                      </p:to>
                                    </p:set>
                                    <p:animEffect filter="dissolve" transition="in">
                                      <p:cBhvr>
                                        <p:cTn id="7"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
    </p:bldLst>
  </p:timing>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707070"/>
      </a:accent1>
      <a:accent2>
        <a:srgbClr val="3F3F3F"/>
      </a:accent2>
      <a:accent3>
        <a:srgbClr val="7F7F7F"/>
      </a:accent3>
      <a:accent4>
        <a:srgbClr val="A5A5A5"/>
      </a:accent4>
      <a:accent5>
        <a:srgbClr val="BFBFBF"/>
      </a:accent5>
      <a:accent6>
        <a:srgbClr val="D8D8D8"/>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707070"/>
      </a:accent1>
      <a:accent2>
        <a:srgbClr val="3F3F3F"/>
      </a:accent2>
      <a:accent3>
        <a:srgbClr val="7F7F7F"/>
      </a:accent3>
      <a:accent4>
        <a:srgbClr val="A5A5A5"/>
      </a:accent4>
      <a:accent5>
        <a:srgbClr val="BFBFBF"/>
      </a:accent5>
      <a:accent6>
        <a:srgbClr val="D8D8D8"/>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