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C44E-501A-4A83-85C9-4EEFBABD5627}"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E7285-4E57-4FDA-8577-4874D44A3A59}" type="slidenum">
              <a:rPr lang="zh-CN" altLang="en-US" smtClean="0"/>
              <a:t>‹#›</a:t>
            </a:fld>
            <a:endParaRPr lang="zh-CN" altLang="en-US"/>
          </a:p>
        </p:txBody>
      </p:sp>
    </p:spTree>
    <p:extLst>
      <p:ext uri="{BB962C8B-B14F-4D97-AF65-F5344CB8AC3E}">
        <p14:creationId xmlns:p14="http://schemas.microsoft.com/office/powerpoint/2010/main" val="88202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BE7285-4E57-4FDA-8577-4874D44A3A59}" type="slidenum">
              <a:rPr lang="zh-CN" altLang="en-US" smtClean="0"/>
              <a:t>2</a:t>
            </a:fld>
            <a:endParaRPr lang="zh-CN" altLang="en-US"/>
          </a:p>
        </p:txBody>
      </p:sp>
    </p:spTree>
    <p:extLst>
      <p:ext uri="{BB962C8B-B14F-4D97-AF65-F5344CB8AC3E}">
        <p14:creationId xmlns:p14="http://schemas.microsoft.com/office/powerpoint/2010/main" val="39461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258002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61742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404758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166174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170289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275499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285949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121624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225493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186606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E927DD8-1D2F-4786-9FF6-76C90A60936C}"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388815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27DD8-1D2F-4786-9FF6-76C90A60936C}" type="datetimeFigureOut">
              <a:rPr lang="zh-CN" altLang="en-US" smtClean="0"/>
              <a:t>2018/12/26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12CF4-389D-4220-86B9-01A90F1D339F}" type="slidenum">
              <a:rPr lang="zh-CN" altLang="en-US" smtClean="0"/>
              <a:t>‹#›</a:t>
            </a:fld>
            <a:endParaRPr lang="zh-CN" altLang="en-US"/>
          </a:p>
        </p:txBody>
      </p:sp>
    </p:spTree>
    <p:extLst>
      <p:ext uri="{BB962C8B-B14F-4D97-AF65-F5344CB8AC3E}">
        <p14:creationId xmlns:p14="http://schemas.microsoft.com/office/powerpoint/2010/main" val="108874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1481941"/>
          </a:xfrm>
        </p:spPr>
        <p:txBody>
          <a:bodyPr>
            <a:normAutofit fontScale="90000"/>
          </a:bodyPr>
          <a:lstStyle/>
          <a:p>
            <a:r>
              <a:rPr lang="zh-CN" altLang="en-US" b="1" dirty="0" smtClean="0">
                <a:latin typeface="仿宋" panose="02010609060101010101" pitchFamily="49" charset="-122"/>
                <a:ea typeface="仿宋" panose="02010609060101010101" pitchFamily="49" charset="-122"/>
              </a:rPr>
              <a:t>对计算机图形学中的水的建模和渲染技术的调查</a:t>
            </a:r>
            <a:endParaRPr lang="zh-CN" altLang="en-US" b="1" dirty="0">
              <a:latin typeface="仿宋" panose="02010609060101010101" pitchFamily="49" charset="-122"/>
              <a:ea typeface="仿宋" panose="02010609060101010101" pitchFamily="49" charset="-122"/>
            </a:endParaRPr>
          </a:p>
        </p:txBody>
      </p:sp>
      <p:sp>
        <p:nvSpPr>
          <p:cNvPr id="3" name="副标题 2"/>
          <p:cNvSpPr>
            <a:spLocks noGrp="1"/>
          </p:cNvSpPr>
          <p:nvPr>
            <p:ph type="subTitle" idx="1"/>
          </p:nvPr>
        </p:nvSpPr>
        <p:spPr/>
        <p:txBody>
          <a:bodyPr/>
          <a:lstStyle/>
          <a:p>
            <a:pPr algn="l"/>
            <a:r>
              <a:rPr lang="en-US" altLang="zh-CN" dirty="0" smtClean="0"/>
              <a:t>				</a:t>
            </a:r>
            <a:r>
              <a:rPr lang="zh-CN" altLang="en-US" dirty="0" smtClean="0"/>
              <a:t>作者：刘超</a:t>
            </a:r>
          </a:p>
          <a:p>
            <a:r>
              <a:rPr lang="en-US" altLang="zh-CN" dirty="0"/>
              <a:t> </a:t>
            </a:r>
            <a:r>
              <a:rPr lang="en-US" altLang="zh-CN" dirty="0" smtClean="0"/>
              <a:t>     </a:t>
            </a:r>
            <a:r>
              <a:rPr lang="zh-CN" altLang="en-US" dirty="0" smtClean="0"/>
              <a:t>学号：</a:t>
            </a:r>
            <a:r>
              <a:rPr lang="en-US" altLang="zh-CN" dirty="0" smtClean="0"/>
              <a:t>21860419</a:t>
            </a:r>
          </a:p>
          <a:p>
            <a:r>
              <a:rPr lang="zh-CN" altLang="en-US" dirty="0" smtClean="0"/>
              <a:t>指导老师：李启雷</a:t>
            </a:r>
          </a:p>
          <a:p>
            <a:endParaRPr lang="zh-CN" altLang="en-US" dirty="0"/>
          </a:p>
        </p:txBody>
      </p:sp>
    </p:spTree>
    <p:extLst>
      <p:ext uri="{BB962C8B-B14F-4D97-AF65-F5344CB8AC3E}">
        <p14:creationId xmlns:p14="http://schemas.microsoft.com/office/powerpoint/2010/main" val="525832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 </a:t>
            </a:r>
            <a:r>
              <a:rPr lang="zh-CN" altLang="zh-CN" b="1" dirty="0"/>
              <a:t>水滴运动的动画</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使用字符串纹理绘制大</a:t>
            </a:r>
            <a:r>
              <a:rPr lang="zh-CN" altLang="zh-CN" dirty="0" smtClean="0"/>
              <a:t>瀑布</a:t>
            </a:r>
            <a:endParaRPr lang="en-US" altLang="zh-CN" dirty="0" smtClean="0"/>
          </a:p>
          <a:p>
            <a:r>
              <a:rPr lang="zh-CN" altLang="zh-CN" dirty="0"/>
              <a:t>弦</a:t>
            </a:r>
            <a:r>
              <a:rPr lang="zh-CN" altLang="zh-CN" dirty="0" smtClean="0"/>
              <a:t>纹理</a:t>
            </a:r>
            <a:endParaRPr lang="en-US" altLang="zh-CN" dirty="0" smtClean="0"/>
          </a:p>
          <a:p>
            <a:r>
              <a:rPr lang="zh-CN" altLang="zh-CN" dirty="0"/>
              <a:t>模拟流玻璃板的表面</a:t>
            </a:r>
            <a:r>
              <a:rPr lang="zh-CN" altLang="zh-CN" dirty="0" smtClean="0"/>
              <a:t>模型</a:t>
            </a:r>
            <a:endParaRPr lang="en-US" altLang="zh-CN" dirty="0" smtClean="0"/>
          </a:p>
          <a:p>
            <a:r>
              <a:rPr lang="en-US" altLang="zh-CN" dirty="0" err="1"/>
              <a:t>metaball</a:t>
            </a:r>
            <a:r>
              <a:rPr lang="zh-CN" altLang="zh-CN" dirty="0" smtClean="0"/>
              <a:t>技术</a:t>
            </a:r>
            <a:endParaRPr lang="en-US" altLang="zh-CN" dirty="0"/>
          </a:p>
          <a:p>
            <a:endParaRPr lang="en-US" altLang="zh-CN" dirty="0" smtClean="0"/>
          </a:p>
        </p:txBody>
      </p:sp>
    </p:spTree>
    <p:extLst>
      <p:ext uri="{BB962C8B-B14F-4D97-AF65-F5344CB8AC3E}">
        <p14:creationId xmlns:p14="http://schemas.microsoft.com/office/powerpoint/2010/main" val="1039019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 </a:t>
            </a:r>
            <a:r>
              <a:rPr lang="zh-CN" altLang="zh-CN" b="1" dirty="0"/>
              <a:t>改进</a:t>
            </a:r>
            <a:r>
              <a:rPr lang="en-US" altLang="zh-CN" b="1" dirty="0"/>
              <a:t>PDE</a:t>
            </a:r>
            <a:r>
              <a:rPr lang="zh-CN" altLang="zh-CN" b="1" dirty="0"/>
              <a:t>流体动力学方法</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err="1"/>
              <a:t>Navier</a:t>
            </a:r>
            <a:r>
              <a:rPr lang="en-US" altLang="zh-CN" dirty="0"/>
              <a:t>-Stokes (NS)</a:t>
            </a:r>
            <a:r>
              <a:rPr lang="zh-CN" altLang="zh-CN" dirty="0" smtClean="0"/>
              <a:t>方程</a:t>
            </a:r>
            <a:endParaRPr lang="en-US" altLang="zh-CN" dirty="0" smtClean="0"/>
          </a:p>
          <a:p>
            <a:r>
              <a:rPr lang="zh-CN" altLang="zh-CN" dirty="0"/>
              <a:t>飞溅流体的动力学</a:t>
            </a:r>
            <a:r>
              <a:rPr lang="zh-CN" altLang="zh-CN" dirty="0" smtClean="0"/>
              <a:t>行为</a:t>
            </a:r>
            <a:endParaRPr lang="en-US" altLang="zh-CN" dirty="0" smtClean="0"/>
          </a:p>
          <a:p>
            <a:endParaRPr lang="zh-CN" altLang="en-US" dirty="0"/>
          </a:p>
        </p:txBody>
      </p:sp>
    </p:spTree>
    <p:extLst>
      <p:ext uri="{BB962C8B-B14F-4D97-AF65-F5344CB8AC3E}">
        <p14:creationId xmlns:p14="http://schemas.microsoft.com/office/powerpoint/2010/main" val="3950752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zh-CN" b="1" dirty="0"/>
              <a:t>最近的发展</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通过纹理和粒子的组合来模拟浇注液体和破碎波的</a:t>
            </a:r>
            <a:r>
              <a:rPr lang="zh-CN" altLang="zh-CN" dirty="0" smtClean="0"/>
              <a:t>问题</a:t>
            </a:r>
            <a:endParaRPr lang="en-US" altLang="zh-CN" dirty="0" smtClean="0"/>
          </a:p>
          <a:p>
            <a:r>
              <a:rPr lang="zh-CN" altLang="zh-CN" dirty="0"/>
              <a:t>使用不同类型的纹理</a:t>
            </a:r>
            <a:r>
              <a:rPr lang="zh-CN" altLang="zh-CN" dirty="0" smtClean="0"/>
              <a:t>和</a:t>
            </a:r>
            <a:r>
              <a:rPr lang="en-US" altLang="zh-CN" dirty="0" err="1" smtClean="0"/>
              <a:t>hightfield</a:t>
            </a:r>
            <a:endParaRPr lang="en-US" altLang="zh-CN" dirty="0" smtClean="0"/>
          </a:p>
          <a:p>
            <a:r>
              <a:rPr lang="zh-CN" altLang="zh-CN" dirty="0"/>
              <a:t>快速绘制</a:t>
            </a:r>
            <a:r>
              <a:rPr lang="zh-CN" altLang="zh-CN" dirty="0" smtClean="0"/>
              <a:t>方法</a:t>
            </a:r>
            <a:endParaRPr lang="en-US" altLang="zh-CN" dirty="0" smtClean="0"/>
          </a:p>
          <a:p>
            <a:r>
              <a:rPr lang="zh-CN" altLang="zh-CN" dirty="0"/>
              <a:t>一种处理各向异性多散射介质的算法</a:t>
            </a:r>
            <a:endParaRPr lang="zh-CN" altLang="en-US" dirty="0"/>
          </a:p>
        </p:txBody>
      </p:sp>
    </p:spTree>
    <p:extLst>
      <p:ext uri="{BB962C8B-B14F-4D97-AF65-F5344CB8AC3E}">
        <p14:creationId xmlns:p14="http://schemas.microsoft.com/office/powerpoint/2010/main" val="4288503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 </a:t>
            </a:r>
            <a:r>
              <a:rPr lang="zh-CN" altLang="zh-CN" b="1" dirty="0"/>
              <a:t>结论</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在本文中，我们提供了一个历史调查与许多最经典的计算机图形技术的水建模和渲染。简要介绍了不同的模型，以实际模拟水的行为以及许多相关的影响。此外，最传统的计算机图形技术也报告了有效的水渲染。</a:t>
            </a:r>
          </a:p>
          <a:p>
            <a:r>
              <a:rPr lang="zh-CN" altLang="zh-CN" dirty="0"/>
              <a:t>论文的核心是为读者提供一个快速参考主题</a:t>
            </a:r>
            <a:r>
              <a:rPr lang="en-US" altLang="zh-CN" dirty="0"/>
              <a:t>,</a:t>
            </a:r>
            <a:r>
              <a:rPr lang="zh-CN" altLang="zh-CN" dirty="0"/>
              <a:t>有经验的用户可能会很容易地分辨出最佳或最常用的方法为特定的任务</a:t>
            </a:r>
            <a:r>
              <a:rPr lang="en-US" altLang="zh-CN" dirty="0"/>
              <a:t>,</a:t>
            </a:r>
            <a:r>
              <a:rPr lang="zh-CN" altLang="zh-CN" dirty="0"/>
              <a:t>指出他们的优点和不足以及原始文件的条目。同样，初学者也希望能够对该领域有一个温和、有组织、快速的历史视角，而不会浪费时间和精力去寻找原始的参考文献，这些参考文献肯定分散在许多不同的来源中。</a:t>
            </a:r>
          </a:p>
          <a:p>
            <a:pPr marL="0" indent="0">
              <a:buNone/>
            </a:pPr>
            <a:endParaRPr lang="zh-CN" altLang="en-US" dirty="0"/>
          </a:p>
        </p:txBody>
      </p:sp>
    </p:spTree>
    <p:extLst>
      <p:ext uri="{BB962C8B-B14F-4D97-AF65-F5344CB8AC3E}">
        <p14:creationId xmlns:p14="http://schemas.microsoft.com/office/powerpoint/2010/main" val="550004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zh-CN" altLang="en-US" sz="7200" dirty="0" smtClean="0"/>
              <a:t>结束</a:t>
            </a:r>
            <a:endParaRPr lang="zh-CN" altLang="en-US" sz="7200" dirty="0"/>
          </a:p>
        </p:txBody>
      </p:sp>
    </p:spTree>
    <p:extLst>
      <p:ext uri="{BB962C8B-B14F-4D97-AF65-F5344CB8AC3E}">
        <p14:creationId xmlns:p14="http://schemas.microsoft.com/office/powerpoint/2010/main" val="3917949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论文目录</a:t>
            </a:r>
            <a:endParaRPr lang="zh-CN" altLang="en-US" dirty="0"/>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a:pPr>
            <a:r>
              <a:rPr lang="zh-CN" altLang="en-US" dirty="0" smtClean="0"/>
              <a:t>引言</a:t>
            </a:r>
            <a:endParaRPr lang="en-US" altLang="zh-CN" dirty="0" smtClean="0"/>
          </a:p>
          <a:p>
            <a:pPr marL="514350" indent="-514350">
              <a:buFont typeface="+mj-lt"/>
              <a:buAutoNum type="arabicPeriod"/>
            </a:pPr>
            <a:r>
              <a:rPr lang="zh-CN" altLang="en-US" dirty="0" smtClean="0"/>
              <a:t>早期工作</a:t>
            </a:r>
            <a:r>
              <a:rPr lang="en-US" altLang="zh-CN" dirty="0" smtClean="0"/>
              <a:t>:1980-1985</a:t>
            </a:r>
          </a:p>
          <a:p>
            <a:pPr marL="514350" indent="-514350">
              <a:buFont typeface="+mj-lt"/>
              <a:buAutoNum type="arabicPeriod"/>
            </a:pPr>
            <a:r>
              <a:rPr lang="zh-CN" altLang="zh-CN" dirty="0"/>
              <a:t>中期工作</a:t>
            </a:r>
            <a:r>
              <a:rPr lang="en-US" altLang="zh-CN" dirty="0"/>
              <a:t>:1986-1988</a:t>
            </a:r>
            <a:endParaRPr lang="zh-CN" altLang="zh-CN" dirty="0"/>
          </a:p>
          <a:p>
            <a:pPr marL="514350" indent="-514350">
              <a:buFont typeface="+mj-lt"/>
              <a:buAutoNum type="arabicPeriod"/>
            </a:pPr>
            <a:r>
              <a:rPr lang="en-US" altLang="zh-CN" dirty="0"/>
              <a:t>90</a:t>
            </a:r>
            <a:r>
              <a:rPr lang="zh-CN" altLang="zh-CN" dirty="0"/>
              <a:t>年代早期</a:t>
            </a:r>
            <a:r>
              <a:rPr lang="en-US" altLang="zh-CN" dirty="0"/>
              <a:t>:</a:t>
            </a:r>
            <a:r>
              <a:rPr lang="en-US" altLang="zh-CN" dirty="0" smtClean="0"/>
              <a:t>1989-1992</a:t>
            </a:r>
          </a:p>
          <a:p>
            <a:pPr marL="971550" lvl="1" indent="-514350">
              <a:buFont typeface="+mj-lt"/>
              <a:buAutoNum type="arabicPeriod"/>
            </a:pPr>
            <a:r>
              <a:rPr lang="zh-CN" altLang="zh-CN" dirty="0" smtClean="0"/>
              <a:t>大量粒子的相互作用</a:t>
            </a:r>
          </a:p>
          <a:p>
            <a:pPr marL="971550" lvl="1" indent="-514350">
              <a:buFont typeface="+mj-lt"/>
              <a:buAutoNum type="arabicPeriod"/>
            </a:pPr>
            <a:r>
              <a:rPr lang="zh-CN" altLang="zh-CN" dirty="0" smtClean="0"/>
              <a:t>流体动力学的偏微分方程</a:t>
            </a:r>
            <a:endParaRPr lang="en-US" altLang="zh-CN" dirty="0"/>
          </a:p>
          <a:p>
            <a:pPr marL="514350" indent="-514350">
              <a:buFont typeface="+mj-lt"/>
              <a:buAutoNum type="arabicPeriod"/>
            </a:pPr>
            <a:r>
              <a:rPr lang="en-US" altLang="zh-CN" dirty="0"/>
              <a:t> </a:t>
            </a:r>
            <a:r>
              <a:rPr lang="en-US" altLang="zh-CN" dirty="0" smtClean="0"/>
              <a:t>1993-1998</a:t>
            </a:r>
          </a:p>
          <a:p>
            <a:pPr marL="971550" lvl="1" indent="-514350">
              <a:buFont typeface="+mj-lt"/>
              <a:buAutoNum type="arabicPeriod"/>
            </a:pPr>
            <a:r>
              <a:rPr lang="zh-CN" altLang="zh-CN" dirty="0"/>
              <a:t>水滴运动的</a:t>
            </a:r>
            <a:r>
              <a:rPr lang="zh-CN" altLang="zh-CN" dirty="0" smtClean="0"/>
              <a:t>动画</a:t>
            </a:r>
            <a:endParaRPr lang="en-US" altLang="zh-CN" dirty="0" smtClean="0"/>
          </a:p>
          <a:p>
            <a:pPr marL="971550" lvl="1" indent="-514350">
              <a:buFont typeface="+mj-lt"/>
              <a:buAutoNum type="arabicPeriod"/>
            </a:pPr>
            <a:r>
              <a:rPr lang="zh-CN" altLang="zh-CN" dirty="0" smtClean="0"/>
              <a:t>改进</a:t>
            </a:r>
            <a:r>
              <a:rPr lang="en-US" altLang="zh-CN" dirty="0"/>
              <a:t>PDE</a:t>
            </a:r>
            <a:r>
              <a:rPr lang="zh-CN" altLang="zh-CN" dirty="0"/>
              <a:t>流体动力学</a:t>
            </a:r>
            <a:r>
              <a:rPr lang="zh-CN" altLang="zh-CN" dirty="0" smtClean="0"/>
              <a:t>方法</a:t>
            </a:r>
            <a:endParaRPr lang="en-US" altLang="zh-CN" dirty="0" smtClean="0"/>
          </a:p>
          <a:p>
            <a:pPr marL="514350" indent="-514350">
              <a:buFont typeface="+mj-lt"/>
              <a:buAutoNum type="arabicPeriod"/>
            </a:pPr>
            <a:r>
              <a:rPr lang="zh-CN" altLang="zh-CN" dirty="0"/>
              <a:t>最近的</a:t>
            </a:r>
            <a:r>
              <a:rPr lang="zh-CN" altLang="zh-CN" dirty="0" smtClean="0"/>
              <a:t>发展</a:t>
            </a:r>
            <a:endParaRPr lang="en-US" altLang="zh-CN" dirty="0" smtClean="0"/>
          </a:p>
          <a:p>
            <a:pPr marL="514350" indent="-514350">
              <a:buFont typeface="+mj-lt"/>
              <a:buAutoNum type="arabicPeriod"/>
            </a:pPr>
            <a:r>
              <a:rPr lang="zh-CN" altLang="en-US" dirty="0"/>
              <a:t>结论</a:t>
            </a:r>
            <a:endParaRPr lang="zh-CN" altLang="zh-CN" dirty="0"/>
          </a:p>
          <a:p>
            <a:pPr marL="514350" indent="-514350">
              <a:buFont typeface="+mj-lt"/>
              <a:buAutoNum type="arabicPeriod"/>
            </a:pPr>
            <a:endParaRPr lang="en-US" altLang="zh-CN" b="1" dirty="0" smtClean="0"/>
          </a:p>
          <a:p>
            <a:pPr marL="457200" lvl="1" indent="0">
              <a:buNone/>
            </a:pPr>
            <a:endParaRPr lang="en-US" altLang="zh-CN" b="1" dirty="0" smtClean="0"/>
          </a:p>
          <a:p>
            <a:pPr marL="457200" lvl="1" indent="0">
              <a:buNone/>
            </a:pPr>
            <a:endParaRPr lang="zh-CN" altLang="zh-CN" dirty="0"/>
          </a:p>
          <a:p>
            <a:pPr marL="457200" lvl="1" indent="0">
              <a:buNone/>
            </a:pPr>
            <a:endParaRPr lang="zh-CN" altLang="zh-CN" dirty="0"/>
          </a:p>
          <a:p>
            <a:pPr marL="457200" lvl="1" indent="0">
              <a:buNone/>
            </a:pPr>
            <a:endParaRPr lang="en-US" altLang="zh-CN" dirty="0"/>
          </a:p>
        </p:txBody>
      </p:sp>
    </p:spTree>
    <p:extLst>
      <p:ext uri="{BB962C8B-B14F-4D97-AF65-F5344CB8AC3E}">
        <p14:creationId xmlns:p14="http://schemas.microsoft.com/office/powerpoint/2010/main" val="72571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zh-CN" dirty="0"/>
              <a:t>计算机图形学中最具挑战性的问题之一是水的真实感建模和</a:t>
            </a:r>
            <a:r>
              <a:rPr lang="zh-CN" altLang="zh-CN" dirty="0" smtClean="0"/>
              <a:t>渲染</a:t>
            </a:r>
            <a:endParaRPr lang="en-US" altLang="zh-CN" dirty="0" smtClean="0"/>
          </a:p>
          <a:p>
            <a:r>
              <a:rPr lang="zh-CN" altLang="zh-CN" dirty="0"/>
              <a:t>计算机图形学社区仍然缺乏对这一主题的大量文献进行分类的</a:t>
            </a:r>
            <a:r>
              <a:rPr lang="zh-CN" altLang="zh-CN" dirty="0" smtClean="0"/>
              <a:t>调查</a:t>
            </a:r>
            <a:endParaRPr lang="en-US" altLang="zh-CN" dirty="0" smtClean="0"/>
          </a:p>
          <a:p>
            <a:r>
              <a:rPr lang="zh-CN" altLang="zh-CN" dirty="0"/>
              <a:t>计算机图形学的进步是如何随着时间的推移改善了水的渲染和动画效果的</a:t>
            </a:r>
            <a:endParaRPr lang="zh-CN" altLang="en-US" dirty="0"/>
          </a:p>
        </p:txBody>
      </p:sp>
    </p:spTree>
    <p:extLst>
      <p:ext uri="{BB962C8B-B14F-4D97-AF65-F5344CB8AC3E}">
        <p14:creationId xmlns:p14="http://schemas.microsoft.com/office/powerpoint/2010/main" val="1565540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t>
            </a:r>
            <a:r>
              <a:rPr lang="zh-CN" altLang="zh-CN" b="1" dirty="0" smtClean="0"/>
              <a:t>早期</a:t>
            </a:r>
            <a:r>
              <a:rPr lang="zh-CN" altLang="zh-CN" b="1" dirty="0"/>
              <a:t>工作</a:t>
            </a:r>
            <a:r>
              <a:rPr lang="en-US" altLang="zh-CN" b="1" dirty="0"/>
              <a:t>:1980-1985</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err="1"/>
              <a:t>Blinn</a:t>
            </a:r>
            <a:r>
              <a:rPr lang="zh-CN" altLang="zh-CN" dirty="0"/>
              <a:t>开发的凹凸映射</a:t>
            </a:r>
            <a:r>
              <a:rPr lang="zh-CN" altLang="zh-CN" dirty="0" smtClean="0"/>
              <a:t>技术</a:t>
            </a:r>
            <a:endParaRPr lang="en-US" altLang="zh-CN" dirty="0" smtClean="0"/>
          </a:p>
          <a:p>
            <a:r>
              <a:rPr lang="en-US" altLang="zh-CN" dirty="0" err="1" smtClean="0"/>
              <a:t>Schachter</a:t>
            </a:r>
            <a:r>
              <a:rPr lang="zh-CN" altLang="zh-CN" dirty="0" smtClean="0"/>
              <a:t>提出</a:t>
            </a:r>
            <a:r>
              <a:rPr lang="zh-CN" altLang="zh-CN" dirty="0"/>
              <a:t>了一种随机波场</a:t>
            </a:r>
            <a:r>
              <a:rPr lang="zh-CN" altLang="zh-CN" dirty="0" smtClean="0"/>
              <a:t>模型</a:t>
            </a:r>
            <a:endParaRPr lang="en-US" altLang="zh-CN" dirty="0" smtClean="0"/>
          </a:p>
          <a:p>
            <a:r>
              <a:rPr lang="zh-CN" altLang="zh-CN" dirty="0"/>
              <a:t>凹凸贴图和光线追踪相</a:t>
            </a:r>
            <a:r>
              <a:rPr lang="zh-CN" altLang="zh-CN" dirty="0" smtClean="0"/>
              <a:t>结合</a:t>
            </a:r>
            <a:endParaRPr lang="en-US" altLang="zh-CN" dirty="0" smtClean="0"/>
          </a:p>
          <a:p>
            <a:r>
              <a:rPr lang="zh-CN" altLang="zh-CN" dirty="0"/>
              <a:t>实体</a:t>
            </a:r>
            <a:r>
              <a:rPr lang="zh-CN" altLang="zh-CN" dirty="0" smtClean="0"/>
              <a:t>纹理</a:t>
            </a:r>
            <a:endParaRPr lang="en-US" altLang="zh-CN" dirty="0" smtClean="0"/>
          </a:p>
          <a:p>
            <a:r>
              <a:rPr lang="en-US" altLang="zh-CN" dirty="0"/>
              <a:t>Fishman</a:t>
            </a:r>
            <a:r>
              <a:rPr lang="zh-CN" altLang="zh-CN" dirty="0"/>
              <a:t>和</a:t>
            </a:r>
            <a:r>
              <a:rPr lang="en-US" altLang="zh-CN" dirty="0" err="1" smtClean="0"/>
              <a:t>Schachter</a:t>
            </a:r>
            <a:r>
              <a:rPr lang="zh-CN" altLang="zh-CN" dirty="0" smtClean="0"/>
              <a:t>引入</a:t>
            </a:r>
            <a:r>
              <a:rPr lang="zh-CN" altLang="zh-CN" dirty="0"/>
              <a:t>的“</a:t>
            </a:r>
            <a:r>
              <a:rPr lang="en-US" altLang="zh-CN" dirty="0" err="1"/>
              <a:t>heightfield</a:t>
            </a:r>
            <a:r>
              <a:rPr lang="zh-CN" altLang="zh-CN" dirty="0"/>
              <a:t>”技术</a:t>
            </a:r>
            <a:endParaRPr lang="zh-CN" altLang="en-US" dirty="0"/>
          </a:p>
        </p:txBody>
      </p:sp>
    </p:spTree>
    <p:extLst>
      <p:ext uri="{BB962C8B-B14F-4D97-AF65-F5344CB8AC3E}">
        <p14:creationId xmlns:p14="http://schemas.microsoft.com/office/powerpoint/2010/main" val="4239070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b="1" dirty="0" smtClean="0"/>
              <a:t>中期</a:t>
            </a:r>
            <a:r>
              <a:rPr lang="zh-CN" altLang="zh-CN" b="1" dirty="0"/>
              <a:t>工作</a:t>
            </a:r>
            <a:r>
              <a:rPr lang="en-US" altLang="zh-CN" b="1" dirty="0"/>
              <a:t>:1986-1988</a:t>
            </a:r>
            <a:endParaRPr lang="zh-CN" altLang="en-US" dirty="0"/>
          </a:p>
        </p:txBody>
      </p:sp>
      <p:sp>
        <p:nvSpPr>
          <p:cNvPr id="3" name="内容占位符 2"/>
          <p:cNvSpPr>
            <a:spLocks noGrp="1"/>
          </p:cNvSpPr>
          <p:nvPr>
            <p:ph idx="1"/>
          </p:nvPr>
        </p:nvSpPr>
        <p:spPr/>
        <p:txBody>
          <a:bodyPr/>
          <a:lstStyle/>
          <a:p>
            <a:r>
              <a:rPr lang="zh-CN" altLang="zh-CN" dirty="0"/>
              <a:t>流体和固体之间的</a:t>
            </a:r>
            <a:r>
              <a:rPr lang="zh-CN" altLang="zh-CN" dirty="0" smtClean="0"/>
              <a:t>相互作用</a:t>
            </a:r>
            <a:endParaRPr lang="en-US" altLang="zh-CN" dirty="0" smtClean="0"/>
          </a:p>
          <a:p>
            <a:r>
              <a:rPr lang="zh-CN" altLang="zh-CN" dirty="0"/>
              <a:t>海浪效应</a:t>
            </a:r>
            <a:r>
              <a:rPr lang="en-US" altLang="zh-CN" dirty="0"/>
              <a:t>(</a:t>
            </a:r>
            <a:r>
              <a:rPr lang="zh-CN" altLang="zh-CN" dirty="0"/>
              <a:t>如波浪折射和与障碍物的碰撞</a:t>
            </a:r>
            <a:r>
              <a:rPr lang="en-US" altLang="zh-CN" dirty="0"/>
              <a:t>)</a:t>
            </a:r>
            <a:r>
              <a:rPr lang="zh-CN" altLang="zh-CN" dirty="0"/>
              <a:t>也被纳入模型</a:t>
            </a:r>
            <a:r>
              <a:rPr lang="zh-CN" altLang="zh-CN" dirty="0" smtClean="0"/>
              <a:t>中</a:t>
            </a:r>
            <a:endParaRPr lang="en-US" altLang="zh-CN" dirty="0" smtClean="0"/>
          </a:p>
          <a:p>
            <a:r>
              <a:rPr lang="zh-CN" altLang="zh-CN" dirty="0"/>
              <a:t>没有一种水动力模型能够完全和真实地描述任何真实海浪的</a:t>
            </a:r>
            <a:r>
              <a:rPr lang="zh-CN" altLang="zh-CN" dirty="0" smtClean="0"/>
              <a:t>行为</a:t>
            </a:r>
            <a:endParaRPr lang="en-US" altLang="zh-CN" dirty="0" smtClean="0"/>
          </a:p>
          <a:p>
            <a:r>
              <a:rPr lang="zh-CN" altLang="zh-CN" dirty="0"/>
              <a:t>引入了粒子</a:t>
            </a:r>
            <a:r>
              <a:rPr lang="zh-CN" altLang="zh-CN" dirty="0" smtClean="0"/>
              <a:t>系统</a:t>
            </a:r>
            <a:endParaRPr lang="en-US" altLang="zh-CN" dirty="0" smtClean="0"/>
          </a:p>
          <a:p>
            <a:r>
              <a:rPr lang="zh-CN" altLang="zh-CN" dirty="0"/>
              <a:t>郭斯特纳</a:t>
            </a:r>
            <a:r>
              <a:rPr lang="en-US" altLang="zh-CN" dirty="0"/>
              <a:t>-</a:t>
            </a:r>
            <a:r>
              <a:rPr lang="zh-CN" altLang="zh-CN" dirty="0"/>
              <a:t>兰金</a:t>
            </a:r>
            <a:r>
              <a:rPr lang="zh-CN" altLang="zh-CN" dirty="0" smtClean="0"/>
              <a:t>模型</a:t>
            </a:r>
            <a:endParaRPr lang="en-US" altLang="zh-CN" dirty="0" smtClean="0"/>
          </a:p>
          <a:p>
            <a:r>
              <a:rPr lang="zh-CN" altLang="zh-CN" dirty="0"/>
              <a:t>基于广义随机</a:t>
            </a:r>
            <a:r>
              <a:rPr lang="zh-CN" altLang="zh-CN" dirty="0" smtClean="0"/>
              <a:t>细分、傅里叶合成等</a:t>
            </a:r>
            <a:r>
              <a:rPr lang="zh-CN" altLang="zh-CN" dirty="0"/>
              <a:t>方法对水面进行</a:t>
            </a:r>
            <a:r>
              <a:rPr lang="zh-CN" altLang="zh-CN" dirty="0" smtClean="0"/>
              <a:t>建模</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868176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4 90</a:t>
            </a:r>
            <a:r>
              <a:rPr lang="zh-CN" altLang="zh-CN" b="1" dirty="0"/>
              <a:t>年代早期</a:t>
            </a:r>
            <a:r>
              <a:rPr lang="en-US" altLang="zh-CN" b="1" dirty="0"/>
              <a:t>:</a:t>
            </a:r>
            <a:r>
              <a:rPr lang="en-US" altLang="zh-CN" b="1" dirty="0" smtClean="0"/>
              <a:t>1989-1992</a:t>
            </a:r>
            <a:endParaRPr lang="zh-CN" altLang="en-US" dirty="0"/>
          </a:p>
        </p:txBody>
      </p:sp>
      <p:sp>
        <p:nvSpPr>
          <p:cNvPr id="3" name="内容占位符 2"/>
          <p:cNvSpPr>
            <a:spLocks noGrp="1"/>
          </p:cNvSpPr>
          <p:nvPr>
            <p:ph idx="1"/>
          </p:nvPr>
        </p:nvSpPr>
        <p:spPr/>
        <p:txBody>
          <a:bodyPr/>
          <a:lstStyle/>
          <a:p>
            <a:r>
              <a:rPr lang="zh-CN" altLang="zh-CN" dirty="0"/>
              <a:t>流体动力学的精确</a:t>
            </a:r>
            <a:r>
              <a:rPr lang="zh-CN" altLang="zh-CN" dirty="0" smtClean="0"/>
              <a:t>描述</a:t>
            </a:r>
            <a:endParaRPr lang="en-US" altLang="zh-CN" dirty="0" smtClean="0"/>
          </a:p>
          <a:p>
            <a:r>
              <a:rPr lang="zh-CN" altLang="zh-CN" dirty="0"/>
              <a:t>一些有趣的渲染效果</a:t>
            </a:r>
            <a:endParaRPr lang="zh-CN" altLang="en-US" dirty="0"/>
          </a:p>
        </p:txBody>
      </p:sp>
    </p:spTree>
    <p:extLst>
      <p:ext uri="{BB962C8B-B14F-4D97-AF65-F5344CB8AC3E}">
        <p14:creationId xmlns:p14="http://schemas.microsoft.com/office/powerpoint/2010/main" val="981230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zh-CN" b="1" dirty="0"/>
              <a:t>大量粒子的相互作用</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一种基于颗粒的流体、粉末和凝胶固体模型</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zh-CN" dirty="0"/>
              <a:t>一种高效绘制球状体的近似</a:t>
            </a:r>
            <a:r>
              <a:rPr lang="zh-CN" altLang="zh-CN" dirty="0" smtClean="0"/>
              <a:t>方法</a:t>
            </a:r>
            <a:endParaRPr lang="en-US" altLang="zh-CN" dirty="0" smtClean="0"/>
          </a:p>
          <a:p>
            <a:r>
              <a:rPr lang="zh-CN" altLang="zh-CN" dirty="0"/>
              <a:t>温度效应</a:t>
            </a:r>
            <a:endParaRPr lang="zh-CN" altLang="en-US" dirty="0"/>
          </a:p>
        </p:txBody>
      </p:sp>
      <p:pic>
        <p:nvPicPr>
          <p:cNvPr id="5" name="图片 4"/>
          <p:cNvPicPr/>
          <p:nvPr/>
        </p:nvPicPr>
        <p:blipFill>
          <a:blip r:embed="rId3"/>
          <a:stretch>
            <a:fillRect/>
          </a:stretch>
        </p:blipFill>
        <p:spPr>
          <a:xfrm>
            <a:off x="2370824" y="2257256"/>
            <a:ext cx="5274310" cy="2621280"/>
          </a:xfrm>
          <a:prstGeom prst="rect">
            <a:avLst/>
          </a:prstGeom>
        </p:spPr>
      </p:pic>
    </p:spTree>
    <p:extLst>
      <p:ext uri="{BB962C8B-B14F-4D97-AF65-F5344CB8AC3E}">
        <p14:creationId xmlns:p14="http://schemas.microsoft.com/office/powerpoint/2010/main" val="4105768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 </a:t>
            </a:r>
            <a:r>
              <a:rPr lang="zh-CN" altLang="zh-CN" b="1" dirty="0"/>
              <a:t>流体动力学的偏微分方程</a:t>
            </a:r>
            <a:endParaRPr lang="zh-CN" altLang="zh-CN" dirty="0"/>
          </a:p>
        </p:txBody>
      </p:sp>
      <p:sp>
        <p:nvSpPr>
          <p:cNvPr id="3" name="内容占位符 2"/>
          <p:cNvSpPr>
            <a:spLocks noGrp="1"/>
          </p:cNvSpPr>
          <p:nvPr>
            <p:ph idx="1"/>
          </p:nvPr>
        </p:nvSpPr>
        <p:spPr/>
        <p:txBody>
          <a:bodyPr/>
          <a:lstStyle/>
          <a:p>
            <a:r>
              <a:rPr lang="zh-CN" altLang="zh-CN" dirty="0"/>
              <a:t>用高度场上的点网格来近似水的</a:t>
            </a:r>
            <a:r>
              <a:rPr lang="zh-CN" altLang="zh-CN" dirty="0" smtClean="0"/>
              <a:t>运动方程</a:t>
            </a:r>
            <a:endParaRPr lang="en-US" altLang="zh-CN" dirty="0" smtClean="0"/>
          </a:p>
          <a:p>
            <a:r>
              <a:rPr lang="zh-CN" altLang="zh-CN" dirty="0"/>
              <a:t>反向</a:t>
            </a:r>
            <a:r>
              <a:rPr lang="zh-CN" altLang="zh-CN" dirty="0" smtClean="0"/>
              <a:t>光线追踪</a:t>
            </a:r>
            <a:endParaRPr lang="en-US" altLang="zh-CN" dirty="0" smtClean="0"/>
          </a:p>
          <a:p>
            <a:endParaRPr lang="zh-CN" altLang="en-US" dirty="0"/>
          </a:p>
        </p:txBody>
      </p:sp>
    </p:spTree>
    <p:extLst>
      <p:ext uri="{BB962C8B-B14F-4D97-AF65-F5344CB8AC3E}">
        <p14:creationId xmlns:p14="http://schemas.microsoft.com/office/powerpoint/2010/main" val="3983448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5 1993-1998</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pPr marL="0" indent="0">
              <a:buNone/>
            </a:pPr>
            <a:r>
              <a:rPr lang="zh-CN" altLang="zh-CN" dirty="0" smtClean="0"/>
              <a:t>近年来，对前些年引入的两种方法</a:t>
            </a:r>
            <a:r>
              <a:rPr lang="en-US" altLang="zh-CN" dirty="0" smtClean="0"/>
              <a:t>(</a:t>
            </a:r>
            <a:r>
              <a:rPr lang="zh-CN" altLang="zh-CN" dirty="0" smtClean="0"/>
              <a:t>即大量粒子相互作用和描述流体动力学的偏微分方程系统</a:t>
            </a:r>
            <a:r>
              <a:rPr lang="en-US" altLang="zh-CN" dirty="0" smtClean="0"/>
              <a:t>)</a:t>
            </a:r>
            <a:r>
              <a:rPr lang="zh-CN" altLang="zh-CN" dirty="0" smtClean="0"/>
              <a:t>进行了扩展和改进。例如，对以前的粒子系统模型进行了改进，以描述水滴在不同表面的演化行为。此外，还介绍了几个有趣的效果，以改善渲染和动画。</a:t>
            </a:r>
            <a:br>
              <a:rPr lang="zh-CN" altLang="zh-CN" dirty="0" smtClean="0"/>
            </a:br>
            <a:endParaRPr lang="zh-CN" altLang="en-US" dirty="0"/>
          </a:p>
        </p:txBody>
      </p:sp>
    </p:spTree>
    <p:extLst>
      <p:ext uri="{BB962C8B-B14F-4D97-AF65-F5344CB8AC3E}">
        <p14:creationId xmlns:p14="http://schemas.microsoft.com/office/powerpoint/2010/main" val="3907235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558</Words>
  <Application>Microsoft Office PowerPoint</Application>
  <PresentationFormat>宽屏</PresentationFormat>
  <Paragraphs>72</Paragraphs>
  <Slides>14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仿宋</vt:lpstr>
      <vt:lpstr>Arial</vt:lpstr>
      <vt:lpstr>Office 主题​​</vt:lpstr>
      <vt:lpstr>对计算机图形学中的水的建模和渲染技术的调查</vt:lpstr>
      <vt:lpstr>论文目录</vt:lpstr>
      <vt:lpstr>1.引言</vt:lpstr>
      <vt:lpstr>2 早期工作:1980-1985 </vt:lpstr>
      <vt:lpstr>3 中期工作:1986-1988</vt:lpstr>
      <vt:lpstr>4 90年代早期:1989-1992</vt:lpstr>
      <vt:lpstr>4.1 大量粒子的相互作用 </vt:lpstr>
      <vt:lpstr>4.2 流体动力学的偏微分方程</vt:lpstr>
      <vt:lpstr>5 1993-1998 </vt:lpstr>
      <vt:lpstr>5.1 水滴运动的动画 </vt:lpstr>
      <vt:lpstr>5.2 改进PDE流体动力学方法 </vt:lpstr>
      <vt:lpstr>6 最近的发展 </vt:lpstr>
      <vt:lpstr>7 结论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对计算机图形学中的水的建模和渲染技术的调查</dc:title>
  <dc:creator>Windows 用户</dc:creator>
  <cp:lastModifiedBy>Windows 用户</cp:lastModifiedBy>
  <cp:revision>6</cp:revision>
  <dcterms:created xsi:type="dcterms:W3CDTF">2018-12-26T01:09:35Z</dcterms:created>
  <dcterms:modified xsi:type="dcterms:W3CDTF">2018-12-26T01:58:00Z</dcterms:modified>
</cp:coreProperties>
</file>