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57" r:id="rId4"/>
    <p:sldId id="285" r:id="rId5"/>
    <p:sldId id="263" r:id="rId6"/>
    <p:sldId id="271" r:id="rId7"/>
    <p:sldId id="266" r:id="rId8"/>
    <p:sldId id="284" r:id="rId9"/>
    <p:sldId id="265" r:id="rId10"/>
    <p:sldId id="269" r:id="rId11"/>
    <p:sldId id="268" r:id="rId12"/>
    <p:sldId id="287" r:id="rId13"/>
    <p:sldId id="286" r:id="rId14"/>
    <p:sldId id="260" r:id="rId15"/>
    <p:sldId id="283"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02"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a:t>When </a:t>
            </a:r>
            <a:r>
              <a:rPr lang="en-US" baseline="0"/>
              <a:t>choice your image, you must sent it to back! </a:t>
            </a:r>
            <a:r>
              <a:rPr lang="en-US" b="1" baseline="0"/>
              <a:t>Right Click on Image </a:t>
            </a:r>
            <a:r>
              <a:rPr lang="en-US" b="0" baseline="0"/>
              <a:t>-&gt; </a:t>
            </a:r>
            <a:r>
              <a:rPr lang="en-US" b="1" baseline="0"/>
              <a:t>Send to Back</a:t>
            </a:r>
            <a:r>
              <a:rPr lang="en-US" b="0" baseline="0"/>
              <a:t> -&gt; </a:t>
            </a:r>
            <a:r>
              <a:rPr lang="en-US" b="1" baseline="0"/>
              <a:t>Send Back</a:t>
            </a:r>
            <a:endParaRPr lang="bg-BG" b="0"/>
          </a:p>
          <a:p>
            <a:endParaRPr lang="bg-BG"/>
          </a:p>
        </p:txBody>
      </p:sp>
      <p:sp>
        <p:nvSpPr>
          <p:cNvPr id="4" name="Slide Number Placeholder 3"/>
          <p:cNvSpPr>
            <a:spLocks noGrp="1"/>
          </p:cNvSpPr>
          <p:nvPr>
            <p:ph type="sldNum" sz="quarter" idx="10"/>
          </p:nvPr>
        </p:nvSpPr>
        <p:spPr/>
        <p:txBody>
          <a:bodyPr/>
          <a:lstStyle/>
          <a:p>
            <a:fld id="{CA01ECC2-CC4E-4F29-8066-0FD7DD3067D0}" type="slidenum">
              <a:rPr lang="bg-BG" smtClean="0"/>
            </a:fld>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BD300D6-241E-419F-ADDF-2730523E67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C90830-1711-492C-AE7B-CD85AE778B6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BD300D6-241E-419F-ADDF-2730523E67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C90830-1711-492C-AE7B-CD85AE778B6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BD300D6-241E-419F-ADDF-2730523E67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C90830-1711-492C-AE7B-CD85AE778B6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ly Picture Slide">
    <p:spTree>
      <p:nvGrpSpPr>
        <p:cNvPr id="1" name=""/>
        <p:cNvGrpSpPr/>
        <p:nvPr/>
      </p:nvGrpSpPr>
      <p:grpSpPr>
        <a:xfrm>
          <a:off x="0" y="0"/>
          <a:ext cx="0" cy="0"/>
          <a:chOff x="0" y="0"/>
          <a:chExt cx="0" cy="0"/>
        </a:xfrm>
      </p:grpSpPr>
      <p:sp>
        <p:nvSpPr>
          <p:cNvPr id="34" name="Picture Placeholder 7"/>
          <p:cNvSpPr>
            <a:spLocks noGrp="1"/>
          </p:cNvSpPr>
          <p:nvPr>
            <p:ph type="pic" sz="quarter" idx="10"/>
          </p:nvPr>
        </p:nvSpPr>
        <p:spPr>
          <a:xfrm>
            <a:off x="0" y="0"/>
            <a:ext cx="9144000" cy="6858000"/>
          </a:xfrm>
          <a:prstGeom prst="rect">
            <a:avLst/>
          </a:prstGeom>
        </p:spPr>
        <p:txBody>
          <a:bodyPr/>
          <a:lstStyle/>
          <a:p>
            <a:endParaRPr lang="bg-BG"/>
          </a:p>
        </p:txBody>
      </p:sp>
      <p:sp>
        <p:nvSpPr>
          <p:cNvPr id="27" name="Title 1"/>
          <p:cNvSpPr txBox="1"/>
          <p:nvPr userDrawn="1"/>
        </p:nvSpPr>
        <p:spPr>
          <a:xfrm>
            <a:off x="611560" y="2948948"/>
            <a:ext cx="7774632" cy="2307497"/>
          </a:xfrm>
          <a:prstGeom prst="rect">
            <a:avLst/>
          </a:prstGeom>
        </p:spPr>
        <p:txBody>
          <a:bodyPr>
            <a:norm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charset="0"/>
              </a:defRPr>
            </a:lvl2pPr>
            <a:lvl3pPr algn="ctr" rtl="0" fontAlgn="base">
              <a:spcBef>
                <a:spcPct val="0"/>
              </a:spcBef>
              <a:spcAft>
                <a:spcPct val="0"/>
              </a:spcAft>
              <a:defRPr sz="4400">
                <a:solidFill>
                  <a:schemeClr val="tx1"/>
                </a:solidFill>
                <a:latin typeface="Calibri" panose="020F0502020204030204" charset="0"/>
              </a:defRPr>
            </a:lvl3pPr>
            <a:lvl4pPr algn="ctr" rtl="0" fontAlgn="base">
              <a:spcBef>
                <a:spcPct val="0"/>
              </a:spcBef>
              <a:spcAft>
                <a:spcPct val="0"/>
              </a:spcAft>
              <a:defRPr sz="4400">
                <a:solidFill>
                  <a:schemeClr val="tx1"/>
                </a:solidFill>
                <a:latin typeface="Calibri" panose="020F0502020204030204" charset="0"/>
              </a:defRPr>
            </a:lvl4pPr>
            <a:lvl5pPr algn="ctr" rtl="0" fontAlgn="base">
              <a:spcBef>
                <a:spcPct val="0"/>
              </a:spcBef>
              <a:spcAft>
                <a:spcPct val="0"/>
              </a:spcAft>
              <a:defRPr sz="4400">
                <a:solidFill>
                  <a:schemeClr val="tx1"/>
                </a:solidFill>
                <a:latin typeface="Calibri" panose="020F0502020204030204" charset="0"/>
              </a:defRPr>
            </a:lvl5pPr>
            <a:lvl6pPr marL="457200" algn="ctr" rtl="0" fontAlgn="base">
              <a:spcBef>
                <a:spcPct val="0"/>
              </a:spcBef>
              <a:spcAft>
                <a:spcPct val="0"/>
              </a:spcAft>
              <a:defRPr sz="4400">
                <a:solidFill>
                  <a:schemeClr val="tx1"/>
                </a:solidFill>
                <a:latin typeface="Calibri" panose="020F0502020204030204" charset="0"/>
              </a:defRPr>
            </a:lvl6pPr>
            <a:lvl7pPr marL="914400" algn="ctr" rtl="0" fontAlgn="base">
              <a:spcBef>
                <a:spcPct val="0"/>
              </a:spcBef>
              <a:spcAft>
                <a:spcPct val="0"/>
              </a:spcAft>
              <a:defRPr sz="4400">
                <a:solidFill>
                  <a:schemeClr val="tx1"/>
                </a:solidFill>
                <a:latin typeface="Calibri" panose="020F0502020204030204" charset="0"/>
              </a:defRPr>
            </a:lvl7pPr>
            <a:lvl8pPr marL="1371600" algn="ctr" rtl="0" fontAlgn="base">
              <a:spcBef>
                <a:spcPct val="0"/>
              </a:spcBef>
              <a:spcAft>
                <a:spcPct val="0"/>
              </a:spcAft>
              <a:defRPr sz="4400">
                <a:solidFill>
                  <a:schemeClr val="tx1"/>
                </a:solidFill>
                <a:latin typeface="Calibri" panose="020F0502020204030204" charset="0"/>
              </a:defRPr>
            </a:lvl8pPr>
            <a:lvl9pPr marL="1828800" algn="ctr" rtl="0" fontAlgn="base">
              <a:spcBef>
                <a:spcPct val="0"/>
              </a:spcBef>
              <a:spcAft>
                <a:spcPct val="0"/>
              </a:spcAft>
              <a:defRPr sz="4400">
                <a:solidFill>
                  <a:schemeClr val="tx1"/>
                </a:solidFill>
                <a:latin typeface="Calibri" panose="020F0502020204030204" charset="0"/>
              </a:defRPr>
            </a:lvl9pPr>
          </a:lstStyle>
          <a:p>
            <a:br>
              <a:rPr lang="en-US" sz="3575">
                <a:latin typeface="FontAwesome" pitchFamily="2" charset="0"/>
              </a:rPr>
            </a:br>
            <a:endParaRPr lang="en-US" sz="3575">
              <a:latin typeface="FontAwesome" pitchFamily="2"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BD300D6-241E-419F-ADDF-2730523E67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C90830-1711-492C-AE7B-CD85AE778B6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ABD300D6-241E-419F-ADDF-2730523E67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C90830-1711-492C-AE7B-CD85AE778B6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BD300D6-241E-419F-ADDF-2730523E67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C90830-1711-492C-AE7B-CD85AE778B6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BD300D6-241E-419F-ADDF-2730523E679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9C90830-1711-492C-AE7B-CD85AE778B6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BD300D6-241E-419F-ADDF-2730523E679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C90830-1711-492C-AE7B-CD85AE778B6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D300D6-241E-419F-ADDF-2730523E679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C90830-1711-492C-AE7B-CD85AE778B6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ABD300D6-241E-419F-ADDF-2730523E67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C90830-1711-492C-AE7B-CD85AE778B6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ABD300D6-241E-419F-ADDF-2730523E67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C90830-1711-492C-AE7B-CD85AE778B6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D300D6-241E-419F-ADDF-2730523E679D}"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90830-1711-492C-AE7B-CD85AE778B6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microsoft.com/office/2007/relationships/hdphoto" Target="../media/image9.wdp"/><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t>High-Quality Textured 3D Shape Reconstruction</a:t>
            </a:r>
            <a:br/>
            <a:r>
              <a:t>with Cascaded Fully Convolutional Networks</a:t>
            </a:r>
          </a:p>
        </p:txBody>
      </p:sp>
      <p:sp>
        <p:nvSpPr>
          <p:cNvPr id="3" name="副标题 2"/>
          <p:cNvSpPr>
            <a:spLocks noGrp="1"/>
          </p:cNvSpPr>
          <p:nvPr>
            <p:ph type="subTitle" idx="1"/>
          </p:nvPr>
        </p:nvSpPr>
        <p:spPr>
          <a:xfrm>
            <a:off x="1431925" y="4616450"/>
            <a:ext cx="6400800" cy="1752600"/>
          </a:xfrm>
        </p:spPr>
        <p:txBody>
          <a:bodyPr/>
          <a:lstStyle/>
          <a:p>
            <a:r>
              <a:rPr lang="zh-CN" altLang="zh-CN" dirty="0" smtClean="0"/>
              <a:t>邹其锋  </a:t>
            </a:r>
            <a:r>
              <a:rPr lang="en-US" altLang="zh-CN" dirty="0" smtClean="0"/>
              <a:t>22051068</a:t>
            </a:r>
            <a:endParaRPr lang="en-US" altLang="zh-CN"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结果</a:t>
            </a:r>
            <a:endParaRPr lang="zh-CN" altLang="en-US" dirty="0"/>
          </a:p>
        </p:txBody>
      </p:sp>
      <p:sp>
        <p:nvSpPr>
          <p:cNvPr id="3" name="内容占位符 2"/>
          <p:cNvSpPr>
            <a:spLocks noGrp="1"/>
          </p:cNvSpPr>
          <p:nvPr>
            <p:ph idx="1"/>
          </p:nvPr>
        </p:nvSpPr>
        <p:spPr>
          <a:xfrm>
            <a:off x="457200" y="5530850"/>
            <a:ext cx="8229600" cy="842010"/>
          </a:xfrm>
        </p:spPr>
        <p:txBody>
          <a:bodyPr>
            <a:normAutofit fontScale="60000"/>
          </a:bodyPr>
          <a:lstStyle/>
          <a:p>
            <a:pPr marL="0" indent="0">
              <a:buNone/>
            </a:pPr>
            <a:r>
              <a:rPr lang="en-US" altLang="zh-CN" dirty="0" smtClean="0"/>
              <a:t>图 论文形状重建结果与其他最新替代方案的比较 a：输入扫描 b：PSR</a:t>
            </a:r>
            <a:endParaRPr lang="en-US" altLang="zh-CN" dirty="0" smtClean="0"/>
          </a:p>
          <a:p>
            <a:pPr marL="0" indent="0">
              <a:buNone/>
            </a:pPr>
            <a:r>
              <a:rPr lang="en-US" altLang="zh-CN" dirty="0" smtClean="0"/>
              <a:t>c：3D-EPN d：OctNetFusion  e：论文  f：真实的参考。</a:t>
            </a:r>
            <a:endParaRPr lang="en-US" altLang="zh-CN" dirty="0" smtClean="0"/>
          </a:p>
        </p:txBody>
      </p:sp>
      <p:pic>
        <p:nvPicPr>
          <p:cNvPr id="13" name="图片 13" descr="图4"/>
          <p:cNvPicPr>
            <a:picLocks noChangeAspect="1"/>
          </p:cNvPicPr>
          <p:nvPr>
            <p:custDataLst>
              <p:tags r:id="rId1"/>
            </p:custDataLst>
          </p:nvPr>
        </p:nvPicPr>
        <p:blipFill>
          <a:blip r:embed="rId2"/>
          <a:stretch>
            <a:fillRect/>
          </a:stretch>
        </p:blipFill>
        <p:spPr>
          <a:xfrm>
            <a:off x="1134745" y="1111885"/>
            <a:ext cx="6553200" cy="44183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结果</a:t>
            </a:r>
            <a:endParaRPr lang="zh-CN" altLang="en-US" dirty="0"/>
          </a:p>
        </p:txBody>
      </p:sp>
      <p:sp>
        <p:nvSpPr>
          <p:cNvPr id="3" name="内容占位符 2"/>
          <p:cNvSpPr>
            <a:spLocks noGrp="1"/>
          </p:cNvSpPr>
          <p:nvPr>
            <p:ph idx="1"/>
          </p:nvPr>
        </p:nvSpPr>
        <p:spPr>
          <a:xfrm>
            <a:off x="457200" y="5530850"/>
            <a:ext cx="8229600" cy="842010"/>
          </a:xfrm>
        </p:spPr>
        <p:txBody>
          <a:bodyPr>
            <a:normAutofit fontScale="50000"/>
          </a:bodyPr>
          <a:lstStyle/>
          <a:p>
            <a:pPr marL="0" indent="0">
              <a:buNone/>
            </a:pPr>
            <a:r>
              <a:rPr lang="en-US" altLang="zh-CN" dirty="0" smtClean="0"/>
              <a:t>图10 3D-CFCN在看不见的数据上的泛化能力。 a：输入扫描（从2个角度融合）</a:t>
            </a:r>
            <a:endParaRPr lang="en-US" altLang="zh-CN" dirty="0" smtClean="0"/>
          </a:p>
          <a:p>
            <a:pPr marL="0" indent="0">
              <a:buNone/>
            </a:pPr>
            <a:r>
              <a:rPr lang="en-US" altLang="zh-CN" dirty="0" smtClean="0"/>
              <a:t>b：使用3D-CFCN预测的几何形状。 c：使用3D-CFCN共同重建形状和颜色。 d：真实的参考。</a:t>
            </a:r>
            <a:endParaRPr lang="en-US" altLang="zh-CN" dirty="0" smtClean="0"/>
          </a:p>
        </p:txBody>
      </p:sp>
      <p:pic>
        <p:nvPicPr>
          <p:cNvPr id="4" name="图片 3" descr="图10"/>
          <p:cNvPicPr>
            <a:picLocks noChangeAspect="1"/>
          </p:cNvPicPr>
          <p:nvPr/>
        </p:nvPicPr>
        <p:blipFill>
          <a:blip r:embed="rId1"/>
          <a:stretch>
            <a:fillRect/>
          </a:stretch>
        </p:blipFill>
        <p:spPr>
          <a:xfrm>
            <a:off x="1590675" y="1137920"/>
            <a:ext cx="5962650" cy="43338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先进性</a:t>
            </a:r>
            <a:endParaRPr lang="zh-CN" altLang="en-US" dirty="0"/>
          </a:p>
        </p:txBody>
      </p:sp>
      <p:sp>
        <p:nvSpPr>
          <p:cNvPr id="3" name="内容占位符 2"/>
          <p:cNvSpPr>
            <a:spLocks noGrp="1"/>
          </p:cNvSpPr>
          <p:nvPr>
            <p:ph idx="1"/>
          </p:nvPr>
        </p:nvSpPr>
        <p:spPr/>
        <p:txBody>
          <a:bodyPr>
            <a:normAutofit lnSpcReduction="20000"/>
          </a:bodyPr>
          <a:lstStyle/>
          <a:p>
            <a:r>
              <a:rPr lang="zh-CN" altLang="en-US" dirty="0" smtClean="0"/>
              <a:t>高精度高保真</a:t>
            </a:r>
            <a:endParaRPr lang="zh-CN" altLang="en-US" dirty="0" smtClean="0"/>
          </a:p>
          <a:p>
            <a:r>
              <a:rPr lang="zh-CN" altLang="en-US" dirty="0"/>
              <a:t>大大简化了学习任务并降低了计算成本。选择级联结构的原理是双重的。首先，要预测高分辨率的几何信息，可能必须部署更深的3D神经网络，即使使用内存效率高的数据也可能显著增加内存需求。其次，通过将几何推论划分为多个阶段，论文还简化了学习任务，因为每个子网现在只需要学习以一定分辨率重建形状。</a:t>
            </a:r>
            <a:endParaRPr lang="zh-CN" altLang="en-US" dirty="0"/>
          </a:p>
          <a:p>
            <a:r>
              <a:rPr lang="zh-CN" altLang="en-US" dirty="0"/>
              <a:t>泛化能力强</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局限性</a:t>
            </a:r>
            <a:endParaRPr lang="zh-CN" dirty="0"/>
          </a:p>
        </p:txBody>
      </p:sp>
      <p:sp>
        <p:nvSpPr>
          <p:cNvPr id="3" name="内容占位符 2"/>
          <p:cNvSpPr>
            <a:spLocks noGrp="1"/>
          </p:cNvSpPr>
          <p:nvPr>
            <p:ph idx="1"/>
          </p:nvPr>
        </p:nvSpPr>
        <p:spPr/>
        <p:txBody>
          <a:bodyPr>
            <a:normAutofit fontScale="90000"/>
          </a:bodyPr>
          <a:lstStyle/>
          <a:p>
            <a:pPr marL="0" indent="0">
              <a:buNone/>
            </a:pPr>
            <a:r>
              <a:rPr lang="en-US" altLang="zh-CN" dirty="0" smtClean="0"/>
              <a:t>提出的混合纹理形状重建方法的局限性在于，尽管它可以产生整体的高保真重建，但是在较大的遮挡区域中，以较低分辨率推断的纹理可能仍会引起明显的模糊伪影。为了减少模糊效果，可以设计网络体系结构以预测不同空间分辨率下的几何形状和纹理（例如，添加更多的级联以进行颜色优化）。同时，预测颜色梯度而不是值可以帮助减少解空间，从而改善颜色重建。此外，在跨接缝混合纹理时，</a:t>
            </a:r>
            <a:r>
              <a:rPr lang="zh-CN" altLang="en-US" dirty="0" smtClean="0"/>
              <a:t>论文</a:t>
            </a:r>
            <a:r>
              <a:rPr lang="en-US" altLang="zh-CN" dirty="0" smtClean="0"/>
              <a:t>没有设置约束，这在某些情况下可能导致可见的接缝。</a:t>
            </a:r>
            <a:endParaRPr lang="en-US" altLang="zh-CN"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p:nvPr/>
        </p:nvSpPr>
        <p:spPr>
          <a:xfrm>
            <a:off x="976548" y="3058189"/>
            <a:ext cx="7414895" cy="991235"/>
          </a:xfrm>
          <a:prstGeom prst="rect">
            <a:avLst/>
          </a:prstGeom>
        </p:spPr>
        <p:txBody>
          <a:bodyPr wrap="none">
            <a:spAutoFit/>
          </a:bodyPr>
          <a:lstStyle/>
          <a:p>
            <a:r>
              <a:rPr lang="en-US" sz="5850" dirty="0">
                <a:solidFill>
                  <a:schemeClr val="tx2">
                    <a:lumMod val="60000"/>
                    <a:lumOff val="40000"/>
                  </a:schemeClr>
                </a:solidFill>
                <a:latin typeface="GeosansLight" pitchFamily="2" charset="0"/>
              </a:rPr>
              <a:t>Thanks</a:t>
            </a:r>
            <a:r>
              <a:rPr lang="en-US" sz="5850" dirty="0">
                <a:solidFill>
                  <a:srgbClr val="EC5368"/>
                </a:solidFill>
                <a:latin typeface="GeosansLight" pitchFamily="2" charset="0"/>
              </a:rPr>
              <a:t> </a:t>
            </a:r>
            <a:r>
              <a:rPr lang="en-US" sz="2600" dirty="0">
                <a:solidFill>
                  <a:schemeClr val="tx2">
                    <a:lumMod val="60000"/>
                    <a:lumOff val="40000"/>
                  </a:schemeClr>
                </a:solidFill>
                <a:latin typeface="GeosansLight" pitchFamily="2" charset="0"/>
              </a:rPr>
              <a:t>for</a:t>
            </a:r>
            <a:r>
              <a:rPr lang="en-US" sz="5850" dirty="0">
                <a:solidFill>
                  <a:srgbClr val="EC5368"/>
                </a:solidFill>
                <a:latin typeface="GeosansLight" pitchFamily="2" charset="0"/>
              </a:rPr>
              <a:t> </a:t>
            </a:r>
            <a:r>
              <a:rPr lang="en-US" sz="5850" dirty="0">
                <a:solidFill>
                  <a:srgbClr val="3D3743"/>
                </a:solidFill>
                <a:latin typeface="GeosansLight" pitchFamily="2" charset="0"/>
              </a:rPr>
              <a:t>Watching</a:t>
            </a:r>
            <a:endParaRPr lang="bg-BG" sz="5850" dirty="0"/>
          </a:p>
        </p:txBody>
      </p:sp>
      <p:pic>
        <p:nvPicPr>
          <p:cNvPr id="3" name="Picture 3" descr="E:\Envato\Success\Images\l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1468467">
            <a:off x="5178652" y="1735591"/>
            <a:ext cx="613395" cy="80213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E:\Envato\Success\Images\l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4857" y="1913962"/>
            <a:ext cx="738698" cy="4453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Jokomoro\Documents\b2.png"/>
          <p:cNvPicPr>
            <a:picLocks noChangeAspect="1" noChangeArrowheads="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3743894" y="836712"/>
            <a:ext cx="1755195" cy="16192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smtClean="0"/>
              <a:t>概述</a:t>
            </a:r>
            <a:endParaRPr lang="zh-CN" dirty="0"/>
          </a:p>
        </p:txBody>
      </p:sp>
      <p:sp>
        <p:nvSpPr>
          <p:cNvPr id="3" name="内容占位符 2"/>
          <p:cNvSpPr>
            <a:spLocks noGrp="1"/>
          </p:cNvSpPr>
          <p:nvPr>
            <p:ph idx="1"/>
          </p:nvPr>
        </p:nvSpPr>
        <p:spPr>
          <a:xfrm>
            <a:off x="457200" y="1961515"/>
            <a:ext cx="8229600" cy="4525963"/>
          </a:xfrm>
        </p:spPr>
        <p:txBody>
          <a:bodyPr/>
          <a:lstStyle/>
          <a:p>
            <a:pPr marL="0" indent="0">
              <a:buNone/>
            </a:pPr>
            <a:r>
              <a:rPr lang="zh-CN" altLang="en-US" dirty="0" smtClean="0"/>
              <a:t>论</a:t>
            </a:r>
            <a:r>
              <a:rPr lang="en-US" altLang="zh-CN" dirty="0" smtClean="0"/>
              <a:t>文介绍了一种新颖的计算和内存高效级联3D</a:t>
            </a:r>
            <a:r>
              <a:rPr lang="zh-CN" altLang="en-US" dirty="0" smtClean="0"/>
              <a:t>全</a:t>
            </a:r>
            <a:r>
              <a:rPr lang="en-US" altLang="zh-CN" dirty="0" smtClean="0"/>
              <a:t>卷积网络体系结构，</a:t>
            </a:r>
            <a:r>
              <a:rPr lang="en-US" altLang="zh-CN" dirty="0" smtClean="0">
                <a:sym typeface="+mn-ea"/>
              </a:rPr>
              <a:t>可以从不完整的数据中进行高精度3D形状重建，并且还提供了一种用于恢复高保真形状纹理的混合方法。</a:t>
            </a:r>
            <a:endParaRPr lang="en-US" altLang="zh-C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smtClean="0"/>
              <a:t>研究背景</a:t>
            </a:r>
            <a:endParaRPr lang="zh-CN" dirty="0" smtClean="0"/>
          </a:p>
        </p:txBody>
      </p:sp>
      <p:sp>
        <p:nvSpPr>
          <p:cNvPr id="3" name="内容占位符 2"/>
          <p:cNvSpPr>
            <a:spLocks noGrp="1"/>
          </p:cNvSpPr>
          <p:nvPr>
            <p:ph idx="1"/>
          </p:nvPr>
        </p:nvSpPr>
        <p:spPr/>
        <p:txBody>
          <a:bodyPr>
            <a:normAutofit/>
          </a:bodyPr>
          <a:lstStyle/>
          <a:p>
            <a:r>
              <a:rPr dirty="0" smtClean="0">
                <a:sym typeface="+mn-ea"/>
              </a:rPr>
              <a:t>高保真重建3D对象和场景是3D环境理解，混合现实应用以及下一代机器人技术的关键，并且多年来一直是计算机视觉和计算机间隙论研究的主要领域之一。同时，消费级RGB-D传感器的可用性使更多的新手用户能够扫描周围的3D环境，从而需要强大的重建算法，例如能够容忍错误的输入数据（噪声、失真和缺失区域）。</a:t>
            </a:r>
            <a:endParaRPr dirty="0" smtClean="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smtClean="0"/>
              <a:t>重要概念</a:t>
            </a:r>
            <a:endParaRPr lang="zh-CN" dirty="0" smtClean="0"/>
          </a:p>
        </p:txBody>
      </p:sp>
      <p:sp>
        <p:nvSpPr>
          <p:cNvPr id="3" name="内容占位符 2"/>
          <p:cNvSpPr>
            <a:spLocks noGrp="1"/>
          </p:cNvSpPr>
          <p:nvPr>
            <p:ph idx="1"/>
          </p:nvPr>
        </p:nvSpPr>
        <p:spPr/>
        <p:txBody>
          <a:bodyPr>
            <a:normAutofit fontScale="90000" lnSpcReduction="10000"/>
          </a:bodyPr>
          <a:lstStyle/>
          <a:p>
            <a:r>
              <a:rPr lang="en-US" dirty="0" smtClean="0">
                <a:sym typeface="+mn-ea"/>
              </a:rPr>
              <a:t>TSDF(the </a:t>
            </a:r>
            <a:r>
              <a:rPr lang="zh-CN" altLang="en-US" dirty="0" smtClean="0">
                <a:sym typeface="+mn-ea"/>
              </a:rPr>
              <a:t>truncated signed distance function</a:t>
            </a:r>
            <a:r>
              <a:rPr lang="en-US" altLang="zh-CN" dirty="0" smtClean="0">
                <a:sym typeface="+mn-ea"/>
              </a:rPr>
              <a:t>)</a:t>
            </a:r>
            <a:r>
              <a:rPr lang="zh-CN" altLang="en-US" dirty="0" smtClean="0">
                <a:sym typeface="+mn-ea"/>
              </a:rPr>
              <a:t>：场景几何的体积表示。</a:t>
            </a:r>
            <a:endParaRPr lang="zh-CN" altLang="en-US" dirty="0" smtClean="0">
              <a:sym typeface="+mn-ea"/>
            </a:endParaRPr>
          </a:p>
          <a:p>
            <a:r>
              <a:rPr lang="en-US" dirty="0" smtClean="0">
                <a:sym typeface="+mn-ea"/>
              </a:rPr>
              <a:t>OctNet：提出了一个用于深度学习的稀疏3D数据表达方式。相比于现存的模型，这种表达使3D卷积网络能够做的既深又高分辨率。它利用输入数据的稀疏性按层次关</a:t>
            </a:r>
            <a:r>
              <a:rPr lang="zh-CN" altLang="en-US" dirty="0" smtClean="0">
                <a:sym typeface="+mn-ea"/>
              </a:rPr>
              <a:t>联，</a:t>
            </a:r>
            <a:r>
              <a:rPr lang="en-US" dirty="0" smtClean="0">
                <a:sym typeface="+mn-ea"/>
              </a:rPr>
              <a:t>使用一系列不平衡的八叉树对空间进行划分。八叉树中每一个叶子节点存储着一个池化特征表示。这一表示关注于相关稠密区域的内存分配和计算，并使得更深的网络能够处理更高的分辨率。</a:t>
            </a:r>
            <a:endParaRPr lang="en-US" dirty="0" smtClean="0">
              <a:sym typeface="+mn-ea"/>
            </a:endParaRP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架构</a:t>
            </a:r>
            <a:endParaRPr lang="zh-CN" altLang="en-US" dirty="0"/>
          </a:p>
        </p:txBody>
      </p:sp>
      <p:sp>
        <p:nvSpPr>
          <p:cNvPr id="3" name="内容占位符 2"/>
          <p:cNvSpPr>
            <a:spLocks noGrp="1"/>
          </p:cNvSpPr>
          <p:nvPr>
            <p:ph idx="1"/>
          </p:nvPr>
        </p:nvSpPr>
        <p:spPr>
          <a:xfrm>
            <a:off x="457200" y="5530850"/>
            <a:ext cx="8229600" cy="1002030"/>
          </a:xfrm>
        </p:spPr>
        <p:txBody>
          <a:bodyPr>
            <a:normAutofit/>
          </a:bodyPr>
          <a:lstStyle/>
          <a:p>
            <a:pPr marL="0" indent="0" algn="ctr">
              <a:buNone/>
            </a:pPr>
            <a:r>
              <a:rPr lang="en-US" altLang="zh-CN" dirty="0" smtClean="0"/>
              <a:t>两阶段3D-CFCN体系结构</a:t>
            </a:r>
            <a:r>
              <a:rPr lang="zh-CN" altLang="en-US" dirty="0" smtClean="0"/>
              <a:t>图</a:t>
            </a:r>
            <a:endParaRPr lang="zh-CN" altLang="en-US" dirty="0" smtClean="0"/>
          </a:p>
        </p:txBody>
      </p:sp>
      <p:pic>
        <p:nvPicPr>
          <p:cNvPr id="5" name="图片 4" descr="图1"/>
          <p:cNvPicPr>
            <a:picLocks noChangeAspect="1"/>
          </p:cNvPicPr>
          <p:nvPr/>
        </p:nvPicPr>
        <p:blipFill>
          <a:blip r:embed="rId1"/>
          <a:stretch>
            <a:fillRect/>
          </a:stretch>
        </p:blipFill>
        <p:spPr>
          <a:xfrm>
            <a:off x="300355" y="1779270"/>
            <a:ext cx="8543925" cy="32988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架构</a:t>
            </a:r>
            <a:endParaRPr lang="zh-CN" dirty="0"/>
          </a:p>
        </p:txBody>
      </p:sp>
      <p:sp>
        <p:nvSpPr>
          <p:cNvPr id="3" name="内容占位符 2"/>
          <p:cNvSpPr>
            <a:spLocks noGrp="1"/>
          </p:cNvSpPr>
          <p:nvPr>
            <p:ph idx="1"/>
          </p:nvPr>
        </p:nvSpPr>
        <p:spPr/>
        <p:txBody>
          <a:bodyPr>
            <a:normAutofit fontScale="70000"/>
          </a:bodyPr>
          <a:lstStyle/>
          <a:p>
            <a:pPr marL="0" indent="0">
              <a:buNone/>
            </a:pPr>
            <a:r>
              <a:rPr lang="en-US" altLang="zh-CN" dirty="0"/>
              <a:t>给定部分且嘈杂的原始RGB-D扫描作为输入，将融合的低分辨率TSDF彩色体积馈送到第一阶段3D全卷积网络（3D-FCN），产生中间表示。利用这一中间特征，网络接着回归分辨率低但完整的TSDF颜色体积，并预测应进一步完善的体积块。对于每个需要进一步优化的块，将从融合的高分辨率TSDF颜色输入中裁剪出相应的</a:t>
            </a:r>
            <a:r>
              <a:rPr lang="zh-CN" altLang="en-US" dirty="0"/>
              <a:t>块</a:t>
            </a:r>
            <a:r>
              <a:rPr lang="en-US" altLang="zh-CN" dirty="0"/>
              <a:t>，然后在第二阶段的3D-FCN使用它来推断详细的高分辨率本地TSDF颜色体积，以代替前面提到的TSDF颜色体积中的相应区域，从而提高输出的分辨率。</a:t>
            </a:r>
            <a:r>
              <a:rPr lang="zh-CN" altLang="en-US" dirty="0"/>
              <a:t>需要</a:t>
            </a:r>
            <a:r>
              <a:rPr lang="en-US" altLang="zh-CN" dirty="0"/>
              <a:t>注意</a:t>
            </a:r>
            <a:r>
              <a:rPr lang="zh-CN" altLang="en-US" dirty="0"/>
              <a:t>的是</a:t>
            </a:r>
            <a:r>
              <a:rPr lang="en-US" altLang="zh-CN" dirty="0"/>
              <a:t>，全局中间表示的</a:t>
            </a:r>
            <a:r>
              <a:rPr lang="zh-CN" altLang="en-US" dirty="0"/>
              <a:t>块</a:t>
            </a:r>
            <a:r>
              <a:rPr lang="en-US" altLang="zh-CN" dirty="0"/>
              <a:t>也进入阶段2，以提供结构指导。最后，将预测的颜色与原始RGB图像混合以生成最终的纹理贴图。最右边的列显示了高质量的重建。特写镜头可准确显示重构后的几何形状和外观细节，例如衣服上的皱纹和文字。请注意，输入扫描是从两个角度进行融合的。</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架构</a:t>
            </a:r>
            <a:endParaRPr lang="zh-CN" dirty="0"/>
          </a:p>
        </p:txBody>
      </p:sp>
      <p:sp>
        <p:nvSpPr>
          <p:cNvPr id="3" name="内容占位符 2"/>
          <p:cNvSpPr>
            <a:spLocks noGrp="1"/>
          </p:cNvSpPr>
          <p:nvPr>
            <p:ph idx="1"/>
          </p:nvPr>
        </p:nvSpPr>
        <p:spPr/>
        <p:txBody>
          <a:bodyPr>
            <a:normAutofit lnSpcReduction="10000"/>
          </a:bodyPr>
          <a:lstStyle/>
          <a:p>
            <a:pPr marL="0" indent="0">
              <a:buNone/>
            </a:pPr>
            <a:r>
              <a:rPr dirty="0"/>
              <a:t>在</a:t>
            </a:r>
            <a:r>
              <a:rPr lang="zh-CN" dirty="0"/>
              <a:t>方法</a:t>
            </a:r>
            <a:r>
              <a:rPr dirty="0"/>
              <a:t>的实现中，对于两个子网，都采用了U-net架构，同时用来自OctNet的相应操作来代替卷积和池化层。在相应的编码器和解码器层之间也采用跳过连接，以确保在推断的输出预测中保留输入量的结构。为了完成部分输入数据并优化其网格八叉树结构，</a:t>
            </a:r>
            <a:r>
              <a:rPr lang="zh-CN" dirty="0"/>
              <a:t>需要</a:t>
            </a:r>
            <a:r>
              <a:rPr dirty="0"/>
              <a:t>避免使用OctNet的解池化操作，使用结构优化模块，该模块可以学习预测是否需要拆分八分圆图才能恢复更精细的几何细节。</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架构</a:t>
            </a:r>
            <a:endParaRPr lang="zh-CN" dirty="0"/>
          </a:p>
        </p:txBody>
      </p:sp>
      <p:pic>
        <p:nvPicPr>
          <p:cNvPr id="5" name="图片 4" descr="图2"/>
          <p:cNvPicPr>
            <a:picLocks noChangeAspect="1"/>
          </p:cNvPicPr>
          <p:nvPr/>
        </p:nvPicPr>
        <p:blipFill>
          <a:blip r:embed="rId1"/>
          <a:stretch>
            <a:fillRect/>
          </a:stretch>
        </p:blipFill>
        <p:spPr>
          <a:xfrm>
            <a:off x="341630" y="1514475"/>
            <a:ext cx="8634095" cy="3622675"/>
          </a:xfrm>
          <a:prstGeom prst="rect">
            <a:avLst/>
          </a:prstGeom>
        </p:spPr>
      </p:pic>
      <p:sp>
        <p:nvSpPr>
          <p:cNvPr id="3" name="文本框 2"/>
          <p:cNvSpPr txBox="1"/>
          <p:nvPr/>
        </p:nvSpPr>
        <p:spPr>
          <a:xfrm>
            <a:off x="456565" y="5473700"/>
            <a:ext cx="8147685" cy="922020"/>
          </a:xfrm>
          <a:prstGeom prst="rect">
            <a:avLst/>
          </a:prstGeom>
          <a:noFill/>
        </p:spPr>
        <p:txBody>
          <a:bodyPr wrap="square" rtlCol="0">
            <a:spAutoFit/>
          </a:bodyPr>
          <a:p>
            <a:r>
              <a:rPr lang="zh-CN" altLang="en-US"/>
              <a:t>图 两阶段3D-CFCN的体系架构。在这种情况下，网络会采用一对低噪声和高分辨率（即128</a:t>
            </a:r>
            <a:r>
              <a:rPr lang="en-US" altLang="zh-CN" baseline="30000"/>
              <a:t>3</a:t>
            </a:r>
            <a:r>
              <a:rPr lang="zh-CN" altLang="en-US"/>
              <a:t>和512</a:t>
            </a:r>
            <a:r>
              <a:rPr lang="en-US" altLang="zh-CN" baseline="30000"/>
              <a:t>3</a:t>
            </a:r>
            <a:r>
              <a:rPr lang="zh-CN" altLang="en-US"/>
              <a:t>）的嘈杂且不完整的TSDF卷V</a:t>
            </a:r>
            <a:r>
              <a:rPr lang="en-US" altLang="zh-CN" baseline="30000"/>
              <a:t>l</a:t>
            </a:r>
            <a:r>
              <a:rPr lang="zh-CN" altLang="en-US"/>
              <a:t>和V</a:t>
            </a:r>
            <a:r>
              <a:rPr lang="en-US" altLang="zh-CN" baseline="30000"/>
              <a:t>h</a:t>
            </a:r>
            <a:r>
              <a:rPr lang="zh-CN" altLang="en-US"/>
              <a:t>作为输入，并以512</a:t>
            </a:r>
            <a:r>
              <a:rPr lang="en-US" altLang="zh-CN" baseline="30000"/>
              <a:t>3</a:t>
            </a:r>
            <a:r>
              <a:rPr lang="zh-CN" altLang="en-US"/>
              <a:t>体素分辨率生成精炼的TSDF体积。</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结果</a:t>
            </a:r>
            <a:endParaRPr lang="zh-CN" altLang="en-US" dirty="0"/>
          </a:p>
        </p:txBody>
      </p:sp>
      <p:sp>
        <p:nvSpPr>
          <p:cNvPr id="3" name="内容占位符 2"/>
          <p:cNvSpPr>
            <a:spLocks noGrp="1"/>
          </p:cNvSpPr>
          <p:nvPr>
            <p:ph idx="1"/>
          </p:nvPr>
        </p:nvSpPr>
        <p:spPr>
          <a:xfrm>
            <a:off x="457200" y="5530850"/>
            <a:ext cx="8229600" cy="1002030"/>
          </a:xfrm>
        </p:spPr>
        <p:txBody>
          <a:bodyPr>
            <a:normAutofit fontScale="60000"/>
          </a:bodyPr>
          <a:lstStyle/>
          <a:p>
            <a:pPr marL="0" indent="0">
              <a:buNone/>
            </a:pPr>
            <a:r>
              <a:rPr lang="en-US" altLang="zh-CN" dirty="0" smtClean="0"/>
              <a:t>图 高精度形状重建的结果库。第一行：从2个随机选择的视点融合的输入扫描。第二行：3D-CFCN第一阶段的重建结果。第三行：两阶段3D-CFCN体系结构的全分辨率重建结果。下排：真实的参考。</a:t>
            </a:r>
            <a:endParaRPr lang="en-US" altLang="zh-CN" dirty="0" smtClean="0"/>
          </a:p>
        </p:txBody>
      </p:sp>
      <p:pic>
        <p:nvPicPr>
          <p:cNvPr id="4" name="图片 3" descr="图3"/>
          <p:cNvPicPr>
            <a:picLocks noChangeAspect="1"/>
          </p:cNvPicPr>
          <p:nvPr/>
        </p:nvPicPr>
        <p:blipFill>
          <a:blip r:embed="rId1"/>
          <a:stretch>
            <a:fillRect/>
          </a:stretch>
        </p:blipFill>
        <p:spPr>
          <a:xfrm>
            <a:off x="1342390" y="1051560"/>
            <a:ext cx="6024245" cy="447929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5597,&quot;width&quot;:830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1852</Words>
  <Application>WPS 演示</Application>
  <PresentationFormat>全屏显示(4:3)</PresentationFormat>
  <Paragraphs>60</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宋体</vt:lpstr>
      <vt:lpstr>Wingdings</vt:lpstr>
      <vt:lpstr>Calibri</vt:lpstr>
      <vt:lpstr>微软雅黑</vt:lpstr>
      <vt:lpstr>Arial Unicode MS</vt:lpstr>
      <vt:lpstr>FontAwesome</vt:lpstr>
      <vt:lpstr>GeosansLight</vt:lpstr>
      <vt:lpstr>Segoe Print</vt:lpstr>
      <vt:lpstr>Office 主题</vt:lpstr>
      <vt:lpstr>级联全卷积网络的高质量纹理3D形状重构 读书报告PPT</vt:lpstr>
      <vt:lpstr>研究内容</vt:lpstr>
      <vt:lpstr>重要概念</vt:lpstr>
      <vt:lpstr>3D重建</vt:lpstr>
      <vt:lpstr>架构</vt:lpstr>
      <vt:lpstr>架构</vt:lpstr>
      <vt:lpstr>架构</vt:lpstr>
      <vt:lpstr>架构</vt:lpstr>
      <vt:lpstr>结果</vt:lpstr>
      <vt:lpstr>结果</vt:lpstr>
      <vt:lpstr>结果</vt:lpstr>
      <vt:lpstr>优点</vt:lpstr>
      <vt:lpstr>局限性和改进方法</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Template for Computer Vision Class</dc:title>
  <dc:creator>user</dc:creator>
  <cp:lastModifiedBy>正前方</cp:lastModifiedBy>
  <cp:revision>25</cp:revision>
  <dcterms:created xsi:type="dcterms:W3CDTF">2015-09-15T03:13:00Z</dcterms:created>
  <dcterms:modified xsi:type="dcterms:W3CDTF">2021-01-17T21:45:11Z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