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E48A3-4258-4237-8152-8D29088FCB6A}" type="datetimeFigureOut">
              <a:rPr lang="zh-CN" altLang="en-US" smtClean="0"/>
              <a:t>2020/12/26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3105D-1891-44BF-91BD-62F598E87810}" type="slidenum">
              <a:rPr lang="zh-CN" altLang="en-US" smtClean="0"/>
              <a:t>‹#›</a:t>
            </a:fld>
            <a:endParaRPr lang="zh-CN" altLang="en-US"/>
          </a:p>
        </p:txBody>
      </p:sp>
    </p:spTree>
    <p:extLst>
      <p:ext uri="{BB962C8B-B14F-4D97-AF65-F5344CB8AC3E}">
        <p14:creationId xmlns:p14="http://schemas.microsoft.com/office/powerpoint/2010/main" val="76642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各位老师，同学们，你们好。我这次要进行的读书报告是有关</a:t>
            </a:r>
            <a:r>
              <a:rPr lang="zh-CN" altLang="en-US" sz="1200" dirty="0"/>
              <a:t>三维几何数据的交互式着色算法，它主要解决的问题是如何对网格模型和点云模型进行区域划分，从而快速着色的问题。</a:t>
            </a:r>
            <a:endParaRPr lang="zh-CN" altLang="en-US" dirty="0"/>
          </a:p>
        </p:txBody>
      </p:sp>
      <p:sp>
        <p:nvSpPr>
          <p:cNvPr id="4" name="灯片编号占位符 3"/>
          <p:cNvSpPr>
            <a:spLocks noGrp="1"/>
          </p:cNvSpPr>
          <p:nvPr>
            <p:ph type="sldNum" sz="quarter" idx="5"/>
          </p:nvPr>
        </p:nvSpPr>
        <p:spPr/>
        <p:txBody>
          <a:bodyPr/>
          <a:lstStyle/>
          <a:p>
            <a:fld id="{30E3105D-1891-44BF-91BD-62F598E87810}" type="slidenum">
              <a:rPr lang="zh-CN" altLang="en-US" smtClean="0"/>
              <a:t>1</a:t>
            </a:fld>
            <a:endParaRPr lang="zh-CN" altLang="en-US"/>
          </a:p>
        </p:txBody>
      </p:sp>
    </p:spTree>
    <p:extLst>
      <p:ext uri="{BB962C8B-B14F-4D97-AF65-F5344CB8AC3E}">
        <p14:creationId xmlns:p14="http://schemas.microsoft.com/office/powerpoint/2010/main" val="19184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左图</a:t>
            </a:r>
            <a:r>
              <a:rPr lang="en-US" altLang="zh-CN" dirty="0"/>
              <a:t>40000</a:t>
            </a:r>
            <a:r>
              <a:rPr lang="zh-CN" altLang="en-US" dirty="0"/>
              <a:t>多个采样点，右图通过聚类简化为</a:t>
            </a:r>
            <a:r>
              <a:rPr lang="en-US" altLang="zh-CN" dirty="0"/>
              <a:t>1000</a:t>
            </a:r>
            <a:r>
              <a:rPr lang="zh-CN" altLang="en-US" dirty="0"/>
              <a:t>个点。然后通过协方差分析求</a:t>
            </a:r>
            <a:r>
              <a:rPr lang="zh-CN" altLang="zh-CN" sz="1200" kern="100" dirty="0">
                <a:effectLst/>
                <a:latin typeface="Times New Roman" panose="02020603050405020304" pitchFamily="18" charset="0"/>
                <a:ea typeface="仿宋_GB2312"/>
                <a:cs typeface="Times New Roman" panose="02020603050405020304" pitchFamily="18" charset="0"/>
              </a:rPr>
              <a:t>法向和曲率信息</a:t>
            </a:r>
            <a:r>
              <a:rPr lang="zh-CN" altLang="en-US" sz="1200" kern="100" dirty="0">
                <a:effectLst/>
                <a:latin typeface="Times New Roman" panose="02020603050405020304" pitchFamily="18" charset="0"/>
                <a:ea typeface="仿宋_GB2312"/>
                <a:cs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fld id="{30E3105D-1891-44BF-91BD-62F598E87810}" type="slidenum">
              <a:rPr lang="zh-CN" altLang="en-US" smtClean="0"/>
              <a:t>12</a:t>
            </a:fld>
            <a:endParaRPr lang="zh-CN" altLang="en-US"/>
          </a:p>
        </p:txBody>
      </p:sp>
    </p:spTree>
    <p:extLst>
      <p:ext uri="{BB962C8B-B14F-4D97-AF65-F5344CB8AC3E}">
        <p14:creationId xmlns:p14="http://schemas.microsoft.com/office/powerpoint/2010/main" val="4153660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0E3105D-1891-44BF-91BD-62F598E87810}" type="slidenum">
              <a:rPr lang="zh-CN" altLang="en-US" smtClean="0"/>
              <a:t>13</a:t>
            </a:fld>
            <a:endParaRPr lang="zh-CN" altLang="en-US"/>
          </a:p>
        </p:txBody>
      </p:sp>
    </p:spTree>
    <p:extLst>
      <p:ext uri="{BB962C8B-B14F-4D97-AF65-F5344CB8AC3E}">
        <p14:creationId xmlns:p14="http://schemas.microsoft.com/office/powerpoint/2010/main" val="1905566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本论文是刊登在</a:t>
            </a:r>
            <a:r>
              <a:rPr lang="en-US" altLang="zh-CN" dirty="0"/>
              <a:t>2019</a:t>
            </a:r>
            <a:r>
              <a:rPr lang="zh-CN" altLang="en-US" dirty="0"/>
              <a:t>年</a:t>
            </a:r>
            <a:r>
              <a:rPr lang="en-US" altLang="zh-CN" dirty="0"/>
              <a:t>6</a:t>
            </a:r>
            <a:r>
              <a:rPr lang="zh-CN" altLang="en-US" dirty="0"/>
              <a:t>月的</a:t>
            </a:r>
            <a:r>
              <a:rPr lang="en-US" altLang="zh-CN" dirty="0"/>
              <a:t>CAD&amp;CG</a:t>
            </a:r>
            <a:r>
              <a:rPr lang="zh-CN" altLang="en-US" dirty="0"/>
              <a:t>学报上的，是由中国海洋大学计算机科学与技术系和数学科学学院的几名硕士研究生完成的内容。</a:t>
            </a:r>
          </a:p>
        </p:txBody>
      </p:sp>
      <p:sp>
        <p:nvSpPr>
          <p:cNvPr id="4" name="灯片编号占位符 3"/>
          <p:cNvSpPr>
            <a:spLocks noGrp="1"/>
          </p:cNvSpPr>
          <p:nvPr>
            <p:ph type="sldNum" sz="quarter" idx="5"/>
          </p:nvPr>
        </p:nvSpPr>
        <p:spPr/>
        <p:txBody>
          <a:bodyPr/>
          <a:lstStyle/>
          <a:p>
            <a:fld id="{30E3105D-1891-44BF-91BD-62F598E87810}" type="slidenum">
              <a:rPr lang="zh-CN" altLang="en-US" smtClean="0"/>
              <a:t>2</a:t>
            </a:fld>
            <a:endParaRPr lang="zh-CN" altLang="en-US"/>
          </a:p>
        </p:txBody>
      </p:sp>
    </p:spTree>
    <p:extLst>
      <p:ext uri="{BB962C8B-B14F-4D97-AF65-F5344CB8AC3E}">
        <p14:creationId xmlns:p14="http://schemas.microsoft.com/office/powerpoint/2010/main" val="3721444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设备扫描获取纹理存在噪声，而想要用纹理图像覆盖必须得事先找到一幅合适的纹理图像。</a:t>
            </a:r>
          </a:p>
        </p:txBody>
      </p:sp>
      <p:sp>
        <p:nvSpPr>
          <p:cNvPr id="4" name="灯片编号占位符 3"/>
          <p:cNvSpPr>
            <a:spLocks noGrp="1"/>
          </p:cNvSpPr>
          <p:nvPr>
            <p:ph type="sldNum" sz="quarter" idx="5"/>
          </p:nvPr>
        </p:nvSpPr>
        <p:spPr/>
        <p:txBody>
          <a:bodyPr/>
          <a:lstStyle/>
          <a:p>
            <a:fld id="{30E3105D-1891-44BF-91BD-62F598E87810}" type="slidenum">
              <a:rPr lang="zh-CN" altLang="en-US" smtClean="0"/>
              <a:t>3</a:t>
            </a:fld>
            <a:endParaRPr lang="zh-CN" altLang="en-US"/>
          </a:p>
        </p:txBody>
      </p:sp>
    </p:spTree>
    <p:extLst>
      <p:ext uri="{BB962C8B-B14F-4D97-AF65-F5344CB8AC3E}">
        <p14:creationId xmlns:p14="http://schemas.microsoft.com/office/powerpoint/2010/main" val="3947529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latin typeface="AdobeHeitiStd-Regular"/>
              </a:rPr>
              <a:t>使用这些工具往往需要具备丰富的专业知识</a:t>
            </a:r>
            <a:r>
              <a:rPr lang="en-US" altLang="zh-CN" sz="1800" b="0" i="0" u="none" strike="noStrike" baseline="0" dirty="0">
                <a:latin typeface="TimesNewRoman"/>
              </a:rPr>
              <a:t>, </a:t>
            </a:r>
            <a:r>
              <a:rPr lang="zh-CN" altLang="en-US" sz="1800" b="0" i="0" u="none" strike="noStrike" baseline="0" dirty="0">
                <a:latin typeface="AdobeHeitiStd-Regular"/>
              </a:rPr>
              <a:t>即使对于专业人员</a:t>
            </a:r>
            <a:r>
              <a:rPr lang="en-US" altLang="zh-CN" sz="1800" b="0" i="0" u="none" strike="noStrike" baseline="0" dirty="0">
                <a:latin typeface="TimesNewRoman"/>
              </a:rPr>
              <a:t>, </a:t>
            </a:r>
            <a:r>
              <a:rPr lang="zh-CN" altLang="en-US" sz="1800" b="0" i="0" u="none" strike="noStrike" baseline="0" dirty="0">
                <a:latin typeface="AdobeHeitiStd-Regular"/>
              </a:rPr>
              <a:t>利用这些工具进行着色也是一项非常耗时的工作</a:t>
            </a:r>
            <a:r>
              <a:rPr lang="en-US" altLang="zh-CN" sz="1800" b="0" i="0" u="none" strike="noStrike" baseline="0" dirty="0">
                <a:latin typeface="TimesNewRoman"/>
              </a:rPr>
              <a:t>.</a:t>
            </a:r>
            <a:r>
              <a:rPr lang="zh-CN" altLang="en-US" sz="1800" b="0" i="0" u="none" strike="noStrike" baseline="0" dirty="0">
                <a:latin typeface="TimesNewRoman"/>
              </a:rPr>
              <a:t>而且</a:t>
            </a:r>
            <a:r>
              <a:rPr lang="zh-CN" altLang="en-US" sz="1800" b="0" i="0" u="none" strike="noStrike" baseline="0" dirty="0">
                <a:latin typeface="AdobeHeitiStd-Regular"/>
              </a:rPr>
              <a:t>在处理具有重复模式的模型时</a:t>
            </a:r>
            <a:r>
              <a:rPr lang="en-US" altLang="zh-CN" sz="1800" b="0" i="0" u="none" strike="noStrike" baseline="0" dirty="0">
                <a:latin typeface="TimesNewRoman"/>
              </a:rPr>
              <a:t>, </a:t>
            </a:r>
            <a:r>
              <a:rPr lang="zh-CN" altLang="en-US" sz="1800" b="0" i="0" u="none" strike="noStrike" baseline="0" dirty="0">
                <a:latin typeface="AdobeHeitiStd-Regular"/>
              </a:rPr>
              <a:t>需要用户进行多次重复交互才能完成着色任务</a:t>
            </a:r>
            <a:r>
              <a:rPr lang="en-US" altLang="zh-CN" sz="1800" b="0" i="0" u="none" strike="noStrike" baseline="0" dirty="0">
                <a:latin typeface="TimesNewRoman"/>
              </a:rPr>
              <a:t>.</a:t>
            </a:r>
            <a:endParaRPr lang="zh-CN" altLang="en-US" dirty="0"/>
          </a:p>
        </p:txBody>
      </p:sp>
      <p:sp>
        <p:nvSpPr>
          <p:cNvPr id="4" name="灯片编号占位符 3"/>
          <p:cNvSpPr>
            <a:spLocks noGrp="1"/>
          </p:cNvSpPr>
          <p:nvPr>
            <p:ph type="sldNum" sz="quarter" idx="5"/>
          </p:nvPr>
        </p:nvSpPr>
        <p:spPr/>
        <p:txBody>
          <a:bodyPr/>
          <a:lstStyle/>
          <a:p>
            <a:fld id="{30E3105D-1891-44BF-91BD-62F598E87810}" type="slidenum">
              <a:rPr lang="zh-CN" altLang="en-US" smtClean="0"/>
              <a:t>4</a:t>
            </a:fld>
            <a:endParaRPr lang="zh-CN" altLang="en-US"/>
          </a:p>
        </p:txBody>
      </p:sp>
    </p:spTree>
    <p:extLst>
      <p:ext uri="{BB962C8B-B14F-4D97-AF65-F5344CB8AC3E}">
        <p14:creationId xmlns:p14="http://schemas.microsoft.com/office/powerpoint/2010/main" val="128996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仿宋_GB2312"/>
              </a:rPr>
              <a:t>HKS</a:t>
            </a:r>
            <a:r>
              <a:rPr lang="zh-CN" altLang="en-US" sz="1800" kern="100" dirty="0">
                <a:effectLst/>
                <a:latin typeface="Times New Roman" panose="02020603050405020304" pitchFamily="18" charset="0"/>
                <a:ea typeface="仿宋_GB2312"/>
              </a:rPr>
              <a:t>是用来描述模型表面显著度特征的一种描述符，</a:t>
            </a:r>
            <a:r>
              <a:rPr lang="zh-CN" altLang="zh-CN" sz="1800" kern="100" dirty="0">
                <a:effectLst/>
                <a:latin typeface="Times New Roman" panose="02020603050405020304" pitchFamily="18" charset="0"/>
                <a:ea typeface="仿宋_GB2312"/>
              </a:rPr>
              <a:t>它模拟紧致黎曼流形</a:t>
            </a:r>
            <a:r>
              <a:rPr lang="en-US" altLang="zh-CN" sz="1800" kern="100" dirty="0">
                <a:effectLst/>
                <a:latin typeface="Times New Roman" panose="02020603050405020304" pitchFamily="18" charset="0"/>
                <a:ea typeface="仿宋_GB2312"/>
              </a:rPr>
              <a:t> M </a:t>
            </a:r>
            <a:r>
              <a:rPr lang="zh-CN" altLang="zh-CN" sz="1800" kern="100" dirty="0">
                <a:effectLst/>
                <a:latin typeface="Times New Roman" panose="02020603050405020304" pitchFamily="18" charset="0"/>
                <a:ea typeface="仿宋_GB2312"/>
              </a:rPr>
              <a:t>上的一点为起始热源，在满足热量守恒定律的前提下，随着时间的推移，热量的释放达到稳定的过程。</a:t>
            </a: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fld id="{30E3105D-1891-44BF-91BD-62F598E87810}" type="slidenum">
              <a:rPr lang="zh-CN" altLang="en-US" smtClean="0"/>
              <a:t>6</a:t>
            </a:fld>
            <a:endParaRPr lang="zh-CN" altLang="en-US"/>
          </a:p>
        </p:txBody>
      </p:sp>
    </p:spTree>
    <p:extLst>
      <p:ext uri="{BB962C8B-B14F-4D97-AF65-F5344CB8AC3E}">
        <p14:creationId xmlns:p14="http://schemas.microsoft.com/office/powerpoint/2010/main" val="4003044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如下图所示，图中人物模型抬腿后，</a:t>
            </a:r>
            <a:r>
              <a:rPr lang="en-US" altLang="zh-CN" dirty="0"/>
              <a:t>HKS</a:t>
            </a:r>
            <a:r>
              <a:rPr lang="zh-CN" altLang="en-US" dirty="0"/>
              <a:t>体现了宏观人体构造所发生的变化，但对于微观变化，如裤子褶皱发生的变化不敏感，导致描述符并未发生改变。</a:t>
            </a:r>
          </a:p>
        </p:txBody>
      </p:sp>
      <p:sp>
        <p:nvSpPr>
          <p:cNvPr id="4" name="灯片编号占位符 3"/>
          <p:cNvSpPr>
            <a:spLocks noGrp="1"/>
          </p:cNvSpPr>
          <p:nvPr>
            <p:ph type="sldNum" sz="quarter" idx="5"/>
          </p:nvPr>
        </p:nvSpPr>
        <p:spPr/>
        <p:txBody>
          <a:bodyPr/>
          <a:lstStyle/>
          <a:p>
            <a:fld id="{30E3105D-1891-44BF-91BD-62F598E87810}" type="slidenum">
              <a:rPr lang="zh-CN" altLang="en-US" smtClean="0"/>
              <a:t>7</a:t>
            </a:fld>
            <a:endParaRPr lang="zh-CN" altLang="en-US"/>
          </a:p>
        </p:txBody>
      </p:sp>
    </p:spTree>
    <p:extLst>
      <p:ext uri="{BB962C8B-B14F-4D97-AF65-F5344CB8AC3E}">
        <p14:creationId xmlns:p14="http://schemas.microsoft.com/office/powerpoint/2010/main" val="970588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仿宋_GB2312"/>
                <a:cs typeface="Times New Roman" panose="02020603050405020304" pitchFamily="18" charset="0"/>
              </a:rPr>
              <a:t>基于微观粒子状态来描述几何模型表面特征的描述符，基于量子力学的模型代替热核签名中的热扩散模型</a:t>
            </a:r>
            <a:r>
              <a:rPr lang="zh-CN" altLang="en-US" sz="1800" kern="100" dirty="0">
                <a:effectLst/>
                <a:latin typeface="Times New Roman" panose="02020603050405020304" pitchFamily="18" charset="0"/>
                <a:ea typeface="仿宋_GB2312"/>
                <a:cs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fld id="{30E3105D-1891-44BF-91BD-62F598E87810}" type="slidenum">
              <a:rPr lang="zh-CN" altLang="en-US" smtClean="0"/>
              <a:t>8</a:t>
            </a:fld>
            <a:endParaRPr lang="zh-CN" altLang="en-US"/>
          </a:p>
        </p:txBody>
      </p:sp>
    </p:spTree>
    <p:extLst>
      <p:ext uri="{BB962C8B-B14F-4D97-AF65-F5344CB8AC3E}">
        <p14:creationId xmlns:p14="http://schemas.microsoft.com/office/powerpoint/2010/main" val="1566636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左图蓝线表示变形前，红线表示变形后，可以看到随着时间推移，</a:t>
            </a:r>
            <a:r>
              <a:rPr lang="en-US" altLang="zh-CN" dirty="0"/>
              <a:t>HKS</a:t>
            </a:r>
            <a:r>
              <a:rPr lang="zh-CN" altLang="en-US" dirty="0"/>
              <a:t>的变化不明显，而随着能量级的变化，</a:t>
            </a:r>
            <a:r>
              <a:rPr lang="en-US" altLang="zh-CN" dirty="0"/>
              <a:t>WKS</a:t>
            </a:r>
            <a:r>
              <a:rPr lang="zh-CN" altLang="en-US" dirty="0"/>
              <a:t>就有较明显的变化。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右图可以看到，对于诸如裤子褶皱等微观层面发生的变化，</a:t>
            </a:r>
            <a:r>
              <a:rPr lang="en-US" altLang="zh-CN" dirty="0"/>
              <a:t>WKS</a:t>
            </a:r>
            <a:r>
              <a:rPr lang="zh-CN" altLang="en-US" dirty="0"/>
              <a:t>的表现较为明显，而</a:t>
            </a:r>
            <a:r>
              <a:rPr lang="en-US" altLang="zh-CN" dirty="0"/>
              <a:t>HKS</a:t>
            </a:r>
            <a:r>
              <a:rPr lang="zh-CN" altLang="en-US" dirty="0"/>
              <a:t>并没有很好地体现微观层面的变化。</a:t>
            </a:r>
          </a:p>
        </p:txBody>
      </p:sp>
      <p:sp>
        <p:nvSpPr>
          <p:cNvPr id="4" name="灯片编号占位符 3"/>
          <p:cNvSpPr>
            <a:spLocks noGrp="1"/>
          </p:cNvSpPr>
          <p:nvPr>
            <p:ph type="sldNum" sz="quarter" idx="5"/>
          </p:nvPr>
        </p:nvSpPr>
        <p:spPr/>
        <p:txBody>
          <a:bodyPr/>
          <a:lstStyle/>
          <a:p>
            <a:fld id="{30E3105D-1891-44BF-91BD-62F598E87810}" type="slidenum">
              <a:rPr lang="zh-CN" altLang="en-US" smtClean="0"/>
              <a:t>9</a:t>
            </a:fld>
            <a:endParaRPr lang="zh-CN" altLang="en-US"/>
          </a:p>
        </p:txBody>
      </p:sp>
    </p:spTree>
    <p:extLst>
      <p:ext uri="{BB962C8B-B14F-4D97-AF65-F5344CB8AC3E}">
        <p14:creationId xmlns:p14="http://schemas.microsoft.com/office/powerpoint/2010/main" val="3955508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latin typeface="AdobeHeitiStd-Regular"/>
              </a:rPr>
              <a:t>该算法解决的是，</a:t>
            </a:r>
            <a:r>
              <a:rPr lang="zh-CN" altLang="zh-CN" sz="1800" kern="100" dirty="0">
                <a:effectLst/>
                <a:latin typeface="Times New Roman" panose="02020603050405020304" pitchFamily="18" charset="0"/>
                <a:ea typeface="仿宋_GB2312"/>
                <a:cs typeface="Times New Roman" panose="02020603050405020304" pitchFamily="18" charset="0"/>
              </a:rPr>
              <a:t>用户可以在模型上交互出</a:t>
            </a:r>
            <a:r>
              <a:rPr lang="en-US" altLang="zh-CN" sz="1800" kern="100" dirty="0">
                <a:effectLst/>
                <a:latin typeface="Times New Roman" panose="02020603050405020304" pitchFamily="18" charset="0"/>
                <a:ea typeface="仿宋_GB2312"/>
              </a:rPr>
              <a:t>n </a:t>
            </a:r>
            <a:r>
              <a:rPr lang="zh-CN" altLang="zh-CN" sz="1800" kern="100" dirty="0">
                <a:effectLst/>
                <a:latin typeface="Times New Roman" panose="02020603050405020304" pitchFamily="18" charset="0"/>
                <a:ea typeface="仿宋_GB2312"/>
                <a:cs typeface="Times New Roman" panose="02020603050405020304" pitchFamily="18" charset="0"/>
              </a:rPr>
              <a:t>条颜色曲线作为种子曲线，代表想为不同区域指定的颜色</a:t>
            </a:r>
            <a:r>
              <a:rPr lang="zh-CN" altLang="en-US" sz="1800" kern="100" dirty="0">
                <a:effectLst/>
                <a:latin typeface="Times New Roman" panose="02020603050405020304" pitchFamily="18" charset="0"/>
                <a:ea typeface="仿宋_GB2312"/>
                <a:cs typeface="Times New Roman" panose="02020603050405020304" pitchFamily="18" charset="0"/>
              </a:rPr>
              <a:t>，但此前</a:t>
            </a:r>
            <a:r>
              <a:rPr lang="zh-CN" altLang="zh-CN" sz="1800" kern="100" dirty="0">
                <a:effectLst/>
                <a:latin typeface="Times New Roman" panose="02020603050405020304" pitchFamily="18" charset="0"/>
                <a:ea typeface="仿宋_GB2312"/>
                <a:cs typeface="Times New Roman" panose="02020603050405020304" pitchFamily="18" charset="0"/>
              </a:rPr>
              <a:t>采用局部直方图和扩散距离</a:t>
            </a:r>
            <a:r>
              <a:rPr lang="zh-CN" altLang="en-US" sz="1800" kern="100" dirty="0">
                <a:effectLst/>
                <a:latin typeface="Times New Roman" panose="02020603050405020304" pitchFamily="18" charset="0"/>
                <a:ea typeface="仿宋_GB2312"/>
                <a:cs typeface="Times New Roman" panose="02020603050405020304" pitchFamily="18" charset="0"/>
              </a:rPr>
              <a:t>的算法会出现渗色问题</a:t>
            </a:r>
            <a:r>
              <a:rPr lang="zh-CN" altLang="en-US" sz="1800" kern="100" dirty="0">
                <a:effectLst/>
                <a:latin typeface="Times New Roman" panose="02020603050405020304" pitchFamily="18" charset="0"/>
                <a:ea typeface="仿宋_GB2312"/>
              </a:rPr>
              <a:t>。</a:t>
            </a:r>
            <a:endParaRPr lang="en-US" altLang="zh-CN" sz="1800" kern="100" dirty="0">
              <a:effectLst/>
              <a:latin typeface="Times New Roman" panose="02020603050405020304" pitchFamily="18" charset="0"/>
              <a:ea typeface="仿宋_GB2312"/>
            </a:endParaRPr>
          </a:p>
          <a:p>
            <a:pPr algn="l"/>
            <a:r>
              <a:rPr lang="zh-CN" altLang="en-US" sz="1800" b="0" i="0" u="none" strike="noStrike" baseline="0" dirty="0">
                <a:latin typeface="AdobeHeitiStd-Regular"/>
              </a:rPr>
              <a:t>首先计算出每个顶点到每条种子曲线的跳转概率</a:t>
            </a:r>
            <a:r>
              <a:rPr lang="en-US" altLang="zh-CN" sz="1800" b="0" i="0" u="none" strike="noStrike" baseline="0" dirty="0">
                <a:latin typeface="TimesNewRoman"/>
              </a:rPr>
              <a:t>,</a:t>
            </a:r>
            <a:r>
              <a:rPr lang="zh-CN" altLang="en-US" sz="1800" b="0" i="0" u="none" strike="noStrike" baseline="0" dirty="0">
                <a:latin typeface="AdobeHeitiStd-Regular"/>
              </a:rPr>
              <a:t>然后利用跳转概率将各条种子曲线的颜色进行加权平均得到每个顶点的颜色</a:t>
            </a:r>
            <a:r>
              <a:rPr lang="en-US" altLang="zh-CN" sz="1800" b="0" i="0" u="none" strike="noStrike" baseline="0" dirty="0">
                <a:latin typeface="TimesNewRoman"/>
              </a:rPr>
              <a:t>.</a:t>
            </a:r>
            <a:r>
              <a:rPr lang="zh-CN" altLang="zh-CN" sz="1800" kern="100" dirty="0">
                <a:effectLst/>
                <a:latin typeface="Times New Roman" panose="02020603050405020304" pitchFamily="18" charset="0"/>
                <a:ea typeface="仿宋_GB2312"/>
                <a:cs typeface="Times New Roman" panose="02020603050405020304" pitchFamily="18" charset="0"/>
              </a:rPr>
              <a:t>相似度由位置、法向和曲率信息</a:t>
            </a:r>
            <a:r>
              <a:rPr lang="zh-CN" altLang="en-US" sz="1800" kern="100" dirty="0">
                <a:effectLst/>
                <a:latin typeface="Times New Roman" panose="02020603050405020304" pitchFamily="18" charset="0"/>
                <a:ea typeface="仿宋_GB2312"/>
                <a:cs typeface="Times New Roman" panose="02020603050405020304" pitchFamily="18" charset="0"/>
              </a:rPr>
              <a:t>共同决定。</a:t>
            </a:r>
            <a:endParaRPr lang="zh-CN" altLang="en-US" dirty="0"/>
          </a:p>
        </p:txBody>
      </p:sp>
      <p:sp>
        <p:nvSpPr>
          <p:cNvPr id="4" name="灯片编号占位符 3"/>
          <p:cNvSpPr>
            <a:spLocks noGrp="1"/>
          </p:cNvSpPr>
          <p:nvPr>
            <p:ph type="sldNum" sz="quarter" idx="5"/>
          </p:nvPr>
        </p:nvSpPr>
        <p:spPr/>
        <p:txBody>
          <a:bodyPr/>
          <a:lstStyle/>
          <a:p>
            <a:fld id="{30E3105D-1891-44BF-91BD-62F598E87810}" type="slidenum">
              <a:rPr lang="zh-CN" altLang="en-US" smtClean="0"/>
              <a:t>11</a:t>
            </a:fld>
            <a:endParaRPr lang="zh-CN" altLang="en-US"/>
          </a:p>
        </p:txBody>
      </p:sp>
    </p:spTree>
    <p:extLst>
      <p:ext uri="{BB962C8B-B14F-4D97-AF65-F5344CB8AC3E}">
        <p14:creationId xmlns:p14="http://schemas.microsoft.com/office/powerpoint/2010/main" val="3891408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761DB-9A02-4F92-B436-783FEDD85B4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9F02C9C-CCD6-4DF0-94AA-B4B31A2C2C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9871C5-2100-40FA-9D6D-24A618AF50B1}"/>
              </a:ext>
            </a:extLst>
          </p:cNvPr>
          <p:cNvSpPr>
            <a:spLocks noGrp="1"/>
          </p:cNvSpPr>
          <p:nvPr>
            <p:ph type="dt" sz="half" idx="10"/>
          </p:nvPr>
        </p:nvSpPr>
        <p:spPr/>
        <p:txBody>
          <a:bodyPr/>
          <a:lstStyle/>
          <a:p>
            <a:fld id="{0974AE94-2BF6-45D3-AA17-BFF9A9EADD15}" type="datetimeFigureOut">
              <a:rPr lang="zh-CN" altLang="en-US" smtClean="0"/>
              <a:t>2020/12/26</a:t>
            </a:fld>
            <a:endParaRPr lang="zh-CN" altLang="en-US"/>
          </a:p>
        </p:txBody>
      </p:sp>
      <p:sp>
        <p:nvSpPr>
          <p:cNvPr id="5" name="页脚占位符 4">
            <a:extLst>
              <a:ext uri="{FF2B5EF4-FFF2-40B4-BE49-F238E27FC236}">
                <a16:creationId xmlns:a16="http://schemas.microsoft.com/office/drawing/2014/main" id="{2B63B720-3179-46CE-893D-971823173B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A8BB45-A438-4E3A-BEBD-AC64C7E4FBD0}"/>
              </a:ext>
            </a:extLst>
          </p:cNvPr>
          <p:cNvSpPr>
            <a:spLocks noGrp="1"/>
          </p:cNvSpPr>
          <p:nvPr>
            <p:ph type="sldNum" sz="quarter" idx="12"/>
          </p:nvPr>
        </p:nvSpPr>
        <p:spPr/>
        <p:txBody>
          <a:bodyPr/>
          <a:lstStyle/>
          <a:p>
            <a:fld id="{EBB23235-8C07-4F57-8E03-B9686D8BF686}" type="slidenum">
              <a:rPr lang="zh-CN" altLang="en-US" smtClean="0"/>
              <a:t>‹#›</a:t>
            </a:fld>
            <a:endParaRPr lang="zh-CN" altLang="en-US"/>
          </a:p>
        </p:txBody>
      </p:sp>
    </p:spTree>
    <p:extLst>
      <p:ext uri="{BB962C8B-B14F-4D97-AF65-F5344CB8AC3E}">
        <p14:creationId xmlns:p14="http://schemas.microsoft.com/office/powerpoint/2010/main" val="337177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49DF0-02B5-459C-8FEC-4D1AAD975B5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D3170B5-D211-46FA-8B5E-BB23AB623E9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5F93D2-0CD7-4200-A3F1-EB39F6AFE8AA}"/>
              </a:ext>
            </a:extLst>
          </p:cNvPr>
          <p:cNvSpPr>
            <a:spLocks noGrp="1"/>
          </p:cNvSpPr>
          <p:nvPr>
            <p:ph type="dt" sz="half" idx="10"/>
          </p:nvPr>
        </p:nvSpPr>
        <p:spPr/>
        <p:txBody>
          <a:bodyPr/>
          <a:lstStyle/>
          <a:p>
            <a:fld id="{0974AE94-2BF6-45D3-AA17-BFF9A9EADD15}" type="datetimeFigureOut">
              <a:rPr lang="zh-CN" altLang="en-US" smtClean="0"/>
              <a:t>2020/12/26</a:t>
            </a:fld>
            <a:endParaRPr lang="zh-CN" altLang="en-US"/>
          </a:p>
        </p:txBody>
      </p:sp>
      <p:sp>
        <p:nvSpPr>
          <p:cNvPr id="5" name="页脚占位符 4">
            <a:extLst>
              <a:ext uri="{FF2B5EF4-FFF2-40B4-BE49-F238E27FC236}">
                <a16:creationId xmlns:a16="http://schemas.microsoft.com/office/drawing/2014/main" id="{444612C7-B60D-410A-A7CC-71E8CFB6DC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10AE0E-732E-472F-AA66-7E51D17A3043}"/>
              </a:ext>
            </a:extLst>
          </p:cNvPr>
          <p:cNvSpPr>
            <a:spLocks noGrp="1"/>
          </p:cNvSpPr>
          <p:nvPr>
            <p:ph type="sldNum" sz="quarter" idx="12"/>
          </p:nvPr>
        </p:nvSpPr>
        <p:spPr/>
        <p:txBody>
          <a:bodyPr/>
          <a:lstStyle/>
          <a:p>
            <a:fld id="{EBB23235-8C07-4F57-8E03-B9686D8BF686}" type="slidenum">
              <a:rPr lang="zh-CN" altLang="en-US" smtClean="0"/>
              <a:t>‹#›</a:t>
            </a:fld>
            <a:endParaRPr lang="zh-CN" altLang="en-US"/>
          </a:p>
        </p:txBody>
      </p:sp>
    </p:spTree>
    <p:extLst>
      <p:ext uri="{BB962C8B-B14F-4D97-AF65-F5344CB8AC3E}">
        <p14:creationId xmlns:p14="http://schemas.microsoft.com/office/powerpoint/2010/main" val="311442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6F77A44-1094-42E8-89A1-F6A12DFD90D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AD78A74-ED3F-4A86-B1A6-4BA29CAF5E0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F19BAB-5FEA-451C-8C16-EBACFB91C0ED}"/>
              </a:ext>
            </a:extLst>
          </p:cNvPr>
          <p:cNvSpPr>
            <a:spLocks noGrp="1"/>
          </p:cNvSpPr>
          <p:nvPr>
            <p:ph type="dt" sz="half" idx="10"/>
          </p:nvPr>
        </p:nvSpPr>
        <p:spPr/>
        <p:txBody>
          <a:bodyPr/>
          <a:lstStyle/>
          <a:p>
            <a:fld id="{0974AE94-2BF6-45D3-AA17-BFF9A9EADD15}" type="datetimeFigureOut">
              <a:rPr lang="zh-CN" altLang="en-US" smtClean="0"/>
              <a:t>2020/12/26</a:t>
            </a:fld>
            <a:endParaRPr lang="zh-CN" altLang="en-US"/>
          </a:p>
        </p:txBody>
      </p:sp>
      <p:sp>
        <p:nvSpPr>
          <p:cNvPr id="5" name="页脚占位符 4">
            <a:extLst>
              <a:ext uri="{FF2B5EF4-FFF2-40B4-BE49-F238E27FC236}">
                <a16:creationId xmlns:a16="http://schemas.microsoft.com/office/drawing/2014/main" id="{07A585F5-62E0-444F-936C-69F5B1F113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A89C2C-F7B9-494F-9706-F8D5F3441BBF}"/>
              </a:ext>
            </a:extLst>
          </p:cNvPr>
          <p:cNvSpPr>
            <a:spLocks noGrp="1"/>
          </p:cNvSpPr>
          <p:nvPr>
            <p:ph type="sldNum" sz="quarter" idx="12"/>
          </p:nvPr>
        </p:nvSpPr>
        <p:spPr/>
        <p:txBody>
          <a:bodyPr/>
          <a:lstStyle/>
          <a:p>
            <a:fld id="{EBB23235-8C07-4F57-8E03-B9686D8BF686}" type="slidenum">
              <a:rPr lang="zh-CN" altLang="en-US" smtClean="0"/>
              <a:t>‹#›</a:t>
            </a:fld>
            <a:endParaRPr lang="zh-CN" altLang="en-US"/>
          </a:p>
        </p:txBody>
      </p:sp>
    </p:spTree>
    <p:extLst>
      <p:ext uri="{BB962C8B-B14F-4D97-AF65-F5344CB8AC3E}">
        <p14:creationId xmlns:p14="http://schemas.microsoft.com/office/powerpoint/2010/main" val="295705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9069C-5BF8-42B3-A0ED-54833A5BB1F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178B89-36DF-474B-ADFE-41C6D85A80A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5BDFE4-25A4-42EA-9D4A-609A626C6209}"/>
              </a:ext>
            </a:extLst>
          </p:cNvPr>
          <p:cNvSpPr>
            <a:spLocks noGrp="1"/>
          </p:cNvSpPr>
          <p:nvPr>
            <p:ph type="dt" sz="half" idx="10"/>
          </p:nvPr>
        </p:nvSpPr>
        <p:spPr/>
        <p:txBody>
          <a:bodyPr/>
          <a:lstStyle/>
          <a:p>
            <a:fld id="{0974AE94-2BF6-45D3-AA17-BFF9A9EADD15}" type="datetimeFigureOut">
              <a:rPr lang="zh-CN" altLang="en-US" smtClean="0"/>
              <a:t>2020/12/26</a:t>
            </a:fld>
            <a:endParaRPr lang="zh-CN" altLang="en-US"/>
          </a:p>
        </p:txBody>
      </p:sp>
      <p:sp>
        <p:nvSpPr>
          <p:cNvPr id="5" name="页脚占位符 4">
            <a:extLst>
              <a:ext uri="{FF2B5EF4-FFF2-40B4-BE49-F238E27FC236}">
                <a16:creationId xmlns:a16="http://schemas.microsoft.com/office/drawing/2014/main" id="{BB5A7755-6C7F-4C38-9DF4-53EA3DD51B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8178CA-AE07-4FCB-B4D8-81F2BC0355F4}"/>
              </a:ext>
            </a:extLst>
          </p:cNvPr>
          <p:cNvSpPr>
            <a:spLocks noGrp="1"/>
          </p:cNvSpPr>
          <p:nvPr>
            <p:ph type="sldNum" sz="quarter" idx="12"/>
          </p:nvPr>
        </p:nvSpPr>
        <p:spPr/>
        <p:txBody>
          <a:bodyPr/>
          <a:lstStyle/>
          <a:p>
            <a:fld id="{EBB23235-8C07-4F57-8E03-B9686D8BF686}" type="slidenum">
              <a:rPr lang="zh-CN" altLang="en-US" smtClean="0"/>
              <a:t>‹#›</a:t>
            </a:fld>
            <a:endParaRPr lang="zh-CN" altLang="en-US"/>
          </a:p>
        </p:txBody>
      </p:sp>
    </p:spTree>
    <p:extLst>
      <p:ext uri="{BB962C8B-B14F-4D97-AF65-F5344CB8AC3E}">
        <p14:creationId xmlns:p14="http://schemas.microsoft.com/office/powerpoint/2010/main" val="597951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2CA8B-4C64-4DC1-BB4D-BDFDCC5F508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BD9C5D-E69B-47FA-8EE9-3E87016C90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AA24AC2-AE27-4EBB-AFC7-9A7CF9A0EE70}"/>
              </a:ext>
            </a:extLst>
          </p:cNvPr>
          <p:cNvSpPr>
            <a:spLocks noGrp="1"/>
          </p:cNvSpPr>
          <p:nvPr>
            <p:ph type="dt" sz="half" idx="10"/>
          </p:nvPr>
        </p:nvSpPr>
        <p:spPr/>
        <p:txBody>
          <a:bodyPr/>
          <a:lstStyle/>
          <a:p>
            <a:fld id="{0974AE94-2BF6-45D3-AA17-BFF9A9EADD15}" type="datetimeFigureOut">
              <a:rPr lang="zh-CN" altLang="en-US" smtClean="0"/>
              <a:t>2020/12/26</a:t>
            </a:fld>
            <a:endParaRPr lang="zh-CN" altLang="en-US"/>
          </a:p>
        </p:txBody>
      </p:sp>
      <p:sp>
        <p:nvSpPr>
          <p:cNvPr id="5" name="页脚占位符 4">
            <a:extLst>
              <a:ext uri="{FF2B5EF4-FFF2-40B4-BE49-F238E27FC236}">
                <a16:creationId xmlns:a16="http://schemas.microsoft.com/office/drawing/2014/main" id="{C296F8F4-D888-4D28-92D8-73AE79FA3B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B53FAE-3727-4145-B8D4-4836AD955CA5}"/>
              </a:ext>
            </a:extLst>
          </p:cNvPr>
          <p:cNvSpPr>
            <a:spLocks noGrp="1"/>
          </p:cNvSpPr>
          <p:nvPr>
            <p:ph type="sldNum" sz="quarter" idx="12"/>
          </p:nvPr>
        </p:nvSpPr>
        <p:spPr/>
        <p:txBody>
          <a:bodyPr/>
          <a:lstStyle/>
          <a:p>
            <a:fld id="{EBB23235-8C07-4F57-8E03-B9686D8BF686}" type="slidenum">
              <a:rPr lang="zh-CN" altLang="en-US" smtClean="0"/>
              <a:t>‹#›</a:t>
            </a:fld>
            <a:endParaRPr lang="zh-CN" altLang="en-US"/>
          </a:p>
        </p:txBody>
      </p:sp>
    </p:spTree>
    <p:extLst>
      <p:ext uri="{BB962C8B-B14F-4D97-AF65-F5344CB8AC3E}">
        <p14:creationId xmlns:p14="http://schemas.microsoft.com/office/powerpoint/2010/main" val="3337769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7EBDD-AEBB-47DE-92CA-DA9571FA5D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A683B4-54A5-47E2-8963-C8B34C08D83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24A2B7-EAE7-484C-9417-CD4F82BD48F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168CC69-C0E4-4B1B-9F08-972C67538E18}"/>
              </a:ext>
            </a:extLst>
          </p:cNvPr>
          <p:cNvSpPr>
            <a:spLocks noGrp="1"/>
          </p:cNvSpPr>
          <p:nvPr>
            <p:ph type="dt" sz="half" idx="10"/>
          </p:nvPr>
        </p:nvSpPr>
        <p:spPr/>
        <p:txBody>
          <a:bodyPr/>
          <a:lstStyle/>
          <a:p>
            <a:fld id="{0974AE94-2BF6-45D3-AA17-BFF9A9EADD15}" type="datetimeFigureOut">
              <a:rPr lang="zh-CN" altLang="en-US" smtClean="0"/>
              <a:t>2020/12/26</a:t>
            </a:fld>
            <a:endParaRPr lang="zh-CN" altLang="en-US"/>
          </a:p>
        </p:txBody>
      </p:sp>
      <p:sp>
        <p:nvSpPr>
          <p:cNvPr id="6" name="页脚占位符 5">
            <a:extLst>
              <a:ext uri="{FF2B5EF4-FFF2-40B4-BE49-F238E27FC236}">
                <a16:creationId xmlns:a16="http://schemas.microsoft.com/office/drawing/2014/main" id="{78060BE7-853F-4B54-A095-84E442DF12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6E07ED-F663-42C6-B161-FF7143AC9409}"/>
              </a:ext>
            </a:extLst>
          </p:cNvPr>
          <p:cNvSpPr>
            <a:spLocks noGrp="1"/>
          </p:cNvSpPr>
          <p:nvPr>
            <p:ph type="sldNum" sz="quarter" idx="12"/>
          </p:nvPr>
        </p:nvSpPr>
        <p:spPr/>
        <p:txBody>
          <a:bodyPr/>
          <a:lstStyle/>
          <a:p>
            <a:fld id="{EBB23235-8C07-4F57-8E03-B9686D8BF686}" type="slidenum">
              <a:rPr lang="zh-CN" altLang="en-US" smtClean="0"/>
              <a:t>‹#›</a:t>
            </a:fld>
            <a:endParaRPr lang="zh-CN" altLang="en-US"/>
          </a:p>
        </p:txBody>
      </p:sp>
    </p:spTree>
    <p:extLst>
      <p:ext uri="{BB962C8B-B14F-4D97-AF65-F5344CB8AC3E}">
        <p14:creationId xmlns:p14="http://schemas.microsoft.com/office/powerpoint/2010/main" val="222770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0ED47-A44D-4C87-B5B3-0FB96A184B7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351581D-89B8-46D4-BE4D-189DCBDF4C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9A37543-EA69-4438-A82A-09CFA295B59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B1D6F4B-AE18-4649-8A34-9C353DB5C8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4A518C1-FA8C-48CB-8B99-178C69FFD9D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5A368C2-EE33-4B77-9B2E-F507D8F45603}"/>
              </a:ext>
            </a:extLst>
          </p:cNvPr>
          <p:cNvSpPr>
            <a:spLocks noGrp="1"/>
          </p:cNvSpPr>
          <p:nvPr>
            <p:ph type="dt" sz="half" idx="10"/>
          </p:nvPr>
        </p:nvSpPr>
        <p:spPr/>
        <p:txBody>
          <a:bodyPr/>
          <a:lstStyle/>
          <a:p>
            <a:fld id="{0974AE94-2BF6-45D3-AA17-BFF9A9EADD15}" type="datetimeFigureOut">
              <a:rPr lang="zh-CN" altLang="en-US" smtClean="0"/>
              <a:t>2020/12/26</a:t>
            </a:fld>
            <a:endParaRPr lang="zh-CN" altLang="en-US"/>
          </a:p>
        </p:txBody>
      </p:sp>
      <p:sp>
        <p:nvSpPr>
          <p:cNvPr id="8" name="页脚占位符 7">
            <a:extLst>
              <a:ext uri="{FF2B5EF4-FFF2-40B4-BE49-F238E27FC236}">
                <a16:creationId xmlns:a16="http://schemas.microsoft.com/office/drawing/2014/main" id="{5EF95BB6-0055-4C61-B900-00399177205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D47AA4-7E01-4638-B282-8FF5F7596782}"/>
              </a:ext>
            </a:extLst>
          </p:cNvPr>
          <p:cNvSpPr>
            <a:spLocks noGrp="1"/>
          </p:cNvSpPr>
          <p:nvPr>
            <p:ph type="sldNum" sz="quarter" idx="12"/>
          </p:nvPr>
        </p:nvSpPr>
        <p:spPr/>
        <p:txBody>
          <a:bodyPr/>
          <a:lstStyle/>
          <a:p>
            <a:fld id="{EBB23235-8C07-4F57-8E03-B9686D8BF686}" type="slidenum">
              <a:rPr lang="zh-CN" altLang="en-US" smtClean="0"/>
              <a:t>‹#›</a:t>
            </a:fld>
            <a:endParaRPr lang="zh-CN" altLang="en-US"/>
          </a:p>
        </p:txBody>
      </p:sp>
    </p:spTree>
    <p:extLst>
      <p:ext uri="{BB962C8B-B14F-4D97-AF65-F5344CB8AC3E}">
        <p14:creationId xmlns:p14="http://schemas.microsoft.com/office/powerpoint/2010/main" val="399526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71B830-1977-4803-AF30-20231470AB8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2856ED1-4FB5-4A71-BAEB-B517663E4739}"/>
              </a:ext>
            </a:extLst>
          </p:cNvPr>
          <p:cNvSpPr>
            <a:spLocks noGrp="1"/>
          </p:cNvSpPr>
          <p:nvPr>
            <p:ph type="dt" sz="half" idx="10"/>
          </p:nvPr>
        </p:nvSpPr>
        <p:spPr/>
        <p:txBody>
          <a:bodyPr/>
          <a:lstStyle/>
          <a:p>
            <a:fld id="{0974AE94-2BF6-45D3-AA17-BFF9A9EADD15}" type="datetimeFigureOut">
              <a:rPr lang="zh-CN" altLang="en-US" smtClean="0"/>
              <a:t>2020/12/26</a:t>
            </a:fld>
            <a:endParaRPr lang="zh-CN" altLang="en-US"/>
          </a:p>
        </p:txBody>
      </p:sp>
      <p:sp>
        <p:nvSpPr>
          <p:cNvPr id="4" name="页脚占位符 3">
            <a:extLst>
              <a:ext uri="{FF2B5EF4-FFF2-40B4-BE49-F238E27FC236}">
                <a16:creationId xmlns:a16="http://schemas.microsoft.com/office/drawing/2014/main" id="{C5DC22BC-1033-47AA-9377-28B00A70E1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C3E145-F652-41D2-9F9D-49D303F597C1}"/>
              </a:ext>
            </a:extLst>
          </p:cNvPr>
          <p:cNvSpPr>
            <a:spLocks noGrp="1"/>
          </p:cNvSpPr>
          <p:nvPr>
            <p:ph type="sldNum" sz="quarter" idx="12"/>
          </p:nvPr>
        </p:nvSpPr>
        <p:spPr/>
        <p:txBody>
          <a:bodyPr/>
          <a:lstStyle/>
          <a:p>
            <a:fld id="{EBB23235-8C07-4F57-8E03-B9686D8BF686}" type="slidenum">
              <a:rPr lang="zh-CN" altLang="en-US" smtClean="0"/>
              <a:t>‹#›</a:t>
            </a:fld>
            <a:endParaRPr lang="zh-CN" altLang="en-US"/>
          </a:p>
        </p:txBody>
      </p:sp>
    </p:spTree>
    <p:extLst>
      <p:ext uri="{BB962C8B-B14F-4D97-AF65-F5344CB8AC3E}">
        <p14:creationId xmlns:p14="http://schemas.microsoft.com/office/powerpoint/2010/main" val="818396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C17652-B8C2-4A63-B1AF-26123CCE64E1}"/>
              </a:ext>
            </a:extLst>
          </p:cNvPr>
          <p:cNvSpPr>
            <a:spLocks noGrp="1"/>
          </p:cNvSpPr>
          <p:nvPr>
            <p:ph type="dt" sz="half" idx="10"/>
          </p:nvPr>
        </p:nvSpPr>
        <p:spPr/>
        <p:txBody>
          <a:bodyPr/>
          <a:lstStyle/>
          <a:p>
            <a:fld id="{0974AE94-2BF6-45D3-AA17-BFF9A9EADD15}" type="datetimeFigureOut">
              <a:rPr lang="zh-CN" altLang="en-US" smtClean="0"/>
              <a:t>2020/12/26</a:t>
            </a:fld>
            <a:endParaRPr lang="zh-CN" altLang="en-US"/>
          </a:p>
        </p:txBody>
      </p:sp>
      <p:sp>
        <p:nvSpPr>
          <p:cNvPr id="3" name="页脚占位符 2">
            <a:extLst>
              <a:ext uri="{FF2B5EF4-FFF2-40B4-BE49-F238E27FC236}">
                <a16:creationId xmlns:a16="http://schemas.microsoft.com/office/drawing/2014/main" id="{B7100A91-ECE3-4357-9ACE-561672C1E04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FD60BA-9814-41D4-9C06-051C7EA614AD}"/>
              </a:ext>
            </a:extLst>
          </p:cNvPr>
          <p:cNvSpPr>
            <a:spLocks noGrp="1"/>
          </p:cNvSpPr>
          <p:nvPr>
            <p:ph type="sldNum" sz="quarter" idx="12"/>
          </p:nvPr>
        </p:nvSpPr>
        <p:spPr/>
        <p:txBody>
          <a:bodyPr/>
          <a:lstStyle/>
          <a:p>
            <a:fld id="{EBB23235-8C07-4F57-8E03-B9686D8BF686}" type="slidenum">
              <a:rPr lang="zh-CN" altLang="en-US" smtClean="0"/>
              <a:t>‹#›</a:t>
            </a:fld>
            <a:endParaRPr lang="zh-CN" altLang="en-US"/>
          </a:p>
        </p:txBody>
      </p:sp>
    </p:spTree>
    <p:extLst>
      <p:ext uri="{BB962C8B-B14F-4D97-AF65-F5344CB8AC3E}">
        <p14:creationId xmlns:p14="http://schemas.microsoft.com/office/powerpoint/2010/main" val="1135870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8E629-5E28-42E4-A31B-CBD3B1C2E2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7348894-4AF6-412A-AD45-8041E5908E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0912956-8D79-42EB-A887-8273C391B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3629F79-C679-4CDC-9E3B-626A0EB72DBE}"/>
              </a:ext>
            </a:extLst>
          </p:cNvPr>
          <p:cNvSpPr>
            <a:spLocks noGrp="1"/>
          </p:cNvSpPr>
          <p:nvPr>
            <p:ph type="dt" sz="half" idx="10"/>
          </p:nvPr>
        </p:nvSpPr>
        <p:spPr/>
        <p:txBody>
          <a:bodyPr/>
          <a:lstStyle/>
          <a:p>
            <a:fld id="{0974AE94-2BF6-45D3-AA17-BFF9A9EADD15}" type="datetimeFigureOut">
              <a:rPr lang="zh-CN" altLang="en-US" smtClean="0"/>
              <a:t>2020/12/26</a:t>
            </a:fld>
            <a:endParaRPr lang="zh-CN" altLang="en-US"/>
          </a:p>
        </p:txBody>
      </p:sp>
      <p:sp>
        <p:nvSpPr>
          <p:cNvPr id="6" name="页脚占位符 5">
            <a:extLst>
              <a:ext uri="{FF2B5EF4-FFF2-40B4-BE49-F238E27FC236}">
                <a16:creationId xmlns:a16="http://schemas.microsoft.com/office/drawing/2014/main" id="{32E818C4-7823-4159-91E1-BCF5E42E09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EDC7C6-E793-4572-9885-A8E67A5F5F5B}"/>
              </a:ext>
            </a:extLst>
          </p:cNvPr>
          <p:cNvSpPr>
            <a:spLocks noGrp="1"/>
          </p:cNvSpPr>
          <p:nvPr>
            <p:ph type="sldNum" sz="quarter" idx="12"/>
          </p:nvPr>
        </p:nvSpPr>
        <p:spPr/>
        <p:txBody>
          <a:bodyPr/>
          <a:lstStyle/>
          <a:p>
            <a:fld id="{EBB23235-8C07-4F57-8E03-B9686D8BF686}" type="slidenum">
              <a:rPr lang="zh-CN" altLang="en-US" smtClean="0"/>
              <a:t>‹#›</a:t>
            </a:fld>
            <a:endParaRPr lang="zh-CN" altLang="en-US"/>
          </a:p>
        </p:txBody>
      </p:sp>
    </p:spTree>
    <p:extLst>
      <p:ext uri="{BB962C8B-B14F-4D97-AF65-F5344CB8AC3E}">
        <p14:creationId xmlns:p14="http://schemas.microsoft.com/office/powerpoint/2010/main" val="275941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1C7E9A-F121-4530-98C4-588455FF56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349031-5B7B-4EEF-BEC3-969723EA3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C4B1B9-E442-4DAD-9426-D92AB35FC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13530C-2F17-4D8B-80A8-311218309322}"/>
              </a:ext>
            </a:extLst>
          </p:cNvPr>
          <p:cNvSpPr>
            <a:spLocks noGrp="1"/>
          </p:cNvSpPr>
          <p:nvPr>
            <p:ph type="dt" sz="half" idx="10"/>
          </p:nvPr>
        </p:nvSpPr>
        <p:spPr/>
        <p:txBody>
          <a:bodyPr/>
          <a:lstStyle/>
          <a:p>
            <a:fld id="{0974AE94-2BF6-45D3-AA17-BFF9A9EADD15}" type="datetimeFigureOut">
              <a:rPr lang="zh-CN" altLang="en-US" smtClean="0"/>
              <a:t>2020/12/26</a:t>
            </a:fld>
            <a:endParaRPr lang="zh-CN" altLang="en-US"/>
          </a:p>
        </p:txBody>
      </p:sp>
      <p:sp>
        <p:nvSpPr>
          <p:cNvPr id="6" name="页脚占位符 5">
            <a:extLst>
              <a:ext uri="{FF2B5EF4-FFF2-40B4-BE49-F238E27FC236}">
                <a16:creationId xmlns:a16="http://schemas.microsoft.com/office/drawing/2014/main" id="{BD728F91-E33E-4086-861F-3FB7B74CB4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3E28D6-B802-4E90-A5C4-8187919EAE83}"/>
              </a:ext>
            </a:extLst>
          </p:cNvPr>
          <p:cNvSpPr>
            <a:spLocks noGrp="1"/>
          </p:cNvSpPr>
          <p:nvPr>
            <p:ph type="sldNum" sz="quarter" idx="12"/>
          </p:nvPr>
        </p:nvSpPr>
        <p:spPr/>
        <p:txBody>
          <a:bodyPr/>
          <a:lstStyle/>
          <a:p>
            <a:fld id="{EBB23235-8C07-4F57-8E03-B9686D8BF686}" type="slidenum">
              <a:rPr lang="zh-CN" altLang="en-US" smtClean="0"/>
              <a:t>‹#›</a:t>
            </a:fld>
            <a:endParaRPr lang="zh-CN" altLang="en-US"/>
          </a:p>
        </p:txBody>
      </p:sp>
    </p:spTree>
    <p:extLst>
      <p:ext uri="{BB962C8B-B14F-4D97-AF65-F5344CB8AC3E}">
        <p14:creationId xmlns:p14="http://schemas.microsoft.com/office/powerpoint/2010/main" val="395942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E4A3C34-2E44-4571-8A7E-DE6223B740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6DC117B-2870-4FA8-B1BE-69BAAA9EED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D1D390-9B93-4821-8E1F-B3B4FB0C39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4AE94-2BF6-45D3-AA17-BFF9A9EADD15}" type="datetimeFigureOut">
              <a:rPr lang="zh-CN" altLang="en-US" smtClean="0"/>
              <a:t>2020/12/26</a:t>
            </a:fld>
            <a:endParaRPr lang="zh-CN" altLang="en-US"/>
          </a:p>
        </p:txBody>
      </p:sp>
      <p:sp>
        <p:nvSpPr>
          <p:cNvPr id="5" name="页脚占位符 4">
            <a:extLst>
              <a:ext uri="{FF2B5EF4-FFF2-40B4-BE49-F238E27FC236}">
                <a16:creationId xmlns:a16="http://schemas.microsoft.com/office/drawing/2014/main" id="{CA58342E-7815-4C5B-9395-B0CE876EE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DBC2CE-FA82-403D-A9A6-A4DC1A7EA2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23235-8C07-4F57-8E03-B9686D8BF686}" type="slidenum">
              <a:rPr lang="zh-CN" altLang="en-US" smtClean="0"/>
              <a:t>‹#›</a:t>
            </a:fld>
            <a:endParaRPr lang="zh-CN" altLang="en-US"/>
          </a:p>
        </p:txBody>
      </p:sp>
    </p:spTree>
    <p:extLst>
      <p:ext uri="{BB962C8B-B14F-4D97-AF65-F5344CB8AC3E}">
        <p14:creationId xmlns:p14="http://schemas.microsoft.com/office/powerpoint/2010/main" val="2550306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DC0D6-014A-422C-BB32-22110D7FAB23}"/>
              </a:ext>
            </a:extLst>
          </p:cNvPr>
          <p:cNvSpPr>
            <a:spLocks noGrp="1"/>
          </p:cNvSpPr>
          <p:nvPr>
            <p:ph type="ctrTitle"/>
          </p:nvPr>
        </p:nvSpPr>
        <p:spPr/>
        <p:txBody>
          <a:bodyPr>
            <a:normAutofit/>
          </a:bodyPr>
          <a:lstStyle/>
          <a:p>
            <a:r>
              <a:rPr lang="zh-CN" altLang="en-US" sz="4800" dirty="0"/>
              <a:t>三维几何数据的交互式着色算法</a:t>
            </a:r>
          </a:p>
        </p:txBody>
      </p:sp>
      <p:sp>
        <p:nvSpPr>
          <p:cNvPr id="3" name="副标题 2">
            <a:extLst>
              <a:ext uri="{FF2B5EF4-FFF2-40B4-BE49-F238E27FC236}">
                <a16:creationId xmlns:a16="http://schemas.microsoft.com/office/drawing/2014/main" id="{A906C111-D6E8-4662-93E1-FDE0AA62BD94}"/>
              </a:ext>
            </a:extLst>
          </p:cNvPr>
          <p:cNvSpPr>
            <a:spLocks noGrp="1"/>
          </p:cNvSpPr>
          <p:nvPr>
            <p:ph type="subTitle" idx="1"/>
          </p:nvPr>
        </p:nvSpPr>
        <p:spPr/>
        <p:txBody>
          <a:bodyPr/>
          <a:lstStyle/>
          <a:p>
            <a:r>
              <a:rPr lang="zh-CN" altLang="en-US" dirty="0"/>
              <a:t>杨晓宇</a:t>
            </a:r>
            <a:endParaRPr lang="en-US" altLang="zh-CN" dirty="0"/>
          </a:p>
          <a:p>
            <a:r>
              <a:rPr lang="en-US" altLang="zh-CN" dirty="0"/>
              <a:t>2020</a:t>
            </a:r>
            <a:r>
              <a:rPr lang="zh-CN" altLang="en-US" dirty="0"/>
              <a:t>年</a:t>
            </a:r>
            <a:r>
              <a:rPr lang="en-US" altLang="zh-CN" dirty="0"/>
              <a:t>12</a:t>
            </a:r>
            <a:r>
              <a:rPr lang="zh-CN" altLang="en-US" dirty="0"/>
              <a:t>月</a:t>
            </a:r>
            <a:r>
              <a:rPr lang="en-US" altLang="zh-CN" dirty="0"/>
              <a:t>26</a:t>
            </a:r>
            <a:r>
              <a:rPr lang="zh-CN" altLang="en-US" dirty="0"/>
              <a:t>日</a:t>
            </a:r>
          </a:p>
        </p:txBody>
      </p:sp>
    </p:spTree>
    <p:extLst>
      <p:ext uri="{BB962C8B-B14F-4D97-AF65-F5344CB8AC3E}">
        <p14:creationId xmlns:p14="http://schemas.microsoft.com/office/powerpoint/2010/main" val="91599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EB18318-6D0A-4178-AC23-6C59151A8876}"/>
              </a:ext>
            </a:extLst>
          </p:cNvPr>
          <p:cNvSpPr>
            <a:spLocks noGrp="1"/>
          </p:cNvSpPr>
          <p:nvPr>
            <p:ph idx="1"/>
          </p:nvPr>
        </p:nvSpPr>
        <p:spPr>
          <a:xfrm>
            <a:off x="722791" y="2002546"/>
            <a:ext cx="7213847" cy="2852907"/>
          </a:xfrm>
        </p:spPr>
        <p:txBody>
          <a:bodyPr/>
          <a:lstStyle/>
          <a:p>
            <a:r>
              <a:rPr lang="zh-CN" altLang="en-US" dirty="0"/>
              <a:t>利用</a:t>
            </a:r>
            <a:r>
              <a:rPr lang="en-US" altLang="zh-CN" dirty="0"/>
              <a:t>HKS</a:t>
            </a:r>
            <a:r>
              <a:rPr lang="zh-CN" altLang="en-US" dirty="0"/>
              <a:t>或</a:t>
            </a:r>
            <a:r>
              <a:rPr lang="en-US" altLang="zh-CN" dirty="0"/>
              <a:t>WKS</a:t>
            </a:r>
            <a:r>
              <a:rPr lang="zh-CN" altLang="en-US" dirty="0"/>
              <a:t>得到局部显著度后，以区域生长的方式进行聚类，最后得到整个模型的显著特征。</a:t>
            </a:r>
            <a:endParaRPr lang="en-US" altLang="zh-CN" dirty="0"/>
          </a:p>
          <a:p>
            <a:r>
              <a:rPr lang="zh-CN" altLang="en-US" dirty="0"/>
              <a:t>如果模型包含多个显著特征，则还要进行分类。通过计算特征之间的</a:t>
            </a:r>
            <a:r>
              <a:rPr lang="en-US" altLang="zh-CN" dirty="0" err="1"/>
              <a:t>Hausdorf</a:t>
            </a:r>
            <a:r>
              <a:rPr lang="en-US" altLang="zh-CN" dirty="0"/>
              <a:t> </a:t>
            </a:r>
            <a:r>
              <a:rPr lang="zh-CN" altLang="en-US" dirty="0"/>
              <a:t>距离，将距离较近的特征归为一类。</a:t>
            </a:r>
          </a:p>
        </p:txBody>
      </p:sp>
      <p:pic>
        <p:nvPicPr>
          <p:cNvPr id="4" name="图片 3">
            <a:extLst>
              <a:ext uri="{FF2B5EF4-FFF2-40B4-BE49-F238E27FC236}">
                <a16:creationId xmlns:a16="http://schemas.microsoft.com/office/drawing/2014/main" id="{54C5E289-0465-41A8-BB2F-F92D55E4DFB7}"/>
              </a:ext>
            </a:extLst>
          </p:cNvPr>
          <p:cNvPicPr/>
          <p:nvPr/>
        </p:nvPicPr>
        <p:blipFill>
          <a:blip r:embed="rId2"/>
          <a:stretch>
            <a:fillRect/>
          </a:stretch>
        </p:blipFill>
        <p:spPr>
          <a:xfrm>
            <a:off x="8373116" y="2096838"/>
            <a:ext cx="2732849" cy="2664324"/>
          </a:xfrm>
          <a:prstGeom prst="rect">
            <a:avLst/>
          </a:prstGeom>
        </p:spPr>
      </p:pic>
    </p:spTree>
    <p:extLst>
      <p:ext uri="{BB962C8B-B14F-4D97-AF65-F5344CB8AC3E}">
        <p14:creationId xmlns:p14="http://schemas.microsoft.com/office/powerpoint/2010/main" val="132334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16410-C7E4-4E6E-8506-017AE4B4C2E8}"/>
              </a:ext>
            </a:extLst>
          </p:cNvPr>
          <p:cNvSpPr>
            <a:spLocks noGrp="1"/>
          </p:cNvSpPr>
          <p:nvPr>
            <p:ph type="title"/>
          </p:nvPr>
        </p:nvSpPr>
        <p:spPr/>
        <p:txBody>
          <a:bodyPr/>
          <a:lstStyle/>
          <a:p>
            <a:r>
              <a:rPr lang="zh-CN" altLang="en-US" dirty="0"/>
              <a:t>随机游走着色算法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A1D417-E732-4B39-997B-1E9A4AAA97B2}"/>
                  </a:ext>
                </a:extLst>
              </p:cNvPr>
              <p:cNvSpPr>
                <a:spLocks noGrp="1"/>
              </p:cNvSpPr>
              <p:nvPr>
                <p:ph idx="1"/>
              </p:nvPr>
            </p:nvSpPr>
            <p:spPr>
              <a:xfrm>
                <a:off x="838200" y="2349408"/>
                <a:ext cx="5598111" cy="1246049"/>
              </a:xfrm>
            </p:spPr>
            <p:txBody>
              <a:bodyPr>
                <a:normAutofit/>
              </a:bodyPr>
              <a:lstStyle/>
              <a:p>
                <a:pPr marL="0" indent="0">
                  <a:buNone/>
                </a:pPr>
                <a:r>
                  <a:rPr lang="zh-CN" altLang="en-US" sz="2400" dirty="0">
                    <a:effectLst/>
                    <a:ea typeface="Cambria Math" panose="02040503050406030204" pitchFamily="18" charset="0"/>
                  </a:rPr>
                  <a:t>跳转概率</a:t>
                </a:r>
                <a14:m>
                  <m:oMath xmlns:m="http://schemas.openxmlformats.org/officeDocument/2006/math">
                    <m:sSup>
                      <m:sSupPr>
                        <m:ctrlPr>
                          <a:rPr lang="zh-CN" altLang="zh-CN" sz="2400" i="1" smtClean="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仿宋_GB2312"/>
                            <a:cs typeface="Times New Roman" panose="02020603050405020304" pitchFamily="18" charset="0"/>
                          </a:rPr>
                          <m:t>𝑝</m:t>
                        </m:r>
                      </m:e>
                      <m:sup>
                        <m:r>
                          <a:rPr lang="en-US" altLang="zh-CN" sz="2400" i="1" kern="100">
                            <a:effectLst/>
                            <a:latin typeface="Cambria Math" panose="02040503050406030204" pitchFamily="18" charset="0"/>
                            <a:ea typeface="仿宋_GB2312"/>
                            <a:cs typeface="Times New Roman" panose="02020603050405020304" pitchFamily="18" charset="0"/>
                          </a:rPr>
                          <m:t>𝑘</m:t>
                        </m:r>
                      </m:sup>
                    </m:sSup>
                    <m:d>
                      <m:dPr>
                        <m:ctrlPr>
                          <a:rPr lang="zh-CN" altLang="zh-CN" sz="2400" i="1">
                            <a:effectLst/>
                            <a:latin typeface="Cambria Math" panose="02040503050406030204" pitchFamily="18" charset="0"/>
                            <a:ea typeface="Cambria Math" panose="02040503050406030204" pitchFamily="18" charset="0"/>
                          </a:rPr>
                        </m:ctrlPr>
                      </m:dPr>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仿宋_GB2312"/>
                                <a:cs typeface="Times New Roman" panose="02020603050405020304" pitchFamily="18" charset="0"/>
                              </a:rPr>
                              <m:t>𝑣</m:t>
                            </m:r>
                          </m:e>
                          <m:sub>
                            <m:r>
                              <a:rPr lang="en-US" altLang="zh-CN" sz="2400" i="1" kern="100">
                                <a:effectLst/>
                                <a:latin typeface="Cambria Math" panose="02040503050406030204" pitchFamily="18" charset="0"/>
                                <a:ea typeface="仿宋_GB2312"/>
                                <a:cs typeface="Times New Roman" panose="02020603050405020304" pitchFamily="18" charset="0"/>
                              </a:rPr>
                              <m:t>𝑖</m:t>
                            </m:r>
                          </m:sub>
                        </m:sSub>
                      </m:e>
                    </m:d>
                    <m:r>
                      <a:rPr lang="en-US" altLang="zh-CN" sz="2400" i="1" kern="100">
                        <a:effectLst/>
                        <a:latin typeface="Cambria Math" panose="02040503050406030204" pitchFamily="18" charset="0"/>
                        <a:ea typeface="仿宋_GB231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nary>
                          <m:naryPr>
                            <m:chr m:val="∑"/>
                            <m:limLoc m:val="undOvr"/>
                            <m:grow m:val="on"/>
                            <m:supHide m:val="on"/>
                            <m:ctrlPr>
                              <a:rPr lang="zh-CN" altLang="zh-CN" sz="2400" i="1">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ea typeface="仿宋_GB2312"/>
                                <a:cs typeface="Times New Roman" panose="02020603050405020304" pitchFamily="18" charset="0"/>
                              </a:rPr>
                              <m:t>𝑗</m:t>
                            </m:r>
                            <m:r>
                              <a:rPr lang="en-US" altLang="zh-CN" sz="2400" i="1" kern="100">
                                <a:effectLst/>
                                <a:latin typeface="Cambria Math" panose="02040503050406030204" pitchFamily="18" charset="0"/>
                                <a:ea typeface="仿宋_GB2312"/>
                                <a:cs typeface="Times New Roman" panose="02020603050405020304" pitchFamily="18" charset="0"/>
                              </a:rPr>
                              <m:t>∈</m:t>
                            </m:r>
                            <m:r>
                              <a:rPr lang="en-US" altLang="zh-CN" sz="2400" i="1" kern="100">
                                <a:effectLst/>
                                <a:latin typeface="Cambria Math" panose="02040503050406030204" pitchFamily="18" charset="0"/>
                                <a:ea typeface="仿宋_GB2312"/>
                                <a:cs typeface="Times New Roman" panose="02020603050405020304" pitchFamily="18" charset="0"/>
                              </a:rPr>
                              <m:t>𝑁</m:t>
                            </m:r>
                            <m:d>
                              <m:dPr>
                                <m:ctrlPr>
                                  <a:rPr lang="zh-CN" altLang="zh-CN" sz="2400" i="1">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ea typeface="仿宋_GB2312"/>
                                    <a:cs typeface="Times New Roman" panose="02020603050405020304" pitchFamily="18" charset="0"/>
                                  </a:rPr>
                                  <m:t>𝑖</m:t>
                                </m:r>
                              </m:e>
                            </m:d>
                          </m:sub>
                          <m:sup/>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仿宋_GB2312"/>
                                    <a:cs typeface="Times New Roman" panose="02020603050405020304" pitchFamily="18" charset="0"/>
                                  </a:rPr>
                                  <m:t>𝜔</m:t>
                                </m:r>
                              </m:e>
                              <m:sub>
                                <m:r>
                                  <a:rPr lang="en-US" altLang="zh-CN" sz="2400" i="1" kern="100">
                                    <a:effectLst/>
                                    <a:latin typeface="Cambria Math" panose="02040503050406030204" pitchFamily="18" charset="0"/>
                                    <a:ea typeface="仿宋_GB2312"/>
                                    <a:cs typeface="Times New Roman" panose="02020603050405020304" pitchFamily="18" charset="0"/>
                                  </a:rPr>
                                  <m:t>𝑖𝑗</m:t>
                                </m:r>
                              </m:sub>
                            </m:sSub>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仿宋_GB2312"/>
                                    <a:cs typeface="Times New Roman" panose="02020603050405020304" pitchFamily="18" charset="0"/>
                                  </a:rPr>
                                  <m:t>𝑝</m:t>
                                </m:r>
                              </m:e>
                              <m:sup>
                                <m:r>
                                  <a:rPr lang="en-US" altLang="zh-CN" sz="2400" i="1" kern="100">
                                    <a:effectLst/>
                                    <a:latin typeface="Cambria Math" panose="02040503050406030204" pitchFamily="18" charset="0"/>
                                    <a:ea typeface="仿宋_GB2312"/>
                                    <a:cs typeface="Times New Roman" panose="02020603050405020304" pitchFamily="18" charset="0"/>
                                  </a:rPr>
                                  <m:t>𝑘</m:t>
                                </m:r>
                              </m:sup>
                            </m:sSup>
                            <m:d>
                              <m:dPr>
                                <m:ctrlPr>
                                  <a:rPr lang="zh-CN" altLang="zh-CN" sz="2400" i="1">
                                    <a:effectLst/>
                                    <a:latin typeface="Cambria Math" panose="02040503050406030204" pitchFamily="18" charset="0"/>
                                    <a:ea typeface="Cambria Math" panose="02040503050406030204" pitchFamily="18" charset="0"/>
                                  </a:rPr>
                                </m:ctrlPr>
                              </m:dPr>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仿宋_GB2312"/>
                                        <a:cs typeface="Times New Roman" panose="02020603050405020304" pitchFamily="18" charset="0"/>
                                      </a:rPr>
                                      <m:t>𝑣</m:t>
                                    </m:r>
                                  </m:e>
                                  <m:sub>
                                    <m:r>
                                      <a:rPr lang="en-US" altLang="zh-CN" sz="2400" i="1" kern="100">
                                        <a:effectLst/>
                                        <a:latin typeface="Cambria Math" panose="02040503050406030204" pitchFamily="18" charset="0"/>
                                        <a:ea typeface="仿宋_GB2312"/>
                                        <a:cs typeface="Times New Roman" panose="02020603050405020304" pitchFamily="18" charset="0"/>
                                      </a:rPr>
                                      <m:t>𝑗</m:t>
                                    </m:r>
                                  </m:sub>
                                </m:sSub>
                              </m:e>
                            </m:d>
                          </m:e>
                        </m:nary>
                      </m:num>
                      <m:den>
                        <m:nary>
                          <m:naryPr>
                            <m:chr m:val="∑"/>
                            <m:limLoc m:val="undOvr"/>
                            <m:grow m:val="on"/>
                            <m:supHide m:val="on"/>
                            <m:ctrlPr>
                              <a:rPr lang="zh-CN" altLang="zh-CN" sz="2400" i="1">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ea typeface="仿宋_GB2312"/>
                                <a:cs typeface="Times New Roman" panose="02020603050405020304" pitchFamily="18" charset="0"/>
                              </a:rPr>
                              <m:t>𝑗</m:t>
                            </m:r>
                            <m:r>
                              <a:rPr lang="en-US" altLang="zh-CN" sz="2400" i="1" kern="100">
                                <a:effectLst/>
                                <a:latin typeface="Cambria Math" panose="02040503050406030204" pitchFamily="18" charset="0"/>
                                <a:ea typeface="仿宋_GB2312"/>
                                <a:cs typeface="Times New Roman" panose="02020603050405020304" pitchFamily="18" charset="0"/>
                              </a:rPr>
                              <m:t>∈</m:t>
                            </m:r>
                            <m:r>
                              <a:rPr lang="en-US" altLang="zh-CN" sz="2400" i="1" kern="100">
                                <a:effectLst/>
                                <a:latin typeface="Cambria Math" panose="02040503050406030204" pitchFamily="18" charset="0"/>
                                <a:ea typeface="仿宋_GB2312"/>
                                <a:cs typeface="Times New Roman" panose="02020603050405020304" pitchFamily="18" charset="0"/>
                              </a:rPr>
                              <m:t>𝑁</m:t>
                            </m:r>
                            <m:d>
                              <m:dPr>
                                <m:ctrlPr>
                                  <a:rPr lang="zh-CN" altLang="zh-CN" sz="2400" i="1">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ea typeface="仿宋_GB2312"/>
                                    <a:cs typeface="Times New Roman" panose="02020603050405020304" pitchFamily="18" charset="0"/>
                                  </a:rPr>
                                  <m:t>𝑖</m:t>
                                </m:r>
                              </m:e>
                            </m:d>
                          </m:sub>
                          <m:sup/>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仿宋_GB2312"/>
                                    <a:cs typeface="Times New Roman" panose="02020603050405020304" pitchFamily="18" charset="0"/>
                                  </a:rPr>
                                  <m:t>𝜔</m:t>
                                </m:r>
                              </m:e>
                              <m:sub>
                                <m:r>
                                  <a:rPr lang="en-US" altLang="zh-CN" sz="2400" i="1" kern="100">
                                    <a:effectLst/>
                                    <a:latin typeface="Cambria Math" panose="02040503050406030204" pitchFamily="18" charset="0"/>
                                    <a:ea typeface="仿宋_GB2312"/>
                                    <a:cs typeface="Times New Roman" panose="02020603050405020304" pitchFamily="18" charset="0"/>
                                  </a:rPr>
                                  <m:t>𝑖𝑗</m:t>
                                </m:r>
                              </m:sub>
                            </m:sSub>
                          </m:e>
                        </m:nary>
                      </m:den>
                    </m:f>
                  </m:oMath>
                </a14:m>
                <a:endParaRPr lang="zh-CN" altLang="en-US" sz="2400" dirty="0"/>
              </a:p>
            </p:txBody>
          </p:sp>
        </mc:Choice>
        <mc:Fallback xmlns="">
          <p:sp>
            <p:nvSpPr>
              <p:cNvPr id="3" name="内容占位符 2">
                <a:extLst>
                  <a:ext uri="{FF2B5EF4-FFF2-40B4-BE49-F238E27FC236}">
                    <a16:creationId xmlns:a16="http://schemas.microsoft.com/office/drawing/2014/main" id="{5AA1D417-E732-4B39-997B-1E9A4AAA97B2}"/>
                  </a:ext>
                </a:extLst>
              </p:cNvPr>
              <p:cNvSpPr>
                <a:spLocks noGrp="1" noRot="1" noChangeAspect="1" noMove="1" noResize="1" noEditPoints="1" noAdjustHandles="1" noChangeArrowheads="1" noChangeShapeType="1" noTextEdit="1"/>
              </p:cNvSpPr>
              <p:nvPr>
                <p:ph idx="1"/>
              </p:nvPr>
            </p:nvSpPr>
            <p:spPr>
              <a:xfrm>
                <a:off x="838200" y="2349408"/>
                <a:ext cx="5598111" cy="1246049"/>
              </a:xfrm>
              <a:blipFill>
                <a:blip r:embed="rId3"/>
                <a:stretch>
                  <a:fillRect l="-17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134816A-F667-4DF1-B8AE-48AC70A22248}"/>
                  </a:ext>
                </a:extLst>
              </p:cNvPr>
              <p:cNvSpPr txBox="1"/>
              <p:nvPr/>
            </p:nvSpPr>
            <p:spPr>
              <a:xfrm>
                <a:off x="838200" y="4345106"/>
                <a:ext cx="6094520" cy="935384"/>
              </a:xfrm>
              <a:prstGeom prst="rect">
                <a:avLst/>
              </a:prstGeom>
              <a:noFill/>
            </p:spPr>
            <p:txBody>
              <a:bodyPr wrap="square">
                <a:spAutoFit/>
              </a:bodyPr>
              <a:lstStyle/>
              <a:p>
                <a:r>
                  <a:rPr lang="zh-CN" altLang="en-US" sz="2400" dirty="0"/>
                  <a:t>相似度</a:t>
                </a:r>
                <a14:m>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𝜔</m:t>
                        </m:r>
                      </m:e>
                      <m:sub>
                        <m:r>
                          <a:rPr lang="zh-CN" altLang="en-US" sz="2400" i="1">
                            <a:latin typeface="Cambria Math" panose="02040503050406030204" pitchFamily="18" charset="0"/>
                          </a:rPr>
                          <m:t>𝑖𝑗</m:t>
                        </m:r>
                      </m:sub>
                    </m:sSub>
                    <m:r>
                      <a:rPr lang="zh-CN" altLang="en-US" sz="2400" i="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a:rPr lang="zh-CN" altLang="en-US" sz="2400" i="0">
                            <a:latin typeface="Cambria Math" panose="02040503050406030204" pitchFamily="18" charset="0"/>
                          </a:rPr>
                          <m:t>ⅇ</m:t>
                        </m:r>
                      </m:e>
                      <m:sup>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d>
                                  <m:dPr>
                                    <m:begChr m:val="‖"/>
                                    <m:endChr m:val="‖"/>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𝜈</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𝜈</m:t>
                                        </m:r>
                                      </m:e>
                                      <m:sub>
                                        <m:r>
                                          <a:rPr lang="zh-CN" altLang="en-US" sz="2400" i="1">
                                            <a:latin typeface="Cambria Math" panose="02040503050406030204" pitchFamily="18" charset="0"/>
                                          </a:rPr>
                                          <m:t>𝑗</m:t>
                                        </m:r>
                                      </m:sub>
                                    </m:sSub>
                                  </m:e>
                                </m:d>
                              </m:e>
                              <m:sup>
                                <m:r>
                                  <a:rPr lang="zh-CN" altLang="en-US" sz="2400" i="0">
                                    <a:latin typeface="Cambria Math" panose="02040503050406030204" pitchFamily="18" charset="0"/>
                                  </a:rPr>
                                  <m:t>2</m:t>
                                </m:r>
                              </m:sup>
                            </m:sSup>
                          </m:num>
                          <m:den>
                            <m:r>
                              <a:rPr lang="zh-CN" altLang="en-US" sz="2400" i="0">
                                <a:latin typeface="Cambria Math" panose="02040503050406030204" pitchFamily="18" charset="0"/>
                              </a:rPr>
                              <m:t>2</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𝜎</m:t>
                                </m:r>
                              </m:e>
                              <m:sub>
                                <m:r>
                                  <a:rPr lang="zh-CN" altLang="en-US" sz="2400" i="1">
                                    <a:latin typeface="Cambria Math" panose="02040503050406030204" pitchFamily="18" charset="0"/>
                                  </a:rPr>
                                  <m:t>𝑣</m:t>
                                </m:r>
                              </m:sub>
                              <m:sup>
                                <m:r>
                                  <a:rPr lang="zh-CN" altLang="en-US" sz="2400" i="0">
                                    <a:latin typeface="Cambria Math" panose="02040503050406030204" pitchFamily="18" charset="0"/>
                                  </a:rPr>
                                  <m:t>2</m:t>
                                </m:r>
                              </m:sup>
                            </m:sSubSup>
                          </m:den>
                        </m:f>
                      </m:sup>
                    </m:sSup>
                    <m:sSup>
                      <m:sSupPr>
                        <m:ctrlPr>
                          <a:rPr lang="zh-CN" altLang="en-US" sz="2400" i="1">
                            <a:solidFill>
                              <a:srgbClr val="836967"/>
                            </a:solidFill>
                            <a:latin typeface="Cambria Math" panose="02040503050406030204" pitchFamily="18" charset="0"/>
                          </a:rPr>
                        </m:ctrlPr>
                      </m:sSupPr>
                      <m:e>
                        <m:r>
                          <a:rPr lang="zh-CN" altLang="en-US" sz="2400" i="0">
                            <a:latin typeface="Cambria Math" panose="02040503050406030204" pitchFamily="18" charset="0"/>
                          </a:rPr>
                          <m:t>ⅇ</m:t>
                        </m:r>
                      </m:e>
                      <m:sup>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d>
                                  <m:dPr>
                                    <m:begChr m:val="‖"/>
                                    <m:endChr m:val="‖"/>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𝑗</m:t>
                                        </m:r>
                                      </m:sub>
                                    </m:sSub>
                                  </m:e>
                                </m:d>
                              </m:e>
                              <m:sup>
                                <m:r>
                                  <a:rPr lang="zh-CN" altLang="en-US" sz="2400" i="0">
                                    <a:latin typeface="Cambria Math" panose="02040503050406030204" pitchFamily="18" charset="0"/>
                                  </a:rPr>
                                  <m:t>2</m:t>
                                </m:r>
                              </m:sup>
                            </m:sSup>
                          </m:num>
                          <m:den>
                            <m:r>
                              <a:rPr lang="zh-CN" altLang="en-US" sz="2400" i="0">
                                <a:latin typeface="Cambria Math" panose="02040503050406030204" pitchFamily="18" charset="0"/>
                              </a:rPr>
                              <m:t>2</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𝜎</m:t>
                                </m:r>
                              </m:e>
                              <m:sub>
                                <m:r>
                                  <a:rPr lang="zh-CN" altLang="en-US" sz="2400" i="1">
                                    <a:latin typeface="Cambria Math" panose="02040503050406030204" pitchFamily="18" charset="0"/>
                                  </a:rPr>
                                  <m:t>𝑛</m:t>
                                </m:r>
                              </m:sub>
                              <m:sup>
                                <m:r>
                                  <a:rPr lang="zh-CN" altLang="en-US" sz="2400" i="0">
                                    <a:latin typeface="Cambria Math" panose="02040503050406030204" pitchFamily="18" charset="0"/>
                                  </a:rPr>
                                  <m:t>2</m:t>
                                </m:r>
                              </m:sup>
                            </m:sSubSup>
                          </m:den>
                        </m:f>
                      </m:sup>
                    </m:sSup>
                    <m:sSup>
                      <m:sSupPr>
                        <m:ctrlPr>
                          <a:rPr lang="zh-CN" altLang="en-US" sz="2400" i="1">
                            <a:solidFill>
                              <a:srgbClr val="836967"/>
                            </a:solidFill>
                            <a:latin typeface="Cambria Math" panose="02040503050406030204" pitchFamily="18" charset="0"/>
                          </a:rPr>
                        </m:ctrlPr>
                      </m:sSupPr>
                      <m:e>
                        <m:r>
                          <a:rPr lang="zh-CN" altLang="en-US" sz="2400" i="0">
                            <a:latin typeface="Cambria Math" panose="02040503050406030204" pitchFamily="18" charset="0"/>
                          </a:rPr>
                          <m:t>ⅇ</m:t>
                        </m:r>
                      </m:e>
                      <m:sup>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d>
                                  <m:dPr>
                                    <m:begChr m:val="‖"/>
                                    <m:endChr m:val="‖"/>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𝑐</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𝑐</m:t>
                                        </m:r>
                                      </m:e>
                                      <m:sub>
                                        <m:r>
                                          <a:rPr lang="zh-CN" altLang="en-US" sz="2400" i="1">
                                            <a:latin typeface="Cambria Math" panose="02040503050406030204" pitchFamily="18" charset="0"/>
                                          </a:rPr>
                                          <m:t>𝑗</m:t>
                                        </m:r>
                                      </m:sub>
                                    </m:sSub>
                                  </m:e>
                                </m:d>
                              </m:e>
                              <m:sup>
                                <m:r>
                                  <a:rPr lang="zh-CN" altLang="en-US" sz="2400" i="0">
                                    <a:latin typeface="Cambria Math" panose="02040503050406030204" pitchFamily="18" charset="0"/>
                                  </a:rPr>
                                  <m:t>2</m:t>
                                </m:r>
                              </m:sup>
                            </m:sSup>
                          </m:num>
                          <m:den>
                            <m:r>
                              <a:rPr lang="zh-CN" altLang="en-US" sz="2400" i="0">
                                <a:latin typeface="Cambria Math" panose="02040503050406030204" pitchFamily="18" charset="0"/>
                              </a:rPr>
                              <m:t>2</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𝜎</m:t>
                                </m:r>
                              </m:e>
                              <m:sub>
                                <m:r>
                                  <a:rPr lang="zh-CN" altLang="en-US" sz="2400" i="1">
                                    <a:latin typeface="Cambria Math" panose="02040503050406030204" pitchFamily="18" charset="0"/>
                                  </a:rPr>
                                  <m:t>𝑐</m:t>
                                </m:r>
                              </m:sub>
                              <m:sup>
                                <m:r>
                                  <a:rPr lang="zh-CN" altLang="en-US" sz="2400" i="0">
                                    <a:latin typeface="Cambria Math" panose="02040503050406030204" pitchFamily="18" charset="0"/>
                                  </a:rPr>
                                  <m:t>2</m:t>
                                </m:r>
                              </m:sup>
                            </m:sSubSup>
                          </m:den>
                        </m:f>
                      </m:sup>
                    </m:sSup>
                  </m:oMath>
                </a14:m>
                <a:endParaRPr lang="zh-CN" altLang="en-US" sz="2400" dirty="0"/>
              </a:p>
            </p:txBody>
          </p:sp>
        </mc:Choice>
        <mc:Fallback xmlns="">
          <p:sp>
            <p:nvSpPr>
              <p:cNvPr id="5" name="文本框 4">
                <a:extLst>
                  <a:ext uri="{FF2B5EF4-FFF2-40B4-BE49-F238E27FC236}">
                    <a16:creationId xmlns:a16="http://schemas.microsoft.com/office/drawing/2014/main" id="{5134816A-F667-4DF1-B8AE-48AC70A22248}"/>
                  </a:ext>
                </a:extLst>
              </p:cNvPr>
              <p:cNvSpPr txBox="1">
                <a:spLocks noRot="1" noChangeAspect="1" noMove="1" noResize="1" noEditPoints="1" noAdjustHandles="1" noChangeArrowheads="1" noChangeShapeType="1" noTextEdit="1"/>
              </p:cNvSpPr>
              <p:nvPr/>
            </p:nvSpPr>
            <p:spPr>
              <a:xfrm>
                <a:off x="838200" y="4345106"/>
                <a:ext cx="6094520" cy="935384"/>
              </a:xfrm>
              <a:prstGeom prst="rect">
                <a:avLst/>
              </a:prstGeom>
              <a:blipFill>
                <a:blip r:embed="rId4"/>
                <a:stretch>
                  <a:fillRect l="-1602" b="-12418"/>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7364C866-4C70-415D-AEC0-C9F330C87A73}"/>
              </a:ext>
            </a:extLst>
          </p:cNvPr>
          <p:cNvPicPr>
            <a:picLocks noChangeAspect="1"/>
          </p:cNvPicPr>
          <p:nvPr/>
        </p:nvPicPr>
        <p:blipFill>
          <a:blip r:embed="rId5"/>
          <a:stretch>
            <a:fillRect/>
          </a:stretch>
        </p:blipFill>
        <p:spPr>
          <a:xfrm>
            <a:off x="8241871" y="693214"/>
            <a:ext cx="2499138" cy="2041352"/>
          </a:xfrm>
          <a:prstGeom prst="rect">
            <a:avLst/>
          </a:prstGeom>
        </p:spPr>
      </p:pic>
      <p:pic>
        <p:nvPicPr>
          <p:cNvPr id="8" name="图片 7">
            <a:extLst>
              <a:ext uri="{FF2B5EF4-FFF2-40B4-BE49-F238E27FC236}">
                <a16:creationId xmlns:a16="http://schemas.microsoft.com/office/drawing/2014/main" id="{F583B98A-5E2E-4B76-9799-8C463988E7D9}"/>
              </a:ext>
            </a:extLst>
          </p:cNvPr>
          <p:cNvPicPr/>
          <p:nvPr/>
        </p:nvPicPr>
        <p:blipFill>
          <a:blip r:embed="rId6"/>
          <a:stretch>
            <a:fillRect/>
          </a:stretch>
        </p:blipFill>
        <p:spPr>
          <a:xfrm>
            <a:off x="7889563" y="3243627"/>
            <a:ext cx="2851446" cy="2832383"/>
          </a:xfrm>
          <a:prstGeom prst="rect">
            <a:avLst/>
          </a:prstGeom>
        </p:spPr>
      </p:pic>
    </p:spTree>
    <p:extLst>
      <p:ext uri="{BB962C8B-B14F-4D97-AF65-F5344CB8AC3E}">
        <p14:creationId xmlns:p14="http://schemas.microsoft.com/office/powerpoint/2010/main" val="4134886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F377D-8824-4091-B9A6-7097A5300900}"/>
              </a:ext>
            </a:extLst>
          </p:cNvPr>
          <p:cNvSpPr>
            <a:spLocks noGrp="1"/>
          </p:cNvSpPr>
          <p:nvPr>
            <p:ph type="title"/>
          </p:nvPr>
        </p:nvSpPr>
        <p:spPr/>
        <p:txBody>
          <a:bodyPr/>
          <a:lstStyle/>
          <a:p>
            <a:r>
              <a:rPr lang="zh-CN" altLang="en-US" dirty="0"/>
              <a:t>点云模型的着色</a:t>
            </a:r>
          </a:p>
        </p:txBody>
      </p:sp>
      <p:sp>
        <p:nvSpPr>
          <p:cNvPr id="3" name="内容占位符 2">
            <a:extLst>
              <a:ext uri="{FF2B5EF4-FFF2-40B4-BE49-F238E27FC236}">
                <a16:creationId xmlns:a16="http://schemas.microsoft.com/office/drawing/2014/main" id="{AEC5F12A-366E-4784-9B82-467A90BE5614}"/>
              </a:ext>
            </a:extLst>
          </p:cNvPr>
          <p:cNvSpPr>
            <a:spLocks noGrp="1"/>
          </p:cNvSpPr>
          <p:nvPr>
            <p:ph idx="1"/>
          </p:nvPr>
        </p:nvSpPr>
        <p:spPr>
          <a:xfrm>
            <a:off x="838200" y="1825625"/>
            <a:ext cx="4488402" cy="4351338"/>
          </a:xfrm>
        </p:spPr>
        <p:txBody>
          <a:bodyPr/>
          <a:lstStyle/>
          <a:p>
            <a:r>
              <a:rPr lang="en-US" altLang="zh-CN" dirty="0"/>
              <a:t>K</a:t>
            </a:r>
            <a:r>
              <a:rPr lang="zh-CN" altLang="en-US" dirty="0"/>
              <a:t>最近邻域（</a:t>
            </a:r>
            <a:r>
              <a:rPr lang="en-US" altLang="zh-CN" dirty="0"/>
              <a:t>KNN</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r>
              <a:rPr lang="zh-CN" altLang="en-US" dirty="0"/>
              <a:t>协方差分析</a:t>
            </a:r>
          </a:p>
        </p:txBody>
      </p:sp>
      <p:pic>
        <p:nvPicPr>
          <p:cNvPr id="7" name="图片 6">
            <a:extLst>
              <a:ext uri="{FF2B5EF4-FFF2-40B4-BE49-F238E27FC236}">
                <a16:creationId xmlns:a16="http://schemas.microsoft.com/office/drawing/2014/main" id="{E25EEA9D-F376-41C5-A123-67751414099F}"/>
              </a:ext>
            </a:extLst>
          </p:cNvPr>
          <p:cNvPicPr>
            <a:picLocks noChangeAspect="1"/>
          </p:cNvPicPr>
          <p:nvPr/>
        </p:nvPicPr>
        <p:blipFill>
          <a:blip r:embed="rId3"/>
          <a:stretch>
            <a:fillRect/>
          </a:stretch>
        </p:blipFill>
        <p:spPr>
          <a:xfrm>
            <a:off x="6096000" y="1158917"/>
            <a:ext cx="5200000" cy="2409524"/>
          </a:xfrm>
          <a:prstGeom prst="rect">
            <a:avLst/>
          </a:prstGeom>
        </p:spPr>
      </p:pic>
      <p:pic>
        <p:nvPicPr>
          <p:cNvPr id="9" name="图片 8">
            <a:extLst>
              <a:ext uri="{FF2B5EF4-FFF2-40B4-BE49-F238E27FC236}">
                <a16:creationId xmlns:a16="http://schemas.microsoft.com/office/drawing/2014/main" id="{BC12D565-4364-45DB-ADBC-70B5469739DC}"/>
              </a:ext>
            </a:extLst>
          </p:cNvPr>
          <p:cNvPicPr>
            <a:picLocks noChangeAspect="1"/>
          </p:cNvPicPr>
          <p:nvPr/>
        </p:nvPicPr>
        <p:blipFill>
          <a:blip r:embed="rId4"/>
          <a:stretch>
            <a:fillRect/>
          </a:stretch>
        </p:blipFill>
        <p:spPr>
          <a:xfrm>
            <a:off x="6991238" y="4362233"/>
            <a:ext cx="3409524" cy="1504762"/>
          </a:xfrm>
          <a:prstGeom prst="rect">
            <a:avLst/>
          </a:prstGeom>
        </p:spPr>
      </p:pic>
    </p:spTree>
    <p:extLst>
      <p:ext uri="{BB962C8B-B14F-4D97-AF65-F5344CB8AC3E}">
        <p14:creationId xmlns:p14="http://schemas.microsoft.com/office/powerpoint/2010/main" val="234788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DF7A4-2BB3-4242-B244-F11E28968ACF}"/>
              </a:ext>
            </a:extLst>
          </p:cNvPr>
          <p:cNvSpPr>
            <a:spLocks noGrp="1"/>
          </p:cNvSpPr>
          <p:nvPr>
            <p:ph type="title"/>
          </p:nvPr>
        </p:nvSpPr>
        <p:spPr/>
        <p:txBody>
          <a:bodyPr/>
          <a:lstStyle/>
          <a:p>
            <a:r>
              <a:rPr lang="zh-CN" altLang="en-US" dirty="0"/>
              <a:t>创新点</a:t>
            </a:r>
          </a:p>
        </p:txBody>
      </p:sp>
      <p:sp>
        <p:nvSpPr>
          <p:cNvPr id="3" name="内容占位符 2">
            <a:extLst>
              <a:ext uri="{FF2B5EF4-FFF2-40B4-BE49-F238E27FC236}">
                <a16:creationId xmlns:a16="http://schemas.microsoft.com/office/drawing/2014/main" id="{D0ACCB2D-2FA1-465F-BEAA-F950CC35FC9A}"/>
              </a:ext>
            </a:extLst>
          </p:cNvPr>
          <p:cNvSpPr>
            <a:spLocks noGrp="1"/>
          </p:cNvSpPr>
          <p:nvPr>
            <p:ph idx="1"/>
          </p:nvPr>
        </p:nvSpPr>
        <p:spPr>
          <a:xfrm>
            <a:off x="838200" y="1825625"/>
            <a:ext cx="4310849" cy="4351338"/>
          </a:xfrm>
        </p:spPr>
        <p:txBody>
          <a:bodyPr>
            <a:normAutofit/>
          </a:bodyPr>
          <a:lstStyle/>
          <a:p>
            <a:r>
              <a:rPr lang="zh-CN" altLang="en-US" sz="2000" dirty="0"/>
              <a:t>采用</a:t>
            </a:r>
            <a:r>
              <a:rPr lang="en-US" altLang="zh-CN" sz="2000" dirty="0"/>
              <a:t>HKS</a:t>
            </a:r>
            <a:r>
              <a:rPr lang="zh-CN" altLang="en-US" sz="2000" dirty="0"/>
              <a:t>和</a:t>
            </a:r>
            <a:r>
              <a:rPr lang="en-US" altLang="zh-CN" sz="2000" dirty="0"/>
              <a:t>WKS</a:t>
            </a:r>
            <a:r>
              <a:rPr lang="zh-CN" altLang="en-US" sz="2000" dirty="0"/>
              <a:t>进行特征提取，比起常用的特征直方图和局部拟合方法更加精确。</a:t>
            </a:r>
            <a:endParaRPr lang="en-US" altLang="zh-CN" sz="2000" dirty="0"/>
          </a:p>
          <a:p>
            <a:pPr algn="l"/>
            <a:r>
              <a:rPr lang="zh-CN" altLang="en-US" sz="2000" b="0" i="0" u="none" strike="noStrike" baseline="0" dirty="0">
                <a:latin typeface="AdobeHeitiStd-Regular"/>
              </a:rPr>
              <a:t>即使在有噪声的情况下</a:t>
            </a:r>
            <a:r>
              <a:rPr lang="zh-CN" altLang="en-US" sz="2000" dirty="0">
                <a:latin typeface="TimesNewRoman"/>
              </a:rPr>
              <a:t>，</a:t>
            </a:r>
            <a:r>
              <a:rPr lang="zh-CN" altLang="en-US" sz="2000" b="0" i="0" u="none" strike="noStrike" baseline="0" dirty="0">
                <a:latin typeface="AdobeHeitiStd-Regular"/>
              </a:rPr>
              <a:t>本文算法依然能够完成着色</a:t>
            </a:r>
            <a:r>
              <a:rPr lang="zh-CN" altLang="en-US" sz="2000" b="0" i="0" u="none" strike="noStrike" baseline="0" dirty="0">
                <a:latin typeface="TimesNewRoman"/>
              </a:rPr>
              <a:t>，</a:t>
            </a:r>
            <a:r>
              <a:rPr lang="zh-CN" altLang="en-US" sz="2000" b="0" i="0" u="none" strike="noStrike" baseline="0" dirty="0">
                <a:latin typeface="AdobeHeitiStd-Regular"/>
              </a:rPr>
              <a:t>并得到良好的效果</a:t>
            </a:r>
            <a:r>
              <a:rPr lang="zh-CN" altLang="en-US" sz="2000" b="0" i="0" u="none" strike="noStrike" baseline="0" dirty="0">
                <a:latin typeface="TimesNewRoman"/>
              </a:rPr>
              <a:t>。</a:t>
            </a:r>
            <a:endParaRPr lang="zh-CN" altLang="en-US" sz="2000" dirty="0"/>
          </a:p>
        </p:txBody>
      </p:sp>
      <p:pic>
        <p:nvPicPr>
          <p:cNvPr id="4" name="图片 3">
            <a:extLst>
              <a:ext uri="{FF2B5EF4-FFF2-40B4-BE49-F238E27FC236}">
                <a16:creationId xmlns:a16="http://schemas.microsoft.com/office/drawing/2014/main" id="{B4F1EBC7-EBB7-42EF-8233-347D1971E551}"/>
              </a:ext>
            </a:extLst>
          </p:cNvPr>
          <p:cNvPicPr/>
          <p:nvPr/>
        </p:nvPicPr>
        <p:blipFill>
          <a:blip r:embed="rId3"/>
          <a:stretch>
            <a:fillRect/>
          </a:stretch>
        </p:blipFill>
        <p:spPr>
          <a:xfrm>
            <a:off x="8839835" y="131445"/>
            <a:ext cx="2513965" cy="6361430"/>
          </a:xfrm>
          <a:prstGeom prst="rect">
            <a:avLst/>
          </a:prstGeom>
        </p:spPr>
      </p:pic>
      <p:pic>
        <p:nvPicPr>
          <p:cNvPr id="6" name="图片 5">
            <a:extLst>
              <a:ext uri="{FF2B5EF4-FFF2-40B4-BE49-F238E27FC236}">
                <a16:creationId xmlns:a16="http://schemas.microsoft.com/office/drawing/2014/main" id="{BB9B2938-6550-42D3-AB87-54E239125FC1}"/>
              </a:ext>
            </a:extLst>
          </p:cNvPr>
          <p:cNvPicPr>
            <a:picLocks noChangeAspect="1"/>
          </p:cNvPicPr>
          <p:nvPr/>
        </p:nvPicPr>
        <p:blipFill>
          <a:blip r:embed="rId4"/>
          <a:stretch>
            <a:fillRect/>
          </a:stretch>
        </p:blipFill>
        <p:spPr>
          <a:xfrm>
            <a:off x="5646683" y="406241"/>
            <a:ext cx="3387977" cy="6045518"/>
          </a:xfrm>
          <a:prstGeom prst="rect">
            <a:avLst/>
          </a:prstGeom>
        </p:spPr>
      </p:pic>
    </p:spTree>
    <p:extLst>
      <p:ext uri="{BB962C8B-B14F-4D97-AF65-F5344CB8AC3E}">
        <p14:creationId xmlns:p14="http://schemas.microsoft.com/office/powerpoint/2010/main" val="81735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10247-73F9-482E-8E9B-EA50C3478C01}"/>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D5FE248A-99E9-48CC-B786-2AA701BE3ED2}"/>
              </a:ext>
            </a:extLst>
          </p:cNvPr>
          <p:cNvSpPr>
            <a:spLocks noGrp="1"/>
          </p:cNvSpPr>
          <p:nvPr>
            <p:ph idx="1"/>
          </p:nvPr>
        </p:nvSpPr>
        <p:spPr>
          <a:xfrm>
            <a:off x="593694" y="1447692"/>
            <a:ext cx="11004612" cy="3962616"/>
          </a:xfrm>
        </p:spPr>
        <p:txBody>
          <a:bodyPr>
            <a:noAutofit/>
          </a:bodyPr>
          <a:lstStyle/>
          <a:p>
            <a:pPr indent="0" algn="just">
              <a:lnSpc>
                <a:spcPct val="150000"/>
              </a:lnSpc>
              <a:spcAft>
                <a:spcPts val="600"/>
              </a:spcAft>
              <a:buNone/>
            </a:pPr>
            <a:r>
              <a:rPr lang="en-US" altLang="zh-CN" sz="1400" kern="100" dirty="0">
                <a:effectLst/>
                <a:latin typeface="Times New Roman" panose="02020603050405020304" pitchFamily="18" charset="0"/>
                <a:ea typeface="仿宋_GB2312"/>
              </a:rPr>
              <a:t>[1]</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a:effectLst/>
                <a:latin typeface="Times New Roman" panose="02020603050405020304" pitchFamily="18" charset="0"/>
                <a:ea typeface="仿宋_GB2312"/>
              </a:rPr>
              <a:t>Sun J, </a:t>
            </a:r>
            <a:r>
              <a:rPr lang="en-US" altLang="zh-CN" sz="1400" kern="100" dirty="0" err="1">
                <a:effectLst/>
                <a:latin typeface="Times New Roman" panose="02020603050405020304" pitchFamily="18" charset="0"/>
                <a:ea typeface="仿宋_GB2312"/>
              </a:rPr>
              <a:t>Ovsjanikov</a:t>
            </a:r>
            <a:r>
              <a:rPr lang="en-US" altLang="zh-CN" sz="1400" kern="100" dirty="0">
                <a:effectLst/>
                <a:latin typeface="Times New Roman" panose="02020603050405020304" pitchFamily="18" charset="0"/>
                <a:ea typeface="仿宋_GB2312"/>
              </a:rPr>
              <a:t> M, </a:t>
            </a:r>
            <a:r>
              <a:rPr lang="en-US" altLang="zh-CN" sz="1400" kern="100" dirty="0" err="1">
                <a:effectLst/>
                <a:latin typeface="Times New Roman" panose="02020603050405020304" pitchFamily="18" charset="0"/>
                <a:ea typeface="仿宋_GB2312"/>
              </a:rPr>
              <a:t>Guibas</a:t>
            </a:r>
            <a:r>
              <a:rPr lang="en-US" altLang="zh-CN" sz="1400" kern="100" dirty="0">
                <a:effectLst/>
                <a:latin typeface="Times New Roman" panose="02020603050405020304" pitchFamily="18" charset="0"/>
                <a:ea typeface="仿宋_GB2312"/>
              </a:rPr>
              <a:t> L J. A concise and provably informative multi-scale signature based on heat diffusion[J]. Computer Graphics Forum, 2009, 28(5): 1383-1392</a:t>
            </a:r>
            <a:endParaRPr lang="zh-CN" altLang="zh-CN" sz="1400" kern="100" dirty="0">
              <a:effectLst/>
              <a:latin typeface="Times New Roman" panose="02020603050405020304" pitchFamily="18" charset="0"/>
              <a:ea typeface="宋体" panose="02010600030101010101" pitchFamily="2" charset="-122"/>
            </a:endParaRPr>
          </a:p>
          <a:p>
            <a:pPr indent="0" algn="just">
              <a:lnSpc>
                <a:spcPct val="150000"/>
              </a:lnSpc>
              <a:spcAft>
                <a:spcPts val="600"/>
              </a:spcAft>
              <a:buNone/>
            </a:pPr>
            <a:r>
              <a:rPr lang="en-US" altLang="zh-CN" sz="1400" kern="100" dirty="0">
                <a:effectLst/>
                <a:latin typeface="Times New Roman" panose="02020603050405020304" pitchFamily="18" charset="0"/>
                <a:ea typeface="仿宋_GB2312"/>
              </a:rPr>
              <a:t>[2]</a:t>
            </a:r>
            <a:r>
              <a:rPr lang="en-US" altLang="zh-CN" sz="1400" kern="100" dirty="0">
                <a:effectLst/>
                <a:latin typeface="Times New Roman" panose="02020603050405020304" pitchFamily="18" charset="0"/>
                <a:ea typeface="宋体" panose="02010600030101010101" pitchFamily="2" charset="-122"/>
              </a:rPr>
              <a:t> </a:t>
            </a:r>
            <a:r>
              <a:rPr lang="zh-CN" altLang="zh-CN" sz="1400" kern="100" dirty="0">
                <a:effectLst/>
                <a:latin typeface="Times New Roman" panose="02020603050405020304" pitchFamily="18" charset="0"/>
                <a:ea typeface="仿宋_GB2312"/>
              </a:rPr>
              <a:t>姜巍</a:t>
            </a:r>
            <a:r>
              <a:rPr lang="en-US" altLang="zh-CN" sz="1400" kern="100" dirty="0">
                <a:effectLst/>
                <a:latin typeface="Times New Roman" panose="02020603050405020304" pitchFamily="18" charset="0"/>
                <a:ea typeface="仿宋_GB2312"/>
              </a:rPr>
              <a:t>,</a:t>
            </a:r>
            <a:r>
              <a:rPr lang="zh-CN" altLang="zh-CN" sz="1400" kern="100" dirty="0">
                <a:effectLst/>
                <a:latin typeface="Times New Roman" panose="02020603050405020304" pitchFamily="18" charset="0"/>
                <a:ea typeface="仿宋_GB2312"/>
              </a:rPr>
              <a:t>徐凯</a:t>
            </a:r>
            <a:r>
              <a:rPr lang="en-US" altLang="zh-CN" sz="1400" kern="100" dirty="0">
                <a:effectLst/>
                <a:latin typeface="Times New Roman" panose="02020603050405020304" pitchFamily="18" charset="0"/>
                <a:ea typeface="仿宋_GB2312"/>
              </a:rPr>
              <a:t>,</a:t>
            </a:r>
            <a:r>
              <a:rPr lang="zh-CN" altLang="zh-CN" sz="1400" kern="100" dirty="0">
                <a:effectLst/>
                <a:latin typeface="Times New Roman" panose="02020603050405020304" pitchFamily="18" charset="0"/>
                <a:ea typeface="仿宋_GB2312"/>
              </a:rPr>
              <a:t>程志全</a:t>
            </a:r>
            <a:r>
              <a:rPr lang="en-US" altLang="zh-CN" sz="1400" kern="100" dirty="0">
                <a:effectLst/>
                <a:latin typeface="Times New Roman" panose="02020603050405020304" pitchFamily="18" charset="0"/>
                <a:ea typeface="仿宋_GB2312"/>
              </a:rPr>
              <a:t>, </a:t>
            </a:r>
            <a:r>
              <a:rPr lang="zh-CN" altLang="zh-CN" sz="1400" kern="100" dirty="0">
                <a:effectLst/>
                <a:latin typeface="Times New Roman" panose="02020603050405020304" pitchFamily="18" charset="0"/>
                <a:ea typeface="仿宋_GB2312"/>
              </a:rPr>
              <a:t>等</a:t>
            </a:r>
            <a:r>
              <a:rPr lang="en-US" altLang="zh-CN" sz="1400" kern="100" dirty="0">
                <a:effectLst/>
                <a:latin typeface="Times New Roman" panose="02020603050405020304" pitchFamily="18" charset="0"/>
                <a:ea typeface="仿宋_GB2312"/>
              </a:rPr>
              <a:t>.</a:t>
            </a:r>
            <a:r>
              <a:rPr lang="zh-CN" altLang="zh-CN" sz="1400" kern="100" dirty="0">
                <a:effectLst/>
                <a:latin typeface="Times New Roman" panose="02020603050405020304" pitchFamily="18" charset="0"/>
                <a:ea typeface="仿宋_GB2312"/>
              </a:rPr>
              <a:t>基于热核描述符的多层次内蕴对称检测</a:t>
            </a:r>
            <a:r>
              <a:rPr lang="en-US" altLang="zh-CN" sz="1400" kern="100" dirty="0">
                <a:effectLst/>
                <a:latin typeface="Times New Roman" panose="02020603050405020304" pitchFamily="18" charset="0"/>
                <a:ea typeface="仿宋_GB2312"/>
              </a:rPr>
              <a:t>[C].//</a:t>
            </a:r>
            <a:r>
              <a:rPr lang="zh-CN" altLang="zh-CN" sz="1400" kern="100" dirty="0">
                <a:effectLst/>
                <a:latin typeface="Times New Roman" panose="02020603050405020304" pitchFamily="18" charset="0"/>
                <a:ea typeface="仿宋_GB2312"/>
              </a:rPr>
              <a:t>中国计算机学会</a:t>
            </a:r>
            <a:r>
              <a:rPr lang="en-US" altLang="zh-CN" sz="1400" kern="100" dirty="0">
                <a:effectLst/>
                <a:latin typeface="Times New Roman" panose="02020603050405020304" pitchFamily="18" charset="0"/>
                <a:ea typeface="仿宋_GB2312"/>
              </a:rPr>
              <a:t>%</a:t>
            </a:r>
            <a:r>
              <a:rPr lang="zh-CN" altLang="zh-CN" sz="1400" kern="100" dirty="0">
                <a:effectLst/>
                <a:latin typeface="Times New Roman" panose="02020603050405020304" pitchFamily="18" charset="0"/>
                <a:ea typeface="仿宋_GB2312"/>
              </a:rPr>
              <a:t>中国自动化学会</a:t>
            </a:r>
            <a:r>
              <a:rPr lang="en-US" altLang="zh-CN" sz="1400" kern="100" dirty="0">
                <a:effectLst/>
                <a:latin typeface="Times New Roman" panose="02020603050405020304" pitchFamily="18" charset="0"/>
                <a:ea typeface="仿宋_GB2312"/>
              </a:rPr>
              <a:t>%</a:t>
            </a:r>
            <a:r>
              <a:rPr lang="zh-CN" altLang="zh-CN" sz="1400" kern="100" dirty="0">
                <a:effectLst/>
                <a:latin typeface="Times New Roman" panose="02020603050405020304" pitchFamily="18" charset="0"/>
                <a:ea typeface="仿宋_GB2312"/>
              </a:rPr>
              <a:t>中国图学学会</a:t>
            </a:r>
            <a:r>
              <a:rPr lang="en-US" altLang="zh-CN" sz="1400" kern="100" dirty="0">
                <a:effectLst/>
                <a:latin typeface="Times New Roman" panose="02020603050405020304" pitchFamily="18" charset="0"/>
                <a:ea typeface="仿宋_GB2312"/>
              </a:rPr>
              <a:t>%</a:t>
            </a:r>
            <a:r>
              <a:rPr lang="zh-CN" altLang="zh-CN" sz="1400" kern="100" dirty="0">
                <a:effectLst/>
                <a:latin typeface="Times New Roman" panose="02020603050405020304" pitchFamily="18" charset="0"/>
                <a:ea typeface="仿宋_GB2312"/>
              </a:rPr>
              <a:t>中国图象图形学学会</a:t>
            </a:r>
            <a:r>
              <a:rPr lang="en-US" altLang="zh-CN" sz="1400" kern="100" dirty="0">
                <a:effectLst/>
                <a:latin typeface="Times New Roman" panose="02020603050405020304" pitchFamily="18" charset="0"/>
                <a:ea typeface="仿宋_GB2312"/>
              </a:rPr>
              <a:t>%</a:t>
            </a:r>
            <a:r>
              <a:rPr lang="zh-CN" altLang="zh-CN" sz="1400" kern="100" dirty="0">
                <a:effectLst/>
                <a:latin typeface="Times New Roman" panose="02020603050405020304" pitchFamily="18" charset="0"/>
                <a:ea typeface="仿宋_GB2312"/>
              </a:rPr>
              <a:t>中国系统仿真学会</a:t>
            </a:r>
            <a:r>
              <a:rPr lang="en-US" altLang="zh-CN" sz="1400" kern="100" dirty="0">
                <a:effectLst/>
                <a:latin typeface="Times New Roman" panose="02020603050405020304" pitchFamily="18" charset="0"/>
                <a:ea typeface="仿宋_GB2312"/>
              </a:rPr>
              <a:t>.</a:t>
            </a:r>
            <a:r>
              <a:rPr lang="zh-CN" altLang="zh-CN" sz="1400" kern="100" dirty="0">
                <a:effectLst/>
                <a:latin typeface="Times New Roman" panose="02020603050405020304" pitchFamily="18" charset="0"/>
                <a:ea typeface="仿宋_GB2312"/>
              </a:rPr>
              <a:t>第九届中国计算机图形学大会</a:t>
            </a:r>
            <a:r>
              <a:rPr lang="en-US" altLang="zh-CN" sz="1400" kern="100" dirty="0">
                <a:effectLst/>
                <a:latin typeface="Times New Roman" panose="02020603050405020304" pitchFamily="18" charset="0"/>
                <a:ea typeface="仿宋_GB2312"/>
              </a:rPr>
              <a:t>(</a:t>
            </a:r>
            <a:r>
              <a:rPr lang="en-US" altLang="zh-CN" sz="1400" kern="100" dirty="0" err="1">
                <a:effectLst/>
                <a:latin typeface="Times New Roman" panose="02020603050405020304" pitchFamily="18" charset="0"/>
                <a:ea typeface="仿宋_GB2312"/>
              </a:rPr>
              <a:t>Chinagraph</a:t>
            </a:r>
            <a:r>
              <a:rPr lang="zh-CN" altLang="zh-CN" sz="1400" kern="100" dirty="0">
                <a:effectLst/>
                <a:latin typeface="Times New Roman" panose="02020603050405020304" pitchFamily="18" charset="0"/>
                <a:ea typeface="仿宋_GB2312"/>
              </a:rPr>
              <a:t>‘</a:t>
            </a:r>
            <a:r>
              <a:rPr lang="en-US" altLang="zh-CN" sz="1400" kern="100" dirty="0">
                <a:effectLst/>
                <a:latin typeface="Times New Roman" panose="02020603050405020304" pitchFamily="18" charset="0"/>
                <a:ea typeface="仿宋_GB2312"/>
              </a:rPr>
              <a:t>2012)</a:t>
            </a:r>
            <a:r>
              <a:rPr lang="zh-CN" altLang="zh-CN" sz="1400" kern="100" dirty="0">
                <a:effectLst/>
                <a:latin typeface="Times New Roman" panose="02020603050405020304" pitchFamily="18" charset="0"/>
                <a:ea typeface="仿宋_GB2312"/>
              </a:rPr>
              <a:t>论文集</a:t>
            </a:r>
            <a:r>
              <a:rPr lang="en-US" altLang="zh-CN" sz="1400" kern="100" dirty="0">
                <a:effectLst/>
                <a:latin typeface="Times New Roman" panose="02020603050405020304" pitchFamily="18" charset="0"/>
                <a:ea typeface="仿宋_GB2312"/>
              </a:rPr>
              <a:t>.2012:49-54.</a:t>
            </a:r>
            <a:endParaRPr lang="zh-CN" altLang="zh-CN" sz="1400" kern="100" dirty="0">
              <a:effectLst/>
              <a:latin typeface="Times New Roman" panose="02020603050405020304" pitchFamily="18" charset="0"/>
              <a:ea typeface="宋体" panose="02010600030101010101" pitchFamily="2" charset="-122"/>
            </a:endParaRPr>
          </a:p>
          <a:p>
            <a:pPr indent="0" algn="just">
              <a:lnSpc>
                <a:spcPct val="150000"/>
              </a:lnSpc>
              <a:spcAft>
                <a:spcPts val="600"/>
              </a:spcAft>
              <a:buNone/>
            </a:pPr>
            <a:r>
              <a:rPr lang="en-US" altLang="zh-CN" sz="1400" kern="100" dirty="0">
                <a:effectLst/>
                <a:latin typeface="Times New Roman" panose="02020603050405020304" pitchFamily="18" charset="0"/>
                <a:ea typeface="仿宋_GB2312"/>
              </a:rPr>
              <a:t>[3]</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仿宋_GB2312"/>
              </a:rPr>
              <a:t>Aubry</a:t>
            </a:r>
            <a:r>
              <a:rPr lang="en-US" altLang="zh-CN" sz="1400" kern="100" dirty="0">
                <a:effectLst/>
                <a:latin typeface="Times New Roman" panose="02020603050405020304" pitchFamily="18" charset="0"/>
                <a:ea typeface="仿宋_GB2312"/>
              </a:rPr>
              <a:t> M, </a:t>
            </a:r>
            <a:r>
              <a:rPr lang="en-US" altLang="zh-CN" sz="1400" kern="100" dirty="0" err="1">
                <a:effectLst/>
                <a:latin typeface="Times New Roman" panose="02020603050405020304" pitchFamily="18" charset="0"/>
                <a:ea typeface="仿宋_GB2312"/>
              </a:rPr>
              <a:t>Schlickewei</a:t>
            </a:r>
            <a:r>
              <a:rPr lang="en-US" altLang="zh-CN" sz="1400" kern="100" dirty="0">
                <a:effectLst/>
                <a:latin typeface="Times New Roman" panose="02020603050405020304" pitchFamily="18" charset="0"/>
                <a:ea typeface="仿宋_GB2312"/>
              </a:rPr>
              <a:t> U, </a:t>
            </a:r>
            <a:r>
              <a:rPr lang="en-US" altLang="zh-CN" sz="1400" kern="100" dirty="0" err="1">
                <a:effectLst/>
                <a:latin typeface="Times New Roman" panose="02020603050405020304" pitchFamily="18" charset="0"/>
                <a:ea typeface="仿宋_GB2312"/>
              </a:rPr>
              <a:t>Cremers</a:t>
            </a:r>
            <a:r>
              <a:rPr lang="en-US" altLang="zh-CN" sz="1400" kern="100" dirty="0">
                <a:effectLst/>
                <a:latin typeface="Times New Roman" panose="02020603050405020304" pitchFamily="18" charset="0"/>
                <a:ea typeface="仿宋_GB2312"/>
              </a:rPr>
              <a:t> D. The wave kernel signature: a quantum mechanical approach to shape analysis[C]//Proceedings of the IEEE International Conference on Computer Vision Workshops. Los Alamitos: IEEE Computer Society Press, 2011: 1626-1633</a:t>
            </a:r>
            <a:endParaRPr lang="zh-CN" altLang="zh-CN" sz="1400" kern="100" dirty="0">
              <a:effectLst/>
              <a:latin typeface="Times New Roman" panose="02020603050405020304" pitchFamily="18" charset="0"/>
              <a:ea typeface="宋体" panose="02010600030101010101" pitchFamily="2" charset="-122"/>
            </a:endParaRPr>
          </a:p>
          <a:p>
            <a:pPr indent="0" algn="just">
              <a:lnSpc>
                <a:spcPct val="150000"/>
              </a:lnSpc>
              <a:spcAft>
                <a:spcPts val="600"/>
              </a:spcAft>
              <a:buNone/>
            </a:pPr>
            <a:r>
              <a:rPr lang="en-US" altLang="zh-CN" sz="1400" kern="100" dirty="0">
                <a:effectLst/>
                <a:latin typeface="Times New Roman" panose="02020603050405020304" pitchFamily="18" charset="0"/>
                <a:ea typeface="仿宋_GB2312"/>
              </a:rPr>
              <a:t>[4]</a:t>
            </a:r>
            <a:r>
              <a:rPr lang="en-US" altLang="zh-CN" sz="1400" kern="100" dirty="0">
                <a:effectLst/>
                <a:latin typeface="Times New Roman" panose="02020603050405020304" pitchFamily="18" charset="0"/>
                <a:ea typeface="宋体" panose="02010600030101010101" pitchFamily="2" charset="-122"/>
              </a:rPr>
              <a:t> </a:t>
            </a:r>
            <a:r>
              <a:rPr lang="zh-CN" altLang="zh-CN" sz="1400" kern="100" dirty="0">
                <a:effectLst/>
                <a:latin typeface="Times New Roman" panose="02020603050405020304" pitchFamily="18" charset="0"/>
                <a:ea typeface="仿宋_GB2312"/>
              </a:rPr>
              <a:t>杨晓文</a:t>
            </a:r>
            <a:r>
              <a:rPr lang="en-US" altLang="zh-CN" sz="1400" kern="100" dirty="0">
                <a:effectLst/>
                <a:latin typeface="Times New Roman" panose="02020603050405020304" pitchFamily="18" charset="0"/>
                <a:ea typeface="仿宋_GB2312"/>
              </a:rPr>
              <a:t>,</a:t>
            </a:r>
            <a:r>
              <a:rPr lang="zh-CN" altLang="zh-CN" sz="1400" kern="100" dirty="0">
                <a:effectLst/>
                <a:latin typeface="Times New Roman" panose="02020603050405020304" pitchFamily="18" charset="0"/>
                <a:ea typeface="仿宋_GB2312"/>
              </a:rPr>
              <a:t>苏明辉</a:t>
            </a:r>
            <a:r>
              <a:rPr lang="en-US" altLang="zh-CN" sz="1400" kern="100" dirty="0">
                <a:effectLst/>
                <a:latin typeface="Times New Roman" panose="02020603050405020304" pitchFamily="18" charset="0"/>
                <a:ea typeface="仿宋_GB2312"/>
              </a:rPr>
              <a:t>,</a:t>
            </a:r>
            <a:r>
              <a:rPr lang="zh-CN" altLang="zh-CN" sz="1400" kern="100" dirty="0">
                <a:effectLst/>
                <a:latin typeface="Times New Roman" panose="02020603050405020304" pitchFamily="18" charset="0"/>
                <a:ea typeface="仿宋_GB2312"/>
              </a:rPr>
              <a:t>韩燮</a:t>
            </a:r>
            <a:r>
              <a:rPr lang="en-US" altLang="zh-CN" sz="1400" kern="100" dirty="0">
                <a:effectLst/>
                <a:latin typeface="Times New Roman" panose="02020603050405020304" pitchFamily="18" charset="0"/>
                <a:ea typeface="仿宋_GB2312"/>
              </a:rPr>
              <a:t>.</a:t>
            </a:r>
            <a:r>
              <a:rPr lang="zh-CN" altLang="zh-CN" sz="1400" kern="100" dirty="0">
                <a:effectLst/>
                <a:latin typeface="Times New Roman" panose="02020603050405020304" pitchFamily="18" charset="0"/>
                <a:ea typeface="仿宋_GB2312"/>
              </a:rPr>
              <a:t>基于持久性聚类的波核分割算法</a:t>
            </a:r>
            <a:r>
              <a:rPr lang="en-US" altLang="zh-CN" sz="1400" kern="100" dirty="0">
                <a:effectLst/>
                <a:latin typeface="Times New Roman" panose="02020603050405020304" pitchFamily="18" charset="0"/>
                <a:ea typeface="仿宋_GB2312"/>
              </a:rPr>
              <a:t>[J].</a:t>
            </a:r>
            <a:r>
              <a:rPr lang="zh-CN" altLang="zh-CN" sz="1400" kern="100" dirty="0">
                <a:effectLst/>
                <a:latin typeface="Times New Roman" panose="02020603050405020304" pitchFamily="18" charset="0"/>
                <a:ea typeface="仿宋_GB2312"/>
              </a:rPr>
              <a:t>现代电子技术</a:t>
            </a:r>
            <a:r>
              <a:rPr lang="en-US" altLang="zh-CN" sz="1400" kern="100" dirty="0">
                <a:effectLst/>
                <a:latin typeface="Times New Roman" panose="02020603050405020304" pitchFamily="18" charset="0"/>
                <a:ea typeface="仿宋_GB2312"/>
              </a:rPr>
              <a:t>,2019,42(23):135-140. DOI:10.16652/j.issn.1004-373x.2019.23.029.</a:t>
            </a:r>
            <a:endParaRPr lang="zh-CN" altLang="zh-CN" sz="1400" kern="100" dirty="0">
              <a:effectLst/>
              <a:latin typeface="Times New Roman" panose="02020603050405020304" pitchFamily="18" charset="0"/>
              <a:ea typeface="宋体" panose="02010600030101010101" pitchFamily="2" charset="-122"/>
            </a:endParaRPr>
          </a:p>
          <a:p>
            <a:pPr indent="0" algn="just">
              <a:lnSpc>
                <a:spcPct val="150000"/>
              </a:lnSpc>
              <a:spcAft>
                <a:spcPts val="600"/>
              </a:spcAft>
              <a:buNone/>
            </a:pPr>
            <a:r>
              <a:rPr lang="en-US" altLang="zh-CN" sz="1400" kern="100" dirty="0">
                <a:effectLst/>
                <a:latin typeface="Times New Roman" panose="02020603050405020304" pitchFamily="18" charset="0"/>
                <a:ea typeface="仿宋_GB2312"/>
              </a:rPr>
              <a:t>[5] </a:t>
            </a:r>
            <a:r>
              <a:rPr lang="en-US" altLang="zh-CN" sz="1400" kern="100" dirty="0" err="1">
                <a:effectLst/>
                <a:latin typeface="Times New Roman" panose="02020603050405020304" pitchFamily="18" charset="0"/>
                <a:ea typeface="仿宋_GB2312"/>
              </a:rPr>
              <a:t>Leifman</a:t>
            </a:r>
            <a:r>
              <a:rPr lang="en-US" altLang="zh-CN" sz="1400" kern="100" dirty="0">
                <a:effectLst/>
                <a:latin typeface="Times New Roman" panose="02020603050405020304" pitchFamily="18" charset="0"/>
                <a:ea typeface="仿宋_GB2312"/>
              </a:rPr>
              <a:t> G, Tal A. Pattern-driven colorization of 3D surfaces[C]//Proceedings of the IEEE Conference on Computer Vision and Pattern Recognition. Los Alamitos: IEEE Computer Society Press, 2013: 241-248</a:t>
            </a:r>
            <a:endParaRPr lang="zh-CN" altLang="zh-CN" sz="1400" kern="100" dirty="0">
              <a:effectLst/>
              <a:latin typeface="Times New Roman" panose="02020603050405020304" pitchFamily="18" charset="0"/>
              <a:ea typeface="宋体" panose="02010600030101010101" pitchFamily="2" charset="-122"/>
            </a:endParaRPr>
          </a:p>
          <a:p>
            <a:pPr indent="0" algn="just">
              <a:lnSpc>
                <a:spcPct val="150000"/>
              </a:lnSpc>
              <a:spcAft>
                <a:spcPts val="600"/>
              </a:spcAft>
              <a:buNone/>
            </a:pPr>
            <a:r>
              <a:rPr lang="en-US" altLang="zh-CN" sz="1400" kern="100" dirty="0">
                <a:effectLst/>
                <a:latin typeface="Times New Roman" panose="02020603050405020304" pitchFamily="18" charset="0"/>
                <a:ea typeface="仿宋_GB2312"/>
              </a:rPr>
              <a:t>[6] </a:t>
            </a:r>
            <a:r>
              <a:rPr lang="en-US" altLang="zh-CN" sz="1400" kern="100" dirty="0" err="1">
                <a:effectLst/>
                <a:latin typeface="Times New Roman" panose="02020603050405020304" pitchFamily="18" charset="0"/>
                <a:ea typeface="仿宋_GB2312"/>
              </a:rPr>
              <a:t>Leifman</a:t>
            </a:r>
            <a:r>
              <a:rPr lang="en-US" altLang="zh-CN" sz="1400" kern="100" dirty="0">
                <a:effectLst/>
                <a:latin typeface="Times New Roman" panose="02020603050405020304" pitchFamily="18" charset="0"/>
                <a:ea typeface="仿宋_GB2312"/>
              </a:rPr>
              <a:t> G, Tal A. Mesh colorization[J]. Computer Graphics Forum, 2012, 31(2pt2): 421-430</a:t>
            </a:r>
            <a:endParaRPr lang="zh-CN" altLang="zh-CN" sz="1400" kern="100" dirty="0">
              <a:effectLst/>
              <a:latin typeface="Times New Roman" panose="02020603050405020304" pitchFamily="18" charset="0"/>
              <a:ea typeface="宋体" panose="02010600030101010101" pitchFamily="2" charset="-122"/>
            </a:endParaRPr>
          </a:p>
          <a:p>
            <a:pPr indent="0" algn="just">
              <a:lnSpc>
                <a:spcPct val="150000"/>
              </a:lnSpc>
              <a:spcAft>
                <a:spcPts val="600"/>
              </a:spcAft>
              <a:buNone/>
            </a:pPr>
            <a:r>
              <a:rPr lang="en-US" altLang="zh-CN" sz="1400" kern="100" dirty="0">
                <a:effectLst/>
                <a:latin typeface="Times New Roman" panose="02020603050405020304" pitchFamily="18" charset="0"/>
                <a:ea typeface="仿宋_GB2312"/>
              </a:rPr>
              <a:t>[7] Pauly M, Gross M, </a:t>
            </a:r>
            <a:r>
              <a:rPr lang="en-US" altLang="zh-CN" sz="1400" kern="100" dirty="0" err="1">
                <a:effectLst/>
                <a:latin typeface="Times New Roman" panose="02020603050405020304" pitchFamily="18" charset="0"/>
                <a:ea typeface="仿宋_GB2312"/>
              </a:rPr>
              <a:t>Kobbelt</a:t>
            </a:r>
            <a:r>
              <a:rPr lang="en-US" altLang="zh-CN" sz="1400" kern="100" dirty="0">
                <a:effectLst/>
                <a:latin typeface="Times New Roman" panose="02020603050405020304" pitchFamily="18" charset="0"/>
                <a:ea typeface="仿宋_GB2312"/>
              </a:rPr>
              <a:t> L P. Efficient simplification of point-sampled surfaces[C] //Proceedings of the IEEE Conference on Visualization. Los Alamitos: IEEE Computer Society Press, 2002: 163-170</a:t>
            </a:r>
            <a:endParaRPr lang="zh-CN" altLang="zh-CN" sz="1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72176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F5A96-3140-48FA-A34A-8B354778269E}"/>
              </a:ext>
            </a:extLst>
          </p:cNvPr>
          <p:cNvSpPr>
            <a:spLocks noGrp="1"/>
          </p:cNvSpPr>
          <p:nvPr>
            <p:ph type="title"/>
          </p:nvPr>
        </p:nvSpPr>
        <p:spPr/>
        <p:txBody>
          <a:bodyPr/>
          <a:lstStyle/>
          <a:p>
            <a:r>
              <a:rPr lang="en-US" altLang="zh-CN" dirty="0"/>
              <a:t>Thanks</a:t>
            </a:r>
            <a:r>
              <a:rPr lang="zh-CN" altLang="en-US" dirty="0"/>
              <a:t>！</a:t>
            </a:r>
          </a:p>
        </p:txBody>
      </p:sp>
    </p:spTree>
    <p:extLst>
      <p:ext uri="{BB962C8B-B14F-4D97-AF65-F5344CB8AC3E}">
        <p14:creationId xmlns:p14="http://schemas.microsoft.com/office/powerpoint/2010/main" val="2528767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F2B912-2C7D-4BA0-ACE2-89A848EF1F38}"/>
              </a:ext>
            </a:extLst>
          </p:cNvPr>
          <p:cNvSpPr>
            <a:spLocks noGrp="1"/>
          </p:cNvSpPr>
          <p:nvPr>
            <p:ph type="title"/>
          </p:nvPr>
        </p:nvSpPr>
        <p:spPr/>
        <p:txBody>
          <a:bodyPr/>
          <a:lstStyle/>
          <a:p>
            <a:r>
              <a:rPr lang="zh-CN" altLang="en-US" sz="1800" b="0" i="0" u="none" strike="noStrike" baseline="0" dirty="0">
                <a:latin typeface="黑体" panose="02010609060101010101" pitchFamily="49" charset="-122"/>
                <a:ea typeface="黑体" panose="02010609060101010101" pitchFamily="49" charset="-122"/>
              </a:rPr>
              <a:t>三维几何数据的交互式着色算法</a:t>
            </a:r>
            <a:endParaRPr lang="zh-CN" altLang="en-US" dirty="0"/>
          </a:p>
        </p:txBody>
      </p:sp>
      <p:pic>
        <p:nvPicPr>
          <p:cNvPr id="5" name="内容占位符 4">
            <a:extLst>
              <a:ext uri="{FF2B5EF4-FFF2-40B4-BE49-F238E27FC236}">
                <a16:creationId xmlns:a16="http://schemas.microsoft.com/office/drawing/2014/main" id="{9AA124AE-383F-4187-B0E0-ACFB9F75F835}"/>
              </a:ext>
            </a:extLst>
          </p:cNvPr>
          <p:cNvPicPr>
            <a:picLocks noGrp="1" noChangeAspect="1"/>
          </p:cNvPicPr>
          <p:nvPr>
            <p:ph idx="1"/>
          </p:nvPr>
        </p:nvPicPr>
        <p:blipFill>
          <a:blip r:embed="rId3"/>
          <a:stretch>
            <a:fillRect/>
          </a:stretch>
        </p:blipFill>
        <p:spPr>
          <a:xfrm>
            <a:off x="731668" y="1478981"/>
            <a:ext cx="7684363" cy="2687337"/>
          </a:xfrm>
        </p:spPr>
      </p:pic>
      <p:pic>
        <p:nvPicPr>
          <p:cNvPr id="7" name="图片 6">
            <a:extLst>
              <a:ext uri="{FF2B5EF4-FFF2-40B4-BE49-F238E27FC236}">
                <a16:creationId xmlns:a16="http://schemas.microsoft.com/office/drawing/2014/main" id="{42374A7B-40C7-4998-9D21-DAEE6ADCB4E1}"/>
              </a:ext>
            </a:extLst>
          </p:cNvPr>
          <p:cNvPicPr>
            <a:picLocks noChangeAspect="1"/>
          </p:cNvPicPr>
          <p:nvPr/>
        </p:nvPicPr>
        <p:blipFill>
          <a:blip r:embed="rId4"/>
          <a:stretch>
            <a:fillRect/>
          </a:stretch>
        </p:blipFill>
        <p:spPr>
          <a:xfrm>
            <a:off x="731668" y="4340144"/>
            <a:ext cx="9827581" cy="1880059"/>
          </a:xfrm>
          <a:prstGeom prst="rect">
            <a:avLst/>
          </a:prstGeom>
        </p:spPr>
      </p:pic>
    </p:spTree>
    <p:extLst>
      <p:ext uri="{BB962C8B-B14F-4D97-AF65-F5344CB8AC3E}">
        <p14:creationId xmlns:p14="http://schemas.microsoft.com/office/powerpoint/2010/main" val="316921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C6074-867C-439C-8450-44FA576A7860}"/>
              </a:ext>
            </a:extLst>
          </p:cNvPr>
          <p:cNvSpPr>
            <a:spLocks noGrp="1"/>
          </p:cNvSpPr>
          <p:nvPr>
            <p:ph type="title"/>
          </p:nvPr>
        </p:nvSpPr>
        <p:spPr/>
        <p:txBody>
          <a:bodyPr/>
          <a:lstStyle/>
          <a:p>
            <a:r>
              <a:rPr lang="zh-CN" altLang="en-US" dirty="0"/>
              <a:t>问题描述</a:t>
            </a:r>
          </a:p>
        </p:txBody>
      </p:sp>
      <p:sp>
        <p:nvSpPr>
          <p:cNvPr id="3" name="内容占位符 2">
            <a:extLst>
              <a:ext uri="{FF2B5EF4-FFF2-40B4-BE49-F238E27FC236}">
                <a16:creationId xmlns:a16="http://schemas.microsoft.com/office/drawing/2014/main" id="{9E38A19B-0B88-4F4E-B8F8-9397FD8EE53C}"/>
              </a:ext>
            </a:extLst>
          </p:cNvPr>
          <p:cNvSpPr>
            <a:spLocks noGrp="1"/>
          </p:cNvSpPr>
          <p:nvPr>
            <p:ph idx="1"/>
          </p:nvPr>
        </p:nvSpPr>
        <p:spPr>
          <a:xfrm>
            <a:off x="838200" y="1825625"/>
            <a:ext cx="4790243" cy="4351338"/>
          </a:xfrm>
        </p:spPr>
        <p:txBody>
          <a:bodyPr/>
          <a:lstStyle/>
          <a:p>
            <a:r>
              <a:rPr lang="zh-CN" altLang="en-US" dirty="0"/>
              <a:t>右图所示是一个未上色的网格模型，如何获取它的纹理信息？</a:t>
            </a:r>
            <a:endParaRPr lang="en-US" altLang="zh-CN" dirty="0"/>
          </a:p>
          <a:p>
            <a:pPr>
              <a:buFontTx/>
              <a:buChar char="-"/>
            </a:pPr>
            <a:r>
              <a:rPr lang="zh-CN" altLang="en-US" dirty="0"/>
              <a:t>设备扫描获取纹理</a:t>
            </a:r>
            <a:endParaRPr lang="en-US" altLang="zh-CN" dirty="0"/>
          </a:p>
          <a:p>
            <a:pPr>
              <a:buFontTx/>
              <a:buChar char="-"/>
            </a:pPr>
            <a:r>
              <a:rPr lang="zh-CN" altLang="en-US" dirty="0"/>
              <a:t>利用纹理图像覆盖其表面</a:t>
            </a:r>
            <a:endParaRPr lang="en-US" altLang="zh-CN" dirty="0"/>
          </a:p>
          <a:p>
            <a:pPr>
              <a:buFontTx/>
              <a:buChar char="-"/>
            </a:pPr>
            <a:r>
              <a:rPr lang="zh-CN" altLang="en-US" dirty="0">
                <a:solidFill>
                  <a:srgbClr val="FF0000"/>
                </a:solidFill>
              </a:rPr>
              <a:t>着色理论</a:t>
            </a:r>
            <a:endParaRPr lang="en-US" altLang="zh-CN" dirty="0">
              <a:solidFill>
                <a:srgbClr val="FF0000"/>
              </a:solidFill>
            </a:endParaRPr>
          </a:p>
          <a:p>
            <a:endParaRPr lang="zh-CN" altLang="en-US" dirty="0"/>
          </a:p>
        </p:txBody>
      </p:sp>
      <p:pic>
        <p:nvPicPr>
          <p:cNvPr id="5" name="图片 4">
            <a:extLst>
              <a:ext uri="{FF2B5EF4-FFF2-40B4-BE49-F238E27FC236}">
                <a16:creationId xmlns:a16="http://schemas.microsoft.com/office/drawing/2014/main" id="{F8FCDFD4-2011-446C-BF5A-8EDF28CDEAF5}"/>
              </a:ext>
            </a:extLst>
          </p:cNvPr>
          <p:cNvPicPr>
            <a:picLocks noChangeAspect="1"/>
          </p:cNvPicPr>
          <p:nvPr/>
        </p:nvPicPr>
        <p:blipFill>
          <a:blip r:embed="rId3"/>
          <a:stretch>
            <a:fillRect/>
          </a:stretch>
        </p:blipFill>
        <p:spPr>
          <a:xfrm>
            <a:off x="7216682" y="548610"/>
            <a:ext cx="4137118" cy="5944265"/>
          </a:xfrm>
          <a:prstGeom prst="rect">
            <a:avLst/>
          </a:prstGeom>
        </p:spPr>
      </p:pic>
    </p:spTree>
    <p:extLst>
      <p:ext uri="{BB962C8B-B14F-4D97-AF65-F5344CB8AC3E}">
        <p14:creationId xmlns:p14="http://schemas.microsoft.com/office/powerpoint/2010/main" val="2255660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C6074-867C-439C-8450-44FA576A7860}"/>
              </a:ext>
            </a:extLst>
          </p:cNvPr>
          <p:cNvSpPr>
            <a:spLocks noGrp="1"/>
          </p:cNvSpPr>
          <p:nvPr>
            <p:ph type="title"/>
          </p:nvPr>
        </p:nvSpPr>
        <p:spPr/>
        <p:txBody>
          <a:bodyPr/>
          <a:lstStyle/>
          <a:p>
            <a:r>
              <a:rPr lang="zh-CN" altLang="en-US" dirty="0"/>
              <a:t>问题描述</a:t>
            </a:r>
          </a:p>
        </p:txBody>
      </p:sp>
      <p:sp>
        <p:nvSpPr>
          <p:cNvPr id="3" name="内容占位符 2">
            <a:extLst>
              <a:ext uri="{FF2B5EF4-FFF2-40B4-BE49-F238E27FC236}">
                <a16:creationId xmlns:a16="http://schemas.microsoft.com/office/drawing/2014/main" id="{9E38A19B-0B88-4F4E-B8F8-9397FD8EE53C}"/>
              </a:ext>
            </a:extLst>
          </p:cNvPr>
          <p:cNvSpPr>
            <a:spLocks noGrp="1"/>
          </p:cNvSpPr>
          <p:nvPr>
            <p:ph idx="1"/>
          </p:nvPr>
        </p:nvSpPr>
        <p:spPr>
          <a:xfrm>
            <a:off x="838200" y="1825625"/>
            <a:ext cx="4790243" cy="4351338"/>
          </a:xfrm>
        </p:spPr>
        <p:txBody>
          <a:bodyPr/>
          <a:lstStyle/>
          <a:p>
            <a:r>
              <a:rPr lang="zh-CN" altLang="en-US" dirty="0"/>
              <a:t>如何在网格模型上进行着色？</a:t>
            </a:r>
            <a:endParaRPr lang="en-US" altLang="zh-CN" dirty="0"/>
          </a:p>
          <a:p>
            <a:pPr marL="0" indent="0">
              <a:buNone/>
            </a:pPr>
            <a:r>
              <a:rPr lang="en-US" altLang="zh-CN" dirty="0"/>
              <a:t>- Adobe Illustrator</a:t>
            </a:r>
            <a:r>
              <a:rPr lang="zh-CN" altLang="en-US" dirty="0"/>
              <a:t>、</a:t>
            </a:r>
            <a:r>
              <a:rPr lang="en-US" altLang="zh-CN" dirty="0"/>
              <a:t>3DS Max </a:t>
            </a:r>
            <a:r>
              <a:rPr lang="zh-CN" altLang="en-US" dirty="0"/>
              <a:t>、</a:t>
            </a:r>
            <a:r>
              <a:rPr lang="en-US" altLang="zh-CN" dirty="0"/>
              <a:t>3D-Brush</a:t>
            </a:r>
            <a:r>
              <a:rPr lang="zh-CN" altLang="en-US" dirty="0"/>
              <a:t>等工具？</a:t>
            </a:r>
          </a:p>
        </p:txBody>
      </p:sp>
      <p:pic>
        <p:nvPicPr>
          <p:cNvPr id="5" name="图片 4">
            <a:extLst>
              <a:ext uri="{FF2B5EF4-FFF2-40B4-BE49-F238E27FC236}">
                <a16:creationId xmlns:a16="http://schemas.microsoft.com/office/drawing/2014/main" id="{F8FCDFD4-2011-446C-BF5A-8EDF28CDEAF5}"/>
              </a:ext>
            </a:extLst>
          </p:cNvPr>
          <p:cNvPicPr>
            <a:picLocks noChangeAspect="1"/>
          </p:cNvPicPr>
          <p:nvPr/>
        </p:nvPicPr>
        <p:blipFill>
          <a:blip r:embed="rId3"/>
          <a:stretch>
            <a:fillRect/>
          </a:stretch>
        </p:blipFill>
        <p:spPr>
          <a:xfrm>
            <a:off x="7216682" y="548610"/>
            <a:ext cx="4137118" cy="5944265"/>
          </a:xfrm>
          <a:prstGeom prst="rect">
            <a:avLst/>
          </a:prstGeom>
        </p:spPr>
      </p:pic>
    </p:spTree>
    <p:extLst>
      <p:ext uri="{BB962C8B-B14F-4D97-AF65-F5344CB8AC3E}">
        <p14:creationId xmlns:p14="http://schemas.microsoft.com/office/powerpoint/2010/main" val="315157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08F666-E24D-4924-B9E2-38661E296D75}"/>
              </a:ext>
            </a:extLst>
          </p:cNvPr>
          <p:cNvSpPr>
            <a:spLocks noGrp="1"/>
          </p:cNvSpPr>
          <p:nvPr>
            <p:ph type="title"/>
          </p:nvPr>
        </p:nvSpPr>
        <p:spPr/>
        <p:txBody>
          <a:bodyPr/>
          <a:lstStyle/>
          <a:p>
            <a:r>
              <a:rPr lang="zh-CN" altLang="en-US" dirty="0"/>
              <a:t>重复的显著特征</a:t>
            </a:r>
          </a:p>
        </p:txBody>
      </p:sp>
      <p:sp>
        <p:nvSpPr>
          <p:cNvPr id="3" name="内容占位符 2">
            <a:extLst>
              <a:ext uri="{FF2B5EF4-FFF2-40B4-BE49-F238E27FC236}">
                <a16:creationId xmlns:a16="http://schemas.microsoft.com/office/drawing/2014/main" id="{DCE02BCB-AEA0-419D-8800-89C685258E4C}"/>
              </a:ext>
            </a:extLst>
          </p:cNvPr>
          <p:cNvSpPr>
            <a:spLocks noGrp="1"/>
          </p:cNvSpPr>
          <p:nvPr>
            <p:ph idx="1"/>
          </p:nvPr>
        </p:nvSpPr>
        <p:spPr>
          <a:xfrm>
            <a:off x="838200" y="1825625"/>
            <a:ext cx="5456068" cy="4351338"/>
          </a:xfrm>
        </p:spPr>
        <p:txBody>
          <a:bodyPr/>
          <a:lstStyle/>
          <a:p>
            <a:r>
              <a:rPr lang="zh-CN" altLang="en-US" dirty="0"/>
              <a:t>狮子的四脚以及双眼是重复的显著特征</a:t>
            </a:r>
            <a:endParaRPr lang="en-US" altLang="zh-CN" dirty="0"/>
          </a:p>
          <a:p>
            <a:r>
              <a:rPr lang="zh-CN" altLang="en-US" dirty="0"/>
              <a:t>得到重复的显著特征，可以减少着色时的交互任务量</a:t>
            </a:r>
          </a:p>
        </p:txBody>
      </p:sp>
      <p:pic>
        <p:nvPicPr>
          <p:cNvPr id="6" name="图片 5">
            <a:extLst>
              <a:ext uri="{FF2B5EF4-FFF2-40B4-BE49-F238E27FC236}">
                <a16:creationId xmlns:a16="http://schemas.microsoft.com/office/drawing/2014/main" id="{36E83C2E-8D29-4C69-A58C-016D3100403B}"/>
              </a:ext>
            </a:extLst>
          </p:cNvPr>
          <p:cNvPicPr>
            <a:picLocks noChangeAspect="1"/>
          </p:cNvPicPr>
          <p:nvPr/>
        </p:nvPicPr>
        <p:blipFill>
          <a:blip r:embed="rId2"/>
          <a:stretch>
            <a:fillRect/>
          </a:stretch>
        </p:blipFill>
        <p:spPr>
          <a:xfrm>
            <a:off x="7216682" y="557945"/>
            <a:ext cx="4162455" cy="5934930"/>
          </a:xfrm>
          <a:prstGeom prst="rect">
            <a:avLst/>
          </a:prstGeom>
        </p:spPr>
      </p:pic>
    </p:spTree>
    <p:extLst>
      <p:ext uri="{BB962C8B-B14F-4D97-AF65-F5344CB8AC3E}">
        <p14:creationId xmlns:p14="http://schemas.microsoft.com/office/powerpoint/2010/main" val="276775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E2D29-66E1-496D-B5DC-A4F0C5C28886}"/>
              </a:ext>
            </a:extLst>
          </p:cNvPr>
          <p:cNvSpPr>
            <a:spLocks noGrp="1"/>
          </p:cNvSpPr>
          <p:nvPr>
            <p:ph type="title"/>
          </p:nvPr>
        </p:nvSpPr>
        <p:spPr/>
        <p:txBody>
          <a:bodyPr/>
          <a:lstStyle/>
          <a:p>
            <a:r>
              <a:rPr lang="zh-CN" altLang="en-US" dirty="0"/>
              <a:t>热核描述符（</a:t>
            </a:r>
            <a:r>
              <a:rPr lang="en-US" altLang="zh-CN" dirty="0"/>
              <a:t>Heat Kernel Signature</a:t>
            </a:r>
            <a:r>
              <a:rPr lang="zh-CN" altLang="en-US" dirty="0"/>
              <a:t>，</a:t>
            </a:r>
            <a:r>
              <a:rPr lang="en-US" altLang="zh-CN" dirty="0"/>
              <a:t>HKS</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30238A-C1BA-4579-8F6F-05F402CB6853}"/>
                  </a:ext>
                </a:extLst>
              </p:cNvPr>
              <p:cNvSpPr>
                <a:spLocks noGrp="1"/>
              </p:cNvSpPr>
              <p:nvPr>
                <p:ph idx="1"/>
              </p:nvPr>
            </p:nvSpPr>
            <p:spPr>
              <a:xfrm>
                <a:off x="838200" y="1534422"/>
                <a:ext cx="10515600" cy="1787587"/>
              </a:xfrm>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sz="3600" i="1" kern="100" smtClean="0">
                          <a:effectLst/>
                          <a:latin typeface="Cambria Math" panose="02040503050406030204" pitchFamily="18" charset="0"/>
                          <a:ea typeface="仿宋_GB2312"/>
                          <a:cs typeface="Times New Roman" panose="02020603050405020304" pitchFamily="18" charset="0"/>
                        </a:rPr>
                        <m:t>𝐻𝐾𝑆</m:t>
                      </m:r>
                      <m:r>
                        <a:rPr lang="en-US" altLang="zh-CN" sz="3600" i="1" kern="100" smtClean="0">
                          <a:effectLst/>
                          <a:latin typeface="Cambria Math" panose="02040503050406030204" pitchFamily="18" charset="0"/>
                          <a:ea typeface="仿宋_GB2312"/>
                          <a:cs typeface="Times New Roman" panose="02020603050405020304" pitchFamily="18" charset="0"/>
                        </a:rPr>
                        <m:t>(</m:t>
                      </m:r>
                      <m:r>
                        <a:rPr lang="en-US" altLang="zh-CN" sz="3600" i="1" kern="100" smtClean="0">
                          <a:effectLst/>
                          <a:latin typeface="Cambria Math" panose="02040503050406030204" pitchFamily="18" charset="0"/>
                          <a:ea typeface="仿宋_GB2312"/>
                          <a:cs typeface="Times New Roman" panose="02020603050405020304" pitchFamily="18" charset="0"/>
                        </a:rPr>
                        <m:t>𝑥</m:t>
                      </m:r>
                      <m:r>
                        <a:rPr lang="en-US" altLang="zh-CN" sz="3600" i="1" kern="100" smtClean="0">
                          <a:effectLst/>
                          <a:latin typeface="Cambria Math" panose="02040503050406030204" pitchFamily="18" charset="0"/>
                          <a:ea typeface="仿宋_GB2312"/>
                          <a:cs typeface="Times New Roman" panose="02020603050405020304" pitchFamily="18" charset="0"/>
                        </a:rPr>
                        <m:t>,</m:t>
                      </m:r>
                      <m:r>
                        <a:rPr lang="en-US" altLang="zh-CN" sz="3600" i="1" kern="100" smtClean="0">
                          <a:effectLst/>
                          <a:latin typeface="Cambria Math" panose="02040503050406030204" pitchFamily="18" charset="0"/>
                          <a:ea typeface="仿宋_GB2312"/>
                          <a:cs typeface="Times New Roman" panose="02020603050405020304" pitchFamily="18" charset="0"/>
                        </a:rPr>
                        <m:t>𝑡</m:t>
                      </m:r>
                      <m:r>
                        <a:rPr lang="en-US" altLang="zh-CN" sz="3600" i="1" kern="100" smtClean="0">
                          <a:effectLst/>
                          <a:latin typeface="Cambria Math" panose="02040503050406030204" pitchFamily="18" charset="0"/>
                          <a:ea typeface="仿宋_GB2312"/>
                          <a:cs typeface="Times New Roman" panose="02020603050405020304" pitchFamily="18" charset="0"/>
                        </a:rPr>
                        <m:t>)=</m:t>
                      </m:r>
                      <m:sSub>
                        <m:sSubPr>
                          <m:ctrlPr>
                            <a:rPr lang="zh-CN" altLang="zh-CN" sz="3600" i="1">
                              <a:effectLst/>
                              <a:latin typeface="Cambria Math" panose="02040503050406030204" pitchFamily="18" charset="0"/>
                              <a:ea typeface="Cambria Math" panose="02040503050406030204" pitchFamily="18" charset="0"/>
                            </a:rPr>
                          </m:ctrlPr>
                        </m:sSubPr>
                        <m:e>
                          <m:r>
                            <a:rPr lang="en-US" altLang="zh-CN" sz="3600" i="1" kern="100">
                              <a:effectLst/>
                              <a:latin typeface="Cambria Math" panose="02040503050406030204" pitchFamily="18" charset="0"/>
                              <a:ea typeface="仿宋_GB2312"/>
                              <a:cs typeface="Times New Roman" panose="02020603050405020304" pitchFamily="18" charset="0"/>
                            </a:rPr>
                            <m:t>h</m:t>
                          </m:r>
                        </m:e>
                        <m:sub>
                          <m:r>
                            <a:rPr lang="en-US" altLang="zh-CN" sz="3600" i="1" kern="100">
                              <a:effectLst/>
                              <a:latin typeface="Cambria Math" panose="02040503050406030204" pitchFamily="18" charset="0"/>
                              <a:ea typeface="仿宋_GB2312"/>
                              <a:cs typeface="Times New Roman" panose="02020603050405020304" pitchFamily="18" charset="0"/>
                            </a:rPr>
                            <m:t>𝑡</m:t>
                          </m:r>
                        </m:sub>
                      </m:sSub>
                      <m:d>
                        <m:dPr>
                          <m:ctrlPr>
                            <a:rPr lang="zh-CN" altLang="zh-CN" sz="3600" i="1">
                              <a:effectLst/>
                              <a:latin typeface="Cambria Math" panose="02040503050406030204" pitchFamily="18" charset="0"/>
                              <a:ea typeface="Cambria Math" panose="02040503050406030204" pitchFamily="18" charset="0"/>
                            </a:rPr>
                          </m:ctrlPr>
                        </m:dPr>
                        <m:e>
                          <m:r>
                            <a:rPr lang="en-US" altLang="zh-CN" sz="3600" i="1" kern="100">
                              <a:effectLst/>
                              <a:latin typeface="Cambria Math" panose="02040503050406030204" pitchFamily="18" charset="0"/>
                              <a:ea typeface="仿宋_GB2312"/>
                              <a:cs typeface="Times New Roman" panose="02020603050405020304" pitchFamily="18" charset="0"/>
                            </a:rPr>
                            <m:t>𝑥</m:t>
                          </m:r>
                          <m:r>
                            <a:rPr lang="en-US" altLang="zh-CN" sz="3600" i="1" kern="100">
                              <a:effectLst/>
                              <a:latin typeface="Cambria Math" panose="02040503050406030204" pitchFamily="18" charset="0"/>
                              <a:ea typeface="仿宋_GB2312"/>
                              <a:cs typeface="Times New Roman" panose="02020603050405020304" pitchFamily="18" charset="0"/>
                            </a:rPr>
                            <m:t>,</m:t>
                          </m:r>
                          <m:r>
                            <a:rPr lang="en-US" altLang="zh-CN" sz="3600" i="1" kern="100">
                              <a:effectLst/>
                              <a:latin typeface="Cambria Math" panose="02040503050406030204" pitchFamily="18" charset="0"/>
                              <a:ea typeface="仿宋_GB2312"/>
                              <a:cs typeface="Times New Roman" panose="02020603050405020304" pitchFamily="18" charset="0"/>
                            </a:rPr>
                            <m:t>𝑥</m:t>
                          </m:r>
                        </m:e>
                      </m:d>
                      <m:r>
                        <a:rPr lang="en-US" altLang="zh-CN" sz="3600" i="1" kern="100">
                          <a:effectLst/>
                          <a:latin typeface="Cambria Math" panose="02040503050406030204" pitchFamily="18" charset="0"/>
                          <a:ea typeface="仿宋_GB2312"/>
                          <a:cs typeface="Times New Roman" panose="02020603050405020304" pitchFamily="18" charset="0"/>
                        </a:rPr>
                        <m:t>=</m:t>
                      </m:r>
                      <m:nary>
                        <m:naryPr>
                          <m:chr m:val="∑"/>
                          <m:limLoc m:val="undOvr"/>
                          <m:grow m:val="on"/>
                          <m:ctrlPr>
                            <a:rPr lang="zh-CN" altLang="zh-CN" sz="3600" i="1">
                              <a:effectLst/>
                              <a:latin typeface="Cambria Math" panose="02040503050406030204" pitchFamily="18" charset="0"/>
                              <a:ea typeface="Cambria Math" panose="02040503050406030204" pitchFamily="18" charset="0"/>
                            </a:rPr>
                          </m:ctrlPr>
                        </m:naryPr>
                        <m:sub>
                          <m:r>
                            <a:rPr lang="en-US" altLang="zh-CN" sz="3600" i="1" kern="100">
                              <a:effectLst/>
                              <a:latin typeface="Cambria Math" panose="02040503050406030204" pitchFamily="18" charset="0"/>
                              <a:ea typeface="仿宋_GB2312"/>
                              <a:cs typeface="Times New Roman" panose="02020603050405020304" pitchFamily="18" charset="0"/>
                            </a:rPr>
                            <m:t>𝑘</m:t>
                          </m:r>
                          <m:r>
                            <a:rPr lang="en-US" altLang="zh-CN" sz="3600" i="1" kern="100">
                              <a:effectLst/>
                              <a:latin typeface="Cambria Math" panose="02040503050406030204" pitchFamily="18" charset="0"/>
                              <a:ea typeface="仿宋_GB2312"/>
                              <a:cs typeface="Times New Roman" panose="02020603050405020304" pitchFamily="18" charset="0"/>
                            </a:rPr>
                            <m:t>=0</m:t>
                          </m:r>
                        </m:sub>
                        <m:sup>
                          <m:r>
                            <a:rPr lang="en-US" altLang="zh-CN" sz="3600" i="1" kern="100">
                              <a:effectLst/>
                              <a:latin typeface="Cambria Math" panose="02040503050406030204" pitchFamily="18" charset="0"/>
                              <a:ea typeface="仿宋_GB2312"/>
                              <a:cs typeface="Times New Roman" panose="02020603050405020304" pitchFamily="18" charset="0"/>
                            </a:rPr>
                            <m:t>𝑛</m:t>
                          </m:r>
                        </m:sup>
                        <m:e>
                          <m:sSup>
                            <m:sSupPr>
                              <m:ctrlPr>
                                <a:rPr lang="zh-CN" altLang="zh-CN" sz="3600" i="1">
                                  <a:effectLst/>
                                  <a:latin typeface="Cambria Math" panose="02040503050406030204" pitchFamily="18" charset="0"/>
                                  <a:ea typeface="Cambria Math" panose="02040503050406030204" pitchFamily="18" charset="0"/>
                                </a:rPr>
                              </m:ctrlPr>
                            </m:sSupPr>
                            <m:e>
                              <m:r>
                                <a:rPr lang="en-US" altLang="zh-CN" sz="3600" i="1" kern="100">
                                  <a:effectLst/>
                                  <a:latin typeface="Cambria Math" panose="02040503050406030204" pitchFamily="18" charset="0"/>
                                  <a:ea typeface="仿宋_GB2312"/>
                                  <a:cs typeface="Times New Roman" panose="02020603050405020304" pitchFamily="18" charset="0"/>
                                </a:rPr>
                                <m:t>ⅇ</m:t>
                              </m:r>
                            </m:e>
                            <m:sup>
                              <m:r>
                                <a:rPr lang="en-US" altLang="zh-CN" sz="3600" i="1" kern="100">
                                  <a:effectLst/>
                                  <a:latin typeface="Cambria Math" panose="02040503050406030204" pitchFamily="18" charset="0"/>
                                  <a:ea typeface="仿宋_GB2312"/>
                                  <a:cs typeface="Times New Roman" panose="02020603050405020304" pitchFamily="18" charset="0"/>
                                </a:rPr>
                                <m:t>−</m:t>
                              </m:r>
                              <m:sSub>
                                <m:sSubPr>
                                  <m:ctrlPr>
                                    <a:rPr lang="zh-CN" altLang="zh-CN" sz="3600" i="1">
                                      <a:effectLst/>
                                      <a:latin typeface="Cambria Math" panose="02040503050406030204" pitchFamily="18" charset="0"/>
                                      <a:ea typeface="Cambria Math" panose="02040503050406030204" pitchFamily="18" charset="0"/>
                                    </a:rPr>
                                  </m:ctrlPr>
                                </m:sSubPr>
                                <m:e>
                                  <m:r>
                                    <a:rPr lang="en-US" altLang="zh-CN" sz="3600" i="1" kern="100">
                                      <a:effectLst/>
                                      <a:latin typeface="Cambria Math" panose="02040503050406030204" pitchFamily="18" charset="0"/>
                                      <a:ea typeface="仿宋_GB2312"/>
                                      <a:cs typeface="Times New Roman" panose="02020603050405020304" pitchFamily="18" charset="0"/>
                                    </a:rPr>
                                    <m:t>𝜆</m:t>
                                  </m:r>
                                </m:e>
                                <m:sub>
                                  <m:r>
                                    <a:rPr lang="en-US" altLang="zh-CN" sz="3600" i="1" kern="100">
                                      <a:effectLst/>
                                      <a:latin typeface="Cambria Math" panose="02040503050406030204" pitchFamily="18" charset="0"/>
                                      <a:ea typeface="仿宋_GB2312"/>
                                      <a:cs typeface="Times New Roman" panose="02020603050405020304" pitchFamily="18" charset="0"/>
                                    </a:rPr>
                                    <m:t>𝑘</m:t>
                                  </m:r>
                                </m:sub>
                              </m:sSub>
                              <m:r>
                                <a:rPr lang="en-US" altLang="zh-CN" sz="3600" i="1" kern="100">
                                  <a:effectLst/>
                                  <a:latin typeface="Cambria Math" panose="02040503050406030204" pitchFamily="18" charset="0"/>
                                  <a:ea typeface="仿宋_GB2312"/>
                                  <a:cs typeface="Times New Roman" panose="02020603050405020304" pitchFamily="18" charset="0"/>
                                </a:rPr>
                                <m:t>𝑡</m:t>
                              </m:r>
                            </m:sup>
                          </m:sSup>
                          <m:sSub>
                            <m:sSubPr>
                              <m:ctrlPr>
                                <a:rPr lang="zh-CN" altLang="zh-CN" sz="3600" i="1">
                                  <a:effectLst/>
                                  <a:latin typeface="Cambria Math" panose="02040503050406030204" pitchFamily="18" charset="0"/>
                                  <a:ea typeface="Cambria Math" panose="02040503050406030204" pitchFamily="18" charset="0"/>
                                </a:rPr>
                              </m:ctrlPr>
                            </m:sSubPr>
                            <m:e>
                              <m:r>
                                <a:rPr lang="en-US" altLang="zh-CN" sz="3600" i="1" kern="100">
                                  <a:effectLst/>
                                  <a:latin typeface="Cambria Math" panose="02040503050406030204" pitchFamily="18" charset="0"/>
                                  <a:ea typeface="仿宋_GB2312"/>
                                  <a:cs typeface="Times New Roman" panose="02020603050405020304" pitchFamily="18" charset="0"/>
                                </a:rPr>
                                <m:t>𝜙</m:t>
                              </m:r>
                            </m:e>
                            <m:sub>
                              <m:r>
                                <a:rPr lang="en-US" altLang="zh-CN" sz="3600" i="1" kern="100">
                                  <a:effectLst/>
                                  <a:latin typeface="Cambria Math" panose="02040503050406030204" pitchFamily="18" charset="0"/>
                                  <a:ea typeface="仿宋_GB2312"/>
                                  <a:cs typeface="Times New Roman" panose="02020603050405020304" pitchFamily="18" charset="0"/>
                                </a:rPr>
                                <m:t>𝑘</m:t>
                              </m:r>
                            </m:sub>
                          </m:sSub>
                          <m:sSup>
                            <m:sSupPr>
                              <m:ctrlPr>
                                <a:rPr lang="zh-CN" altLang="zh-CN" sz="3600" i="1">
                                  <a:effectLst/>
                                  <a:latin typeface="Cambria Math" panose="02040503050406030204" pitchFamily="18" charset="0"/>
                                  <a:ea typeface="Cambria Math" panose="02040503050406030204" pitchFamily="18" charset="0"/>
                                </a:rPr>
                              </m:ctrlPr>
                            </m:sSupPr>
                            <m:e>
                              <m:d>
                                <m:dPr>
                                  <m:ctrlPr>
                                    <a:rPr lang="zh-CN" altLang="zh-CN" sz="3600" i="1">
                                      <a:effectLst/>
                                      <a:latin typeface="Cambria Math" panose="02040503050406030204" pitchFamily="18" charset="0"/>
                                      <a:ea typeface="Cambria Math" panose="02040503050406030204" pitchFamily="18" charset="0"/>
                                    </a:rPr>
                                  </m:ctrlPr>
                                </m:dPr>
                                <m:e>
                                  <m:r>
                                    <a:rPr lang="en-US" altLang="zh-CN" sz="3600" i="1" kern="100">
                                      <a:effectLst/>
                                      <a:latin typeface="Cambria Math" panose="02040503050406030204" pitchFamily="18" charset="0"/>
                                      <a:ea typeface="仿宋_GB2312"/>
                                      <a:cs typeface="Times New Roman" panose="02020603050405020304" pitchFamily="18" charset="0"/>
                                    </a:rPr>
                                    <m:t>𝑥</m:t>
                                  </m:r>
                                </m:e>
                              </m:d>
                            </m:e>
                            <m:sup>
                              <m:r>
                                <a:rPr lang="en-US" altLang="zh-CN" sz="3600" i="1" kern="100">
                                  <a:effectLst/>
                                  <a:latin typeface="Cambria Math" panose="02040503050406030204" pitchFamily="18" charset="0"/>
                                  <a:ea typeface="仿宋_GB2312"/>
                                  <a:cs typeface="Times New Roman" panose="02020603050405020304" pitchFamily="18" charset="0"/>
                                </a:rPr>
                                <m:t>2</m:t>
                              </m:r>
                            </m:sup>
                          </m:sSup>
                        </m:e>
                      </m:nary>
                    </m:oMath>
                  </m:oMathPara>
                </a14:m>
                <a:endParaRPr lang="zh-CN" altLang="en-US" sz="3600" dirty="0"/>
              </a:p>
            </p:txBody>
          </p:sp>
        </mc:Choice>
        <mc:Fallback xmlns="">
          <p:sp>
            <p:nvSpPr>
              <p:cNvPr id="3" name="内容占位符 2">
                <a:extLst>
                  <a:ext uri="{FF2B5EF4-FFF2-40B4-BE49-F238E27FC236}">
                    <a16:creationId xmlns:a16="http://schemas.microsoft.com/office/drawing/2014/main" id="{8E30238A-C1BA-4579-8F6F-05F402CB6853}"/>
                  </a:ext>
                </a:extLst>
              </p:cNvPr>
              <p:cNvSpPr>
                <a:spLocks noGrp="1" noRot="1" noChangeAspect="1" noMove="1" noResize="1" noEditPoints="1" noAdjustHandles="1" noChangeArrowheads="1" noChangeShapeType="1" noTextEdit="1"/>
              </p:cNvSpPr>
              <p:nvPr>
                <p:ph idx="1"/>
              </p:nvPr>
            </p:nvSpPr>
            <p:spPr>
              <a:xfrm>
                <a:off x="838200" y="1534422"/>
                <a:ext cx="10515600" cy="1787587"/>
              </a:xfrm>
              <a:blipFill>
                <a:blip r:embed="rId3"/>
                <a:stretch>
                  <a:fillRect t="-6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3402245-8D69-43B8-895B-0B92BCFDD982}"/>
                  </a:ext>
                </a:extLst>
              </p:cNvPr>
              <p:cNvSpPr txBox="1"/>
              <p:nvPr/>
            </p:nvSpPr>
            <p:spPr>
              <a:xfrm>
                <a:off x="642818" y="3579710"/>
                <a:ext cx="5351016" cy="9115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热传导</m:t>
                      </m:r>
                      <m:r>
                        <a:rPr lang="zh-CN" altLang="en-US" sz="2800" i="1" smtClean="0">
                          <a:latin typeface="Cambria Math" panose="02040503050406030204" pitchFamily="18" charset="0"/>
                        </a:rPr>
                        <m:t>方程</m:t>
                      </m:r>
                      <m:r>
                        <a:rPr lang="zh-CN" altLang="en-US" sz="2800" i="1">
                          <a:latin typeface="Cambria Math" panose="02040503050406030204" pitchFamily="18" charset="0"/>
                        </a:rPr>
                        <m:t>：</m:t>
                      </m:r>
                      <m:r>
                        <a:rPr lang="zh-CN" altLang="en-US" sz="2800" i="1" smtClean="0">
                          <a:latin typeface="Cambria Math" panose="02040503050406030204" pitchFamily="18" charset="0"/>
                        </a:rPr>
                        <m:t>𝛥</m:t>
                      </m:r>
                      <m:r>
                        <a:rPr lang="zh-CN" altLang="en-US" sz="2800" i="1" smtClean="0">
                          <a:latin typeface="Cambria Math" panose="02040503050406030204" pitchFamily="18" charset="0"/>
                        </a:rPr>
                        <m:t>𝑢</m:t>
                      </m:r>
                      <m:d>
                        <m:dPr>
                          <m:ctrlPr>
                            <a:rPr lang="zh-CN" altLang="en-US" sz="2800" i="1">
                              <a:solidFill>
                                <a:srgbClr val="836967"/>
                              </a:solidFill>
                              <a:latin typeface="Cambria Math" panose="02040503050406030204" pitchFamily="18" charset="0"/>
                            </a:rPr>
                          </m:ctrlPr>
                        </m:dPr>
                        <m:e>
                          <m:r>
                            <a:rPr lang="zh-CN" altLang="en-US" sz="2800" i="1">
                              <a:latin typeface="Cambria Math" panose="02040503050406030204" pitchFamily="18" charset="0"/>
                            </a:rPr>
                            <m:t>𝑥</m:t>
                          </m:r>
                          <m:r>
                            <a:rPr lang="zh-CN" altLang="en-US" sz="2800" i="0">
                              <a:latin typeface="Cambria Math" panose="02040503050406030204" pitchFamily="18" charset="0"/>
                            </a:rPr>
                            <m:t>,</m:t>
                          </m:r>
                          <m:r>
                            <a:rPr lang="zh-CN" altLang="en-US" sz="2800" i="1">
                              <a:latin typeface="Cambria Math" panose="02040503050406030204" pitchFamily="18" charset="0"/>
                            </a:rPr>
                            <m:t>𝑡</m:t>
                          </m:r>
                        </m:e>
                      </m:d>
                      <m:r>
                        <a:rPr lang="zh-CN" altLang="en-US" sz="2800" i="0">
                          <a:latin typeface="Cambria Math" panose="02040503050406030204" pitchFamily="18" charset="0"/>
                        </a:rPr>
                        <m:t>=</m:t>
                      </m:r>
                      <m:f>
                        <m:fPr>
                          <m:ctrlPr>
                            <a:rPr lang="zh-CN" altLang="en-US" sz="2800" i="1">
                              <a:solidFill>
                                <a:srgbClr val="836967"/>
                              </a:solidFill>
                              <a:latin typeface="Cambria Math" panose="02040503050406030204" pitchFamily="18" charset="0"/>
                            </a:rPr>
                          </m:ctrlPr>
                        </m:fPr>
                        <m:num>
                          <m:r>
                            <a:rPr lang="zh-CN" altLang="en-US" sz="2800" i="0">
                              <a:latin typeface="Cambria Math" panose="02040503050406030204" pitchFamily="18" charset="0"/>
                            </a:rPr>
                            <m:t>𝜕</m:t>
                          </m:r>
                          <m:r>
                            <a:rPr lang="zh-CN" altLang="en-US" sz="2800" i="1">
                              <a:latin typeface="Cambria Math" panose="02040503050406030204" pitchFamily="18" charset="0"/>
                            </a:rPr>
                            <m:t>𝑢</m:t>
                          </m:r>
                        </m:num>
                        <m:den>
                          <m:r>
                            <a:rPr lang="zh-CN" altLang="en-US" sz="2800" i="0">
                              <a:latin typeface="Cambria Math" panose="02040503050406030204" pitchFamily="18" charset="0"/>
                            </a:rPr>
                            <m:t>𝜕</m:t>
                          </m:r>
                          <m:r>
                            <a:rPr lang="zh-CN" altLang="en-US" sz="2800" i="1">
                              <a:latin typeface="Cambria Math" panose="02040503050406030204" pitchFamily="18" charset="0"/>
                            </a:rPr>
                            <m:t>𝑡</m:t>
                          </m:r>
                        </m:den>
                      </m:f>
                      <m:r>
                        <a:rPr lang="zh-CN" altLang="en-US" sz="2800" i="0">
                          <a:latin typeface="Cambria Math" panose="02040503050406030204" pitchFamily="18" charset="0"/>
                        </a:rPr>
                        <m:t>(</m:t>
                      </m:r>
                      <m:r>
                        <a:rPr lang="zh-CN" altLang="en-US" sz="2800" i="1">
                          <a:latin typeface="Cambria Math" panose="02040503050406030204" pitchFamily="18" charset="0"/>
                        </a:rPr>
                        <m:t>𝑥</m:t>
                      </m:r>
                      <m:r>
                        <a:rPr lang="zh-CN" altLang="en-US" sz="2800" i="0">
                          <a:latin typeface="Cambria Math" panose="02040503050406030204" pitchFamily="18" charset="0"/>
                        </a:rPr>
                        <m:t>,</m:t>
                      </m:r>
                      <m:r>
                        <a:rPr lang="zh-CN" altLang="en-US" sz="2800" i="1">
                          <a:latin typeface="Cambria Math" panose="02040503050406030204" pitchFamily="18" charset="0"/>
                        </a:rPr>
                        <m:t>𝑡</m:t>
                      </m:r>
                      <m:r>
                        <a:rPr lang="en-US" altLang="zh-CN" sz="2800" b="0" i="1" smtClean="0">
                          <a:latin typeface="Cambria Math" panose="02040503050406030204" pitchFamily="18" charset="0"/>
                        </a:rPr>
                        <m:t>)</m:t>
                      </m:r>
                    </m:oMath>
                  </m:oMathPara>
                </a14:m>
                <a:endParaRPr lang="zh-CN" altLang="en-US" sz="2800" dirty="0"/>
              </a:p>
            </p:txBody>
          </p:sp>
        </mc:Choice>
        <mc:Fallback xmlns="">
          <p:sp>
            <p:nvSpPr>
              <p:cNvPr id="7" name="文本框 6">
                <a:extLst>
                  <a:ext uri="{FF2B5EF4-FFF2-40B4-BE49-F238E27FC236}">
                    <a16:creationId xmlns:a16="http://schemas.microsoft.com/office/drawing/2014/main" id="{13402245-8D69-43B8-895B-0B92BCFDD982}"/>
                  </a:ext>
                </a:extLst>
              </p:cNvPr>
              <p:cNvSpPr txBox="1">
                <a:spLocks noRot="1" noChangeAspect="1" noMove="1" noResize="1" noEditPoints="1" noAdjustHandles="1" noChangeArrowheads="1" noChangeShapeType="1" noTextEdit="1"/>
              </p:cNvSpPr>
              <p:nvPr/>
            </p:nvSpPr>
            <p:spPr>
              <a:xfrm>
                <a:off x="642818" y="3579710"/>
                <a:ext cx="5351016" cy="91159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64DB0A9-7626-47B5-A6A8-E2BEB615BCD8}"/>
                  </a:ext>
                </a:extLst>
              </p:cNvPr>
              <p:cNvSpPr txBox="1"/>
              <p:nvPr/>
            </p:nvSpPr>
            <p:spPr>
              <a:xfrm>
                <a:off x="375081" y="5058238"/>
                <a:ext cx="7419513" cy="11395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solidFill>
                            <a:schemeClr val="tx1"/>
                          </a:solidFill>
                          <a:latin typeface="Cambria Math" panose="02040503050406030204" pitchFamily="18" charset="0"/>
                        </a:rPr>
                        <m:t>热核函数：</m:t>
                      </m:r>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h</m:t>
                          </m:r>
                        </m:e>
                        <m:sub>
                          <m:r>
                            <a:rPr lang="zh-CN" altLang="en-US" sz="2800" i="1">
                              <a:latin typeface="Cambria Math" panose="02040503050406030204" pitchFamily="18" charset="0"/>
                            </a:rPr>
                            <m:t>𝑡</m:t>
                          </m:r>
                        </m:sub>
                      </m:sSub>
                      <m:d>
                        <m:dPr>
                          <m:ctrlPr>
                            <a:rPr lang="zh-CN" altLang="en-US" sz="2800" i="1">
                              <a:solidFill>
                                <a:srgbClr val="836967"/>
                              </a:solidFill>
                              <a:latin typeface="Cambria Math" panose="02040503050406030204" pitchFamily="18" charset="0"/>
                            </a:rPr>
                          </m:ctrlPr>
                        </m:dPr>
                        <m:e>
                          <m:r>
                            <a:rPr lang="zh-CN" altLang="en-US" sz="2800" i="1">
                              <a:latin typeface="Cambria Math" panose="02040503050406030204" pitchFamily="18" charset="0"/>
                            </a:rPr>
                            <m:t>𝑥</m:t>
                          </m:r>
                          <m:r>
                            <a:rPr lang="zh-CN" altLang="en-US" sz="2800" i="0">
                              <a:latin typeface="Cambria Math" panose="02040503050406030204" pitchFamily="18" charset="0"/>
                            </a:rPr>
                            <m:t>,</m:t>
                          </m:r>
                          <m:r>
                            <a:rPr lang="zh-CN" altLang="en-US" sz="2800" i="1">
                              <a:latin typeface="Cambria Math" panose="02040503050406030204" pitchFamily="18" charset="0"/>
                            </a:rPr>
                            <m:t>𝑦</m:t>
                          </m:r>
                        </m:e>
                      </m:d>
                      <m:r>
                        <a:rPr lang="zh-CN" altLang="en-US" sz="2800" i="0">
                          <a:latin typeface="Cambria Math" panose="02040503050406030204" pitchFamily="18" charset="0"/>
                        </a:rPr>
                        <m:t>=</m:t>
                      </m:r>
                      <m:nary>
                        <m:naryPr>
                          <m:chr m:val="∑"/>
                          <m:limLoc m:val="undOvr"/>
                          <m:grow m:val="on"/>
                          <m:supHide m:val="on"/>
                          <m:ctrlPr>
                            <a:rPr lang="zh-CN" altLang="en-US" sz="2800" i="1">
                              <a:latin typeface="Cambria Math" panose="02040503050406030204" pitchFamily="18" charset="0"/>
                            </a:rPr>
                          </m:ctrlPr>
                        </m:naryPr>
                        <m:sub>
                          <m:r>
                            <a:rPr lang="zh-CN" altLang="en-US" sz="2800" i="1">
                              <a:latin typeface="Cambria Math" panose="02040503050406030204" pitchFamily="18" charset="0"/>
                            </a:rPr>
                            <m:t>𝑘</m:t>
                          </m:r>
                          <m:r>
                            <a:rPr lang="zh-CN" altLang="en-US" sz="2800" i="0">
                              <a:latin typeface="Cambria Math" panose="02040503050406030204" pitchFamily="18" charset="0"/>
                            </a:rPr>
                            <m:t>&gt;0</m:t>
                          </m:r>
                        </m:sub>
                        <m:sup/>
                        <m:e>
                          <m:sSup>
                            <m:sSupPr>
                              <m:ctrlPr>
                                <a:rPr lang="zh-CN" altLang="en-US" sz="2800" i="1">
                                  <a:solidFill>
                                    <a:srgbClr val="836967"/>
                                  </a:solidFill>
                                  <a:latin typeface="Cambria Math" panose="02040503050406030204" pitchFamily="18" charset="0"/>
                                </a:rPr>
                              </m:ctrlPr>
                            </m:sSupPr>
                            <m:e>
                              <m:r>
                                <a:rPr lang="zh-CN" altLang="en-US" sz="2800" i="0">
                                  <a:latin typeface="Cambria Math" panose="02040503050406030204" pitchFamily="18" charset="0"/>
                                </a:rPr>
                                <m:t>ⅇ</m:t>
                              </m:r>
                            </m:e>
                            <m:sup>
                              <m:r>
                                <a:rPr lang="zh-CN" altLang="en-US" sz="2800" i="0">
                                  <a:latin typeface="Cambria Math" panose="02040503050406030204" pitchFamily="18" charset="0"/>
                                </a:rPr>
                                <m:t>−</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𝜆</m:t>
                                  </m:r>
                                </m:e>
                                <m:sub>
                                  <m:r>
                                    <a:rPr lang="zh-CN" altLang="en-US" sz="2800" i="1">
                                      <a:latin typeface="Cambria Math" panose="02040503050406030204" pitchFamily="18" charset="0"/>
                                    </a:rPr>
                                    <m:t>𝑘</m:t>
                                  </m:r>
                                </m:sub>
                              </m:sSub>
                              <m:r>
                                <a:rPr lang="zh-CN" altLang="en-US" sz="2800" i="1">
                                  <a:latin typeface="Cambria Math" panose="02040503050406030204" pitchFamily="18" charset="0"/>
                                </a:rPr>
                                <m:t>𝑡</m:t>
                              </m:r>
                            </m:sup>
                          </m:sSup>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𝜙</m:t>
                              </m:r>
                            </m:e>
                            <m:sub>
                              <m:r>
                                <a:rPr lang="zh-CN" altLang="en-US" sz="2800" i="1">
                                  <a:latin typeface="Cambria Math" panose="02040503050406030204" pitchFamily="18" charset="0"/>
                                </a:rPr>
                                <m:t>𝑘</m:t>
                              </m:r>
                            </m:sub>
                          </m:sSub>
                          <m:d>
                            <m:dPr>
                              <m:ctrlPr>
                                <a:rPr lang="zh-CN" altLang="en-US" sz="2800" i="1">
                                  <a:solidFill>
                                    <a:srgbClr val="836967"/>
                                  </a:solidFill>
                                  <a:latin typeface="Cambria Math" panose="02040503050406030204" pitchFamily="18" charset="0"/>
                                </a:rPr>
                              </m:ctrlPr>
                            </m:dPr>
                            <m:e>
                              <m:r>
                                <a:rPr lang="zh-CN" altLang="en-US" sz="2800" i="1">
                                  <a:latin typeface="Cambria Math" panose="02040503050406030204" pitchFamily="18" charset="0"/>
                                </a:rPr>
                                <m:t>𝑥</m:t>
                              </m:r>
                            </m:e>
                          </m:d>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𝜙</m:t>
                              </m:r>
                            </m:e>
                            <m:sub>
                              <m:r>
                                <a:rPr lang="zh-CN" altLang="en-US" sz="2800" i="1">
                                  <a:latin typeface="Cambria Math" panose="02040503050406030204" pitchFamily="18" charset="0"/>
                                </a:rPr>
                                <m:t>𝑘</m:t>
                              </m:r>
                            </m:sub>
                          </m:sSub>
                          <m:d>
                            <m:dPr>
                              <m:ctrlPr>
                                <a:rPr lang="zh-CN" altLang="en-US" sz="2800" i="1">
                                  <a:solidFill>
                                    <a:srgbClr val="836967"/>
                                  </a:solidFill>
                                  <a:latin typeface="Cambria Math" panose="02040503050406030204" pitchFamily="18" charset="0"/>
                                </a:rPr>
                              </m:ctrlPr>
                            </m:dPr>
                            <m:e>
                              <m:r>
                                <a:rPr lang="zh-CN" altLang="en-US" sz="2800" i="1">
                                  <a:latin typeface="Cambria Math" panose="02040503050406030204" pitchFamily="18" charset="0"/>
                                </a:rPr>
                                <m:t>𝑦</m:t>
                              </m:r>
                            </m:e>
                          </m:d>
                        </m:e>
                      </m:nary>
                    </m:oMath>
                  </m:oMathPara>
                </a14:m>
                <a:endParaRPr lang="zh-CN" altLang="en-US" sz="2800" dirty="0"/>
              </a:p>
            </p:txBody>
          </p:sp>
        </mc:Choice>
        <mc:Fallback xmlns="">
          <p:sp>
            <p:nvSpPr>
              <p:cNvPr id="9" name="文本框 8">
                <a:extLst>
                  <a:ext uri="{FF2B5EF4-FFF2-40B4-BE49-F238E27FC236}">
                    <a16:creationId xmlns:a16="http://schemas.microsoft.com/office/drawing/2014/main" id="{064DB0A9-7626-47B5-A6A8-E2BEB615BCD8}"/>
                  </a:ext>
                </a:extLst>
              </p:cNvPr>
              <p:cNvSpPr txBox="1">
                <a:spLocks noRot="1" noChangeAspect="1" noMove="1" noResize="1" noEditPoints="1" noAdjustHandles="1" noChangeArrowheads="1" noChangeShapeType="1" noTextEdit="1"/>
              </p:cNvSpPr>
              <p:nvPr/>
            </p:nvSpPr>
            <p:spPr>
              <a:xfrm>
                <a:off x="375081" y="5058238"/>
                <a:ext cx="7419513" cy="1139543"/>
              </a:xfrm>
              <a:prstGeom prst="rect">
                <a:avLst/>
              </a:prstGeom>
              <a:blipFill>
                <a:blip r:embed="rId5"/>
                <a:stretch>
                  <a:fillRect/>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F8AB5EFD-0475-43A8-B5AF-70F701654581}"/>
              </a:ext>
            </a:extLst>
          </p:cNvPr>
          <p:cNvPicPr>
            <a:picLocks noChangeAspect="1"/>
          </p:cNvPicPr>
          <p:nvPr/>
        </p:nvPicPr>
        <p:blipFill>
          <a:blip r:embed="rId6"/>
          <a:stretch>
            <a:fillRect/>
          </a:stretch>
        </p:blipFill>
        <p:spPr>
          <a:xfrm>
            <a:off x="6630616" y="3139369"/>
            <a:ext cx="4918566" cy="2063870"/>
          </a:xfrm>
          <a:prstGeom prst="rect">
            <a:avLst/>
          </a:prstGeom>
        </p:spPr>
      </p:pic>
    </p:spTree>
    <p:extLst>
      <p:ext uri="{BB962C8B-B14F-4D97-AF65-F5344CB8AC3E}">
        <p14:creationId xmlns:p14="http://schemas.microsoft.com/office/powerpoint/2010/main" val="6174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5CFAC-3377-4499-90E5-22C2FE3DBED5}"/>
              </a:ext>
            </a:extLst>
          </p:cNvPr>
          <p:cNvSpPr>
            <a:spLocks noGrp="1"/>
          </p:cNvSpPr>
          <p:nvPr>
            <p:ph type="title"/>
          </p:nvPr>
        </p:nvSpPr>
        <p:spPr/>
        <p:txBody>
          <a:bodyPr/>
          <a:lstStyle/>
          <a:p>
            <a:r>
              <a:rPr lang="en-US" altLang="zh-CN" dirty="0"/>
              <a:t>HKS</a:t>
            </a:r>
            <a:r>
              <a:rPr lang="zh-CN" altLang="en-US" dirty="0"/>
              <a:t>的缺陷</a:t>
            </a:r>
          </a:p>
        </p:txBody>
      </p:sp>
      <p:sp>
        <p:nvSpPr>
          <p:cNvPr id="3" name="内容占位符 2">
            <a:extLst>
              <a:ext uri="{FF2B5EF4-FFF2-40B4-BE49-F238E27FC236}">
                <a16:creationId xmlns:a16="http://schemas.microsoft.com/office/drawing/2014/main" id="{31457FF4-A646-45AB-8154-07D2E038B132}"/>
              </a:ext>
            </a:extLst>
          </p:cNvPr>
          <p:cNvSpPr>
            <a:spLocks noGrp="1"/>
          </p:cNvSpPr>
          <p:nvPr>
            <p:ph idx="1"/>
          </p:nvPr>
        </p:nvSpPr>
        <p:spPr>
          <a:xfrm>
            <a:off x="838200" y="1825625"/>
            <a:ext cx="10720526" cy="4351338"/>
          </a:xfrm>
        </p:spPr>
        <p:txBody>
          <a:bodyPr>
            <a:normAutofit/>
          </a:bodyPr>
          <a:lstStyle/>
          <a:p>
            <a:r>
              <a:rPr lang="zh-CN" altLang="zh-CN" sz="2400" kern="100" dirty="0">
                <a:effectLst/>
                <a:latin typeface="Times New Roman" panose="02020603050405020304" pitchFamily="18" charset="0"/>
                <a:ea typeface="仿宋_GB2312"/>
                <a:cs typeface="Times New Roman" panose="02020603050405020304" pitchFamily="18" charset="0"/>
              </a:rPr>
              <a:t>它很大程度上受到低频信息的影响，低频对应的是模型的</a:t>
            </a:r>
            <a:r>
              <a:rPr lang="zh-CN" altLang="zh-CN" sz="2400" kern="100" dirty="0">
                <a:solidFill>
                  <a:srgbClr val="FF0000"/>
                </a:solidFill>
                <a:effectLst/>
                <a:latin typeface="Times New Roman" panose="02020603050405020304" pitchFamily="18" charset="0"/>
                <a:ea typeface="仿宋_GB2312"/>
                <a:cs typeface="Times New Roman" panose="02020603050405020304" pitchFamily="18" charset="0"/>
              </a:rPr>
              <a:t>宏观特性</a:t>
            </a:r>
            <a:r>
              <a:rPr lang="zh-CN" altLang="zh-CN" sz="2400" kern="100" dirty="0">
                <a:effectLst/>
                <a:latin typeface="Times New Roman" panose="02020603050405020304" pitchFamily="18" charset="0"/>
                <a:ea typeface="仿宋_GB2312"/>
                <a:cs typeface="Times New Roman" panose="02020603050405020304" pitchFamily="18" charset="0"/>
              </a:rPr>
              <a:t>，而忽略了高频信息的影响，这将导致模型的</a:t>
            </a:r>
            <a:r>
              <a:rPr lang="zh-CN" altLang="zh-CN" sz="2400" kern="100" dirty="0">
                <a:solidFill>
                  <a:srgbClr val="FF0000"/>
                </a:solidFill>
                <a:effectLst/>
                <a:latin typeface="Times New Roman" panose="02020603050405020304" pitchFamily="18" charset="0"/>
                <a:ea typeface="仿宋_GB2312"/>
                <a:cs typeface="Times New Roman" panose="02020603050405020304" pitchFamily="18" charset="0"/>
              </a:rPr>
              <a:t>微观特性</a:t>
            </a:r>
            <a:r>
              <a:rPr lang="zh-CN" altLang="zh-CN" sz="2400" kern="100" dirty="0">
                <a:effectLst/>
                <a:latin typeface="Times New Roman" panose="02020603050405020304" pitchFamily="18" charset="0"/>
                <a:ea typeface="仿宋_GB2312"/>
                <a:cs typeface="Times New Roman" panose="02020603050405020304" pitchFamily="18" charset="0"/>
              </a:rPr>
              <a:t>丢失。</a:t>
            </a:r>
            <a:endParaRPr lang="zh-CN" altLang="en-US" sz="2400" dirty="0"/>
          </a:p>
        </p:txBody>
      </p:sp>
      <p:pic>
        <p:nvPicPr>
          <p:cNvPr id="5" name="图片 4">
            <a:extLst>
              <a:ext uri="{FF2B5EF4-FFF2-40B4-BE49-F238E27FC236}">
                <a16:creationId xmlns:a16="http://schemas.microsoft.com/office/drawing/2014/main" id="{B0D3E11F-E914-4775-AD9D-492D2F0B84F8}"/>
              </a:ext>
            </a:extLst>
          </p:cNvPr>
          <p:cNvPicPr>
            <a:picLocks noChangeAspect="1"/>
          </p:cNvPicPr>
          <p:nvPr/>
        </p:nvPicPr>
        <p:blipFill>
          <a:blip r:embed="rId3"/>
          <a:stretch>
            <a:fillRect/>
          </a:stretch>
        </p:blipFill>
        <p:spPr>
          <a:xfrm>
            <a:off x="5713200" y="3019377"/>
            <a:ext cx="5640600" cy="2758021"/>
          </a:xfrm>
          <a:prstGeom prst="rect">
            <a:avLst/>
          </a:prstGeom>
        </p:spPr>
      </p:pic>
    </p:spTree>
    <p:extLst>
      <p:ext uri="{BB962C8B-B14F-4D97-AF65-F5344CB8AC3E}">
        <p14:creationId xmlns:p14="http://schemas.microsoft.com/office/powerpoint/2010/main" val="3088153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A7CD7-1E87-4DC1-B799-FD2DBDA1CF90}"/>
              </a:ext>
            </a:extLst>
          </p:cNvPr>
          <p:cNvSpPr>
            <a:spLocks noGrp="1"/>
          </p:cNvSpPr>
          <p:nvPr>
            <p:ph type="title"/>
          </p:nvPr>
        </p:nvSpPr>
        <p:spPr/>
        <p:txBody>
          <a:bodyPr/>
          <a:lstStyle/>
          <a:p>
            <a:r>
              <a:rPr lang="zh-CN" altLang="en-US" dirty="0"/>
              <a:t>波核描述符（</a:t>
            </a:r>
            <a:r>
              <a:rPr lang="en-US" altLang="zh-CN" dirty="0"/>
              <a:t>Wave Kernel Signature</a:t>
            </a:r>
            <a:r>
              <a:rPr lang="zh-CN" altLang="en-US" dirty="0"/>
              <a:t>，</a:t>
            </a:r>
            <a:r>
              <a:rPr lang="en-US" altLang="zh-CN" dirty="0"/>
              <a:t>WKS</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17B55ED-F59C-4EFF-8695-7AB6DA0189E2}"/>
                  </a:ext>
                </a:extLst>
              </p:cNvPr>
              <p:cNvSpPr>
                <a:spLocks noGrp="1"/>
              </p:cNvSpPr>
              <p:nvPr>
                <p:ph idx="1"/>
              </p:nvPr>
            </p:nvSpPr>
            <p:spPr>
              <a:xfrm>
                <a:off x="838200" y="1547813"/>
                <a:ext cx="10515600" cy="1603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zh-CN" sz="3600" i="1" kern="100" smtClean="0">
                          <a:effectLst/>
                          <a:latin typeface="Cambria Math" panose="02040503050406030204" pitchFamily="18" charset="0"/>
                          <a:ea typeface="仿宋_GB2312"/>
                          <a:cs typeface="Times New Roman" panose="02020603050405020304" pitchFamily="18" charset="0"/>
                        </a:rPr>
                        <m:t>𝑊𝐾𝑆</m:t>
                      </m:r>
                      <m:d>
                        <m:dPr>
                          <m:ctrlPr>
                            <a:rPr lang="zh-CN" altLang="zh-CN" sz="3600" i="1">
                              <a:effectLst/>
                              <a:latin typeface="Cambria Math" panose="02040503050406030204" pitchFamily="18" charset="0"/>
                              <a:ea typeface="Cambria Math" panose="02040503050406030204" pitchFamily="18" charset="0"/>
                            </a:rPr>
                          </m:ctrlPr>
                        </m:dPr>
                        <m:e>
                          <m:r>
                            <a:rPr lang="en-US" altLang="zh-CN" sz="3600" i="1" kern="100">
                              <a:effectLst/>
                              <a:latin typeface="Cambria Math" panose="02040503050406030204" pitchFamily="18" charset="0"/>
                              <a:ea typeface="仿宋_GB2312"/>
                              <a:cs typeface="Times New Roman" panose="02020603050405020304" pitchFamily="18" charset="0"/>
                            </a:rPr>
                            <m:t>𝐸</m:t>
                          </m:r>
                          <m:r>
                            <a:rPr lang="en-US" altLang="zh-CN" sz="3600" i="1" kern="100">
                              <a:effectLst/>
                              <a:latin typeface="Cambria Math" panose="02040503050406030204" pitchFamily="18" charset="0"/>
                              <a:ea typeface="仿宋_GB2312"/>
                              <a:cs typeface="Times New Roman" panose="02020603050405020304" pitchFamily="18" charset="0"/>
                            </a:rPr>
                            <m:t>,</m:t>
                          </m:r>
                          <m:r>
                            <a:rPr lang="en-US" altLang="zh-CN" sz="3600" i="1" kern="100">
                              <a:effectLst/>
                              <a:latin typeface="Cambria Math" panose="02040503050406030204" pitchFamily="18" charset="0"/>
                              <a:ea typeface="仿宋_GB2312"/>
                              <a:cs typeface="Times New Roman" panose="02020603050405020304" pitchFamily="18" charset="0"/>
                            </a:rPr>
                            <m:t>𝑥</m:t>
                          </m:r>
                        </m:e>
                      </m:d>
                      <m:r>
                        <a:rPr lang="en-US" altLang="zh-CN" sz="3600" i="1" kern="100">
                          <a:effectLst/>
                          <a:latin typeface="Cambria Math" panose="02040503050406030204" pitchFamily="18" charset="0"/>
                          <a:ea typeface="仿宋_GB2312"/>
                          <a:cs typeface="Times New Roman" panose="02020603050405020304" pitchFamily="18" charset="0"/>
                        </a:rPr>
                        <m:t>=</m:t>
                      </m:r>
                      <m:nary>
                        <m:naryPr>
                          <m:chr m:val="∑"/>
                          <m:limLoc m:val="undOvr"/>
                          <m:grow m:val="on"/>
                          <m:ctrlPr>
                            <a:rPr lang="zh-CN" altLang="zh-CN" sz="3600" i="1">
                              <a:effectLst/>
                              <a:latin typeface="Cambria Math" panose="02040503050406030204" pitchFamily="18" charset="0"/>
                              <a:ea typeface="Cambria Math" panose="02040503050406030204" pitchFamily="18" charset="0"/>
                            </a:rPr>
                          </m:ctrlPr>
                        </m:naryPr>
                        <m:sub>
                          <m:r>
                            <a:rPr lang="en-US" altLang="zh-CN" sz="3600" i="1" kern="100">
                              <a:effectLst/>
                              <a:latin typeface="Cambria Math" panose="02040503050406030204" pitchFamily="18" charset="0"/>
                              <a:ea typeface="仿宋_GB2312"/>
                              <a:cs typeface="Times New Roman" panose="02020603050405020304" pitchFamily="18" charset="0"/>
                            </a:rPr>
                            <m:t>𝑘</m:t>
                          </m:r>
                          <m:r>
                            <a:rPr lang="en-US" altLang="zh-CN" sz="3600" i="1" kern="100">
                              <a:effectLst/>
                              <a:latin typeface="Cambria Math" panose="02040503050406030204" pitchFamily="18" charset="0"/>
                              <a:ea typeface="仿宋_GB2312"/>
                              <a:cs typeface="Times New Roman" panose="02020603050405020304" pitchFamily="18" charset="0"/>
                            </a:rPr>
                            <m:t>=0</m:t>
                          </m:r>
                        </m:sub>
                        <m:sup>
                          <m:r>
                            <a:rPr lang="en-US" altLang="zh-CN" sz="3600" i="1" kern="100">
                              <a:effectLst/>
                              <a:latin typeface="Cambria Math" panose="02040503050406030204" pitchFamily="18" charset="0"/>
                              <a:ea typeface="仿宋_GB2312"/>
                              <a:cs typeface="Times New Roman" panose="02020603050405020304" pitchFamily="18" charset="0"/>
                            </a:rPr>
                            <m:t>𝑛</m:t>
                          </m:r>
                        </m:sup>
                        <m:e>
                          <m:sSub>
                            <m:sSubPr>
                              <m:ctrlPr>
                                <a:rPr lang="zh-CN" altLang="zh-CN" sz="3600" i="1">
                                  <a:effectLst/>
                                  <a:latin typeface="Cambria Math" panose="02040503050406030204" pitchFamily="18" charset="0"/>
                                  <a:ea typeface="Cambria Math" panose="02040503050406030204" pitchFamily="18" charset="0"/>
                                </a:rPr>
                              </m:ctrlPr>
                            </m:sSubPr>
                            <m:e>
                              <m:r>
                                <a:rPr lang="en-US" altLang="zh-CN" sz="3600" i="1" kern="100">
                                  <a:effectLst/>
                                  <a:latin typeface="Cambria Math" panose="02040503050406030204" pitchFamily="18" charset="0"/>
                                  <a:ea typeface="仿宋_GB2312"/>
                                  <a:cs typeface="Times New Roman" panose="02020603050405020304" pitchFamily="18" charset="0"/>
                                </a:rPr>
                                <m:t>𝜙</m:t>
                              </m:r>
                            </m:e>
                            <m:sub>
                              <m:r>
                                <a:rPr lang="en-US" altLang="zh-CN" sz="3600" i="1" kern="100">
                                  <a:effectLst/>
                                  <a:latin typeface="Cambria Math" panose="02040503050406030204" pitchFamily="18" charset="0"/>
                                  <a:ea typeface="仿宋_GB2312"/>
                                  <a:cs typeface="Times New Roman" panose="02020603050405020304" pitchFamily="18" charset="0"/>
                                </a:rPr>
                                <m:t>𝑘</m:t>
                              </m:r>
                            </m:sub>
                          </m:sSub>
                          <m:sSup>
                            <m:sSupPr>
                              <m:ctrlPr>
                                <a:rPr lang="zh-CN" altLang="zh-CN" sz="3600" i="1">
                                  <a:effectLst/>
                                  <a:latin typeface="Cambria Math" panose="02040503050406030204" pitchFamily="18" charset="0"/>
                                  <a:ea typeface="Cambria Math" panose="02040503050406030204" pitchFamily="18" charset="0"/>
                                </a:rPr>
                              </m:ctrlPr>
                            </m:sSupPr>
                            <m:e>
                              <m:d>
                                <m:dPr>
                                  <m:ctrlPr>
                                    <a:rPr lang="zh-CN" altLang="zh-CN" sz="3600" i="1">
                                      <a:effectLst/>
                                      <a:latin typeface="Cambria Math" panose="02040503050406030204" pitchFamily="18" charset="0"/>
                                      <a:ea typeface="Cambria Math" panose="02040503050406030204" pitchFamily="18" charset="0"/>
                                    </a:rPr>
                                  </m:ctrlPr>
                                </m:dPr>
                                <m:e>
                                  <m:r>
                                    <a:rPr lang="en-US" altLang="zh-CN" sz="3600" i="1" kern="100">
                                      <a:effectLst/>
                                      <a:latin typeface="Cambria Math" panose="02040503050406030204" pitchFamily="18" charset="0"/>
                                      <a:ea typeface="仿宋_GB2312"/>
                                      <a:cs typeface="Times New Roman" panose="02020603050405020304" pitchFamily="18" charset="0"/>
                                    </a:rPr>
                                    <m:t>𝑥</m:t>
                                  </m:r>
                                </m:e>
                              </m:d>
                            </m:e>
                            <m:sup>
                              <m:r>
                                <a:rPr lang="en-US" altLang="zh-CN" sz="3600" i="1" kern="100">
                                  <a:effectLst/>
                                  <a:latin typeface="Cambria Math" panose="02040503050406030204" pitchFamily="18" charset="0"/>
                                  <a:ea typeface="仿宋_GB2312"/>
                                  <a:cs typeface="Times New Roman" panose="02020603050405020304" pitchFamily="18" charset="0"/>
                                </a:rPr>
                                <m:t>2</m:t>
                              </m:r>
                            </m:sup>
                          </m:sSup>
                          <m:sSub>
                            <m:sSubPr>
                              <m:ctrlPr>
                                <a:rPr lang="zh-CN" altLang="zh-CN" sz="3600" i="1">
                                  <a:effectLst/>
                                  <a:latin typeface="Cambria Math" panose="02040503050406030204" pitchFamily="18" charset="0"/>
                                  <a:ea typeface="Cambria Math" panose="02040503050406030204" pitchFamily="18" charset="0"/>
                                </a:rPr>
                              </m:ctrlPr>
                            </m:sSubPr>
                            <m:e>
                              <m:r>
                                <a:rPr lang="en-US" altLang="zh-CN" sz="3600" i="1" kern="100">
                                  <a:effectLst/>
                                  <a:latin typeface="Cambria Math" panose="02040503050406030204" pitchFamily="18" charset="0"/>
                                  <a:ea typeface="仿宋_GB2312"/>
                                  <a:cs typeface="Times New Roman" panose="02020603050405020304" pitchFamily="18" charset="0"/>
                                </a:rPr>
                                <m:t>𝑓</m:t>
                              </m:r>
                            </m:e>
                            <m:sub>
                              <m:r>
                                <a:rPr lang="en-US" altLang="zh-CN" sz="3600" i="1" kern="100">
                                  <a:effectLst/>
                                  <a:latin typeface="Cambria Math" panose="02040503050406030204" pitchFamily="18" charset="0"/>
                                  <a:ea typeface="仿宋_GB2312"/>
                                  <a:cs typeface="Times New Roman" panose="02020603050405020304" pitchFamily="18" charset="0"/>
                                </a:rPr>
                                <m:t>𝐸</m:t>
                              </m:r>
                            </m:sub>
                          </m:sSub>
                          <m:sSup>
                            <m:sSupPr>
                              <m:ctrlPr>
                                <a:rPr lang="zh-CN" altLang="zh-CN" sz="3600" i="1">
                                  <a:effectLst/>
                                  <a:latin typeface="Cambria Math" panose="02040503050406030204" pitchFamily="18" charset="0"/>
                                  <a:ea typeface="Cambria Math" panose="02040503050406030204" pitchFamily="18" charset="0"/>
                                </a:rPr>
                              </m:ctrlPr>
                            </m:sSupPr>
                            <m:e>
                              <m:d>
                                <m:dPr>
                                  <m:ctrlPr>
                                    <a:rPr lang="zh-CN" altLang="zh-CN" sz="3600" i="1">
                                      <a:effectLst/>
                                      <a:latin typeface="Cambria Math" panose="02040503050406030204" pitchFamily="18" charset="0"/>
                                      <a:ea typeface="Cambria Math" panose="02040503050406030204" pitchFamily="18" charset="0"/>
                                    </a:rPr>
                                  </m:ctrlPr>
                                </m:dPr>
                                <m:e>
                                  <m:sSub>
                                    <m:sSubPr>
                                      <m:ctrlPr>
                                        <a:rPr lang="zh-CN" altLang="zh-CN" sz="3600" i="1">
                                          <a:effectLst/>
                                          <a:latin typeface="Cambria Math" panose="02040503050406030204" pitchFamily="18" charset="0"/>
                                          <a:ea typeface="Cambria Math" panose="02040503050406030204" pitchFamily="18" charset="0"/>
                                        </a:rPr>
                                      </m:ctrlPr>
                                    </m:sSubPr>
                                    <m:e>
                                      <m:r>
                                        <a:rPr lang="en-US" altLang="zh-CN" sz="3600" i="1" kern="100">
                                          <a:effectLst/>
                                          <a:latin typeface="Cambria Math" panose="02040503050406030204" pitchFamily="18" charset="0"/>
                                          <a:ea typeface="仿宋_GB2312"/>
                                          <a:cs typeface="Times New Roman" panose="02020603050405020304" pitchFamily="18" charset="0"/>
                                        </a:rPr>
                                        <m:t>𝐸</m:t>
                                      </m:r>
                                    </m:e>
                                    <m:sub>
                                      <m:r>
                                        <a:rPr lang="en-US" altLang="zh-CN" sz="3600" i="1" kern="100">
                                          <a:effectLst/>
                                          <a:latin typeface="Cambria Math" panose="02040503050406030204" pitchFamily="18" charset="0"/>
                                          <a:ea typeface="仿宋_GB2312"/>
                                          <a:cs typeface="Times New Roman" panose="02020603050405020304" pitchFamily="18" charset="0"/>
                                        </a:rPr>
                                        <m:t>𝑘</m:t>
                                      </m:r>
                                    </m:sub>
                                  </m:sSub>
                                </m:e>
                              </m:d>
                            </m:e>
                            <m:sup>
                              <m:r>
                                <a:rPr lang="en-US" altLang="zh-CN" sz="3600" i="1" kern="100">
                                  <a:effectLst/>
                                  <a:latin typeface="Cambria Math" panose="02040503050406030204" pitchFamily="18" charset="0"/>
                                  <a:ea typeface="仿宋_GB2312"/>
                                  <a:cs typeface="Times New Roman" panose="02020603050405020304" pitchFamily="18" charset="0"/>
                                </a:rPr>
                                <m:t>2</m:t>
                              </m:r>
                            </m:sup>
                          </m:sSup>
                        </m:e>
                      </m:nary>
                    </m:oMath>
                  </m:oMathPara>
                </a14:m>
                <a:endParaRPr lang="zh-CN" altLang="en-US" sz="3600" dirty="0"/>
              </a:p>
            </p:txBody>
          </p:sp>
        </mc:Choice>
        <mc:Fallback xmlns="">
          <p:sp>
            <p:nvSpPr>
              <p:cNvPr id="3" name="内容占位符 2">
                <a:extLst>
                  <a:ext uri="{FF2B5EF4-FFF2-40B4-BE49-F238E27FC236}">
                    <a16:creationId xmlns:a16="http://schemas.microsoft.com/office/drawing/2014/main" id="{317B55ED-F59C-4EFF-8695-7AB6DA0189E2}"/>
                  </a:ext>
                </a:extLst>
              </p:cNvPr>
              <p:cNvSpPr>
                <a:spLocks noGrp="1" noRot="1" noChangeAspect="1" noMove="1" noResize="1" noEditPoints="1" noAdjustHandles="1" noChangeArrowheads="1" noChangeShapeType="1" noTextEdit="1"/>
              </p:cNvSpPr>
              <p:nvPr>
                <p:ph idx="1"/>
              </p:nvPr>
            </p:nvSpPr>
            <p:spPr>
              <a:xfrm>
                <a:off x="838200" y="1547813"/>
                <a:ext cx="10515600" cy="1603375"/>
              </a:xfrm>
              <a:blipFill>
                <a:blip r:embed="rId3"/>
                <a:stretch>
                  <a:fillRect t="-7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C20330A-261A-4616-9747-264A8D5F362D}"/>
                  </a:ext>
                </a:extLst>
              </p:cNvPr>
              <p:cNvSpPr txBox="1"/>
              <p:nvPr/>
            </p:nvSpPr>
            <p:spPr>
              <a:xfrm>
                <a:off x="490491" y="3637910"/>
                <a:ext cx="6094520" cy="9115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薛定谔</m:t>
                      </m:r>
                      <m:r>
                        <a:rPr lang="zh-CN" altLang="en-US" sz="2800" i="1" smtClean="0">
                          <a:latin typeface="Cambria Math" panose="02040503050406030204" pitchFamily="18" charset="0"/>
                        </a:rPr>
                        <m:t>方程</m:t>
                      </m:r>
                      <m:r>
                        <a:rPr lang="zh-CN" altLang="en-US" sz="2800" i="1">
                          <a:latin typeface="Cambria Math" panose="02040503050406030204" pitchFamily="18" charset="0"/>
                        </a:rPr>
                        <m:t>：</m:t>
                      </m:r>
                      <m:r>
                        <a:rPr lang="zh-CN" altLang="en-US" sz="2800" i="1" smtClean="0">
                          <a:latin typeface="Cambria Math" panose="02040503050406030204" pitchFamily="18" charset="0"/>
                        </a:rPr>
                        <m:t>𝑖</m:t>
                      </m:r>
                      <m:r>
                        <a:rPr lang="zh-CN" altLang="en-US" sz="2800" i="1" smtClean="0">
                          <a:latin typeface="Cambria Math" panose="02040503050406030204" pitchFamily="18" charset="0"/>
                        </a:rPr>
                        <m:t>𝛥𝜓</m:t>
                      </m:r>
                      <m:d>
                        <m:dPr>
                          <m:ctrlPr>
                            <a:rPr lang="zh-CN" altLang="en-US" sz="2800" i="1">
                              <a:solidFill>
                                <a:srgbClr val="836967"/>
                              </a:solidFill>
                              <a:latin typeface="Cambria Math" panose="02040503050406030204" pitchFamily="18" charset="0"/>
                            </a:rPr>
                          </m:ctrlPr>
                        </m:dPr>
                        <m:e>
                          <m:r>
                            <a:rPr lang="zh-CN" altLang="en-US" sz="2800" i="1">
                              <a:latin typeface="Cambria Math" panose="02040503050406030204" pitchFamily="18" charset="0"/>
                            </a:rPr>
                            <m:t>𝑥</m:t>
                          </m:r>
                          <m:r>
                            <a:rPr lang="zh-CN" altLang="en-US" sz="2800" i="0">
                              <a:latin typeface="Cambria Math" panose="02040503050406030204" pitchFamily="18" charset="0"/>
                            </a:rPr>
                            <m:t>,</m:t>
                          </m:r>
                          <m:r>
                            <a:rPr lang="zh-CN" altLang="en-US" sz="2800" i="1">
                              <a:latin typeface="Cambria Math" panose="02040503050406030204" pitchFamily="18" charset="0"/>
                            </a:rPr>
                            <m:t>𝑡</m:t>
                          </m:r>
                        </m:e>
                      </m:d>
                      <m:r>
                        <a:rPr lang="zh-CN" altLang="en-US" sz="2800" i="0">
                          <a:latin typeface="Cambria Math" panose="02040503050406030204" pitchFamily="18" charset="0"/>
                        </a:rPr>
                        <m:t>=</m:t>
                      </m:r>
                      <m:f>
                        <m:fPr>
                          <m:ctrlPr>
                            <a:rPr lang="zh-CN" altLang="en-US" sz="2800" i="1">
                              <a:solidFill>
                                <a:srgbClr val="836967"/>
                              </a:solidFill>
                              <a:latin typeface="Cambria Math" panose="02040503050406030204" pitchFamily="18" charset="0"/>
                            </a:rPr>
                          </m:ctrlPr>
                        </m:fPr>
                        <m:num>
                          <m:r>
                            <a:rPr lang="zh-CN" altLang="en-US" sz="2800" i="0">
                              <a:latin typeface="Cambria Math" panose="02040503050406030204" pitchFamily="18" charset="0"/>
                            </a:rPr>
                            <m:t>𝜕</m:t>
                          </m:r>
                          <m:r>
                            <a:rPr lang="zh-CN" altLang="en-US" sz="2800" i="1">
                              <a:latin typeface="Cambria Math" panose="02040503050406030204" pitchFamily="18" charset="0"/>
                            </a:rPr>
                            <m:t>𝜓</m:t>
                          </m:r>
                        </m:num>
                        <m:den>
                          <m:r>
                            <a:rPr lang="zh-CN" altLang="en-US" sz="2800" i="0">
                              <a:latin typeface="Cambria Math" panose="02040503050406030204" pitchFamily="18" charset="0"/>
                            </a:rPr>
                            <m:t>𝜕</m:t>
                          </m:r>
                          <m:r>
                            <a:rPr lang="zh-CN" altLang="en-US" sz="2800" i="1">
                              <a:latin typeface="Cambria Math" panose="02040503050406030204" pitchFamily="18" charset="0"/>
                            </a:rPr>
                            <m:t>𝑡</m:t>
                          </m:r>
                        </m:den>
                      </m:f>
                      <m:d>
                        <m:dPr>
                          <m:ctrlPr>
                            <a:rPr lang="zh-CN" altLang="en-US" sz="2800" i="1">
                              <a:solidFill>
                                <a:srgbClr val="836967"/>
                              </a:solidFill>
                              <a:latin typeface="Cambria Math" panose="02040503050406030204" pitchFamily="18" charset="0"/>
                            </a:rPr>
                          </m:ctrlPr>
                        </m:dPr>
                        <m:e>
                          <m:r>
                            <a:rPr lang="zh-CN" altLang="en-US" sz="2800" i="1">
                              <a:latin typeface="Cambria Math" panose="02040503050406030204" pitchFamily="18" charset="0"/>
                            </a:rPr>
                            <m:t>𝑥</m:t>
                          </m:r>
                          <m:r>
                            <a:rPr lang="zh-CN" altLang="en-US" sz="2800" i="0">
                              <a:latin typeface="Cambria Math" panose="02040503050406030204" pitchFamily="18" charset="0"/>
                            </a:rPr>
                            <m:t>,</m:t>
                          </m:r>
                          <m:r>
                            <a:rPr lang="zh-CN" altLang="en-US" sz="2800" i="1">
                              <a:latin typeface="Cambria Math" panose="02040503050406030204" pitchFamily="18" charset="0"/>
                            </a:rPr>
                            <m:t>𝑡</m:t>
                          </m:r>
                        </m:e>
                      </m:d>
                    </m:oMath>
                  </m:oMathPara>
                </a14:m>
                <a:endParaRPr lang="zh-CN" altLang="en-US" sz="2800" dirty="0"/>
              </a:p>
            </p:txBody>
          </p:sp>
        </mc:Choice>
        <mc:Fallback xmlns="">
          <p:sp>
            <p:nvSpPr>
              <p:cNvPr id="5" name="文本框 4">
                <a:extLst>
                  <a:ext uri="{FF2B5EF4-FFF2-40B4-BE49-F238E27FC236}">
                    <a16:creationId xmlns:a16="http://schemas.microsoft.com/office/drawing/2014/main" id="{6C20330A-261A-4616-9747-264A8D5F362D}"/>
                  </a:ext>
                </a:extLst>
              </p:cNvPr>
              <p:cNvSpPr txBox="1">
                <a:spLocks noRot="1" noChangeAspect="1" noMove="1" noResize="1" noEditPoints="1" noAdjustHandles="1" noChangeArrowheads="1" noChangeShapeType="1" noTextEdit="1"/>
              </p:cNvSpPr>
              <p:nvPr/>
            </p:nvSpPr>
            <p:spPr>
              <a:xfrm>
                <a:off x="490491" y="3637910"/>
                <a:ext cx="6094520" cy="911596"/>
              </a:xfrm>
              <a:prstGeom prst="rect">
                <a:avLst/>
              </a:prstGeom>
              <a:blipFill>
                <a:blip r:embed="rId4"/>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7E15D7C4-BF75-47C6-9A46-71F2BBA0E841}"/>
              </a:ext>
            </a:extLst>
          </p:cNvPr>
          <p:cNvPicPr>
            <a:picLocks noChangeAspect="1"/>
          </p:cNvPicPr>
          <p:nvPr/>
        </p:nvPicPr>
        <p:blipFill>
          <a:blip r:embed="rId5"/>
          <a:stretch>
            <a:fillRect/>
          </a:stretch>
        </p:blipFill>
        <p:spPr>
          <a:xfrm>
            <a:off x="7323864" y="3030648"/>
            <a:ext cx="4029936" cy="3037716"/>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A590120-5576-4881-A735-718FEC128784}"/>
                  </a:ext>
                </a:extLst>
              </p:cNvPr>
              <p:cNvSpPr txBox="1"/>
              <p:nvPr/>
            </p:nvSpPr>
            <p:spPr>
              <a:xfrm>
                <a:off x="647355" y="4868500"/>
                <a:ext cx="6867354" cy="12675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solidFill>
                            <a:schemeClr val="tx1"/>
                          </a:solidFill>
                          <a:latin typeface="Cambria Math" panose="02040503050406030204" pitchFamily="18" charset="0"/>
                        </a:rPr>
                        <m:t>波函数：</m:t>
                      </m:r>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𝜓</m:t>
                          </m:r>
                        </m:e>
                        <m:sub>
                          <m:r>
                            <a:rPr lang="zh-CN" altLang="en-US" sz="2800" i="1">
                              <a:latin typeface="Cambria Math" panose="02040503050406030204" pitchFamily="18" charset="0"/>
                            </a:rPr>
                            <m:t>𝐸</m:t>
                          </m:r>
                        </m:sub>
                      </m:sSub>
                      <m:d>
                        <m:dPr>
                          <m:ctrlPr>
                            <a:rPr lang="zh-CN" altLang="en-US" sz="2800" i="1">
                              <a:solidFill>
                                <a:srgbClr val="836967"/>
                              </a:solidFill>
                              <a:latin typeface="Cambria Math" panose="02040503050406030204" pitchFamily="18" charset="0"/>
                            </a:rPr>
                          </m:ctrlPr>
                        </m:dPr>
                        <m:e>
                          <m:r>
                            <a:rPr lang="zh-CN" altLang="en-US" sz="2800" i="1">
                              <a:latin typeface="Cambria Math" panose="02040503050406030204" pitchFamily="18" charset="0"/>
                            </a:rPr>
                            <m:t>𝑥</m:t>
                          </m:r>
                          <m:r>
                            <a:rPr lang="zh-CN" altLang="en-US" sz="2800" i="0">
                              <a:latin typeface="Cambria Math" panose="02040503050406030204" pitchFamily="18" charset="0"/>
                            </a:rPr>
                            <m:t>,</m:t>
                          </m:r>
                          <m:r>
                            <a:rPr lang="zh-CN" altLang="en-US" sz="2800" i="1">
                              <a:latin typeface="Cambria Math" panose="02040503050406030204" pitchFamily="18" charset="0"/>
                            </a:rPr>
                            <m:t>𝑡</m:t>
                          </m:r>
                        </m:e>
                      </m:d>
                      <m:r>
                        <a:rPr lang="zh-CN" altLang="en-US" sz="2800" i="0">
                          <a:latin typeface="Cambria Math" panose="02040503050406030204" pitchFamily="18" charset="0"/>
                        </a:rPr>
                        <m:t>=</m:t>
                      </m:r>
                      <m:nary>
                        <m:naryPr>
                          <m:chr m:val="∑"/>
                          <m:limLoc m:val="undOvr"/>
                          <m:grow m:val="on"/>
                          <m:ctrlPr>
                            <a:rPr lang="zh-CN" altLang="en-US" sz="2800" i="1">
                              <a:latin typeface="Cambria Math" panose="02040503050406030204" pitchFamily="18" charset="0"/>
                            </a:rPr>
                          </m:ctrlPr>
                        </m:naryPr>
                        <m:sub>
                          <m:r>
                            <a:rPr lang="zh-CN" altLang="en-US" sz="2800" i="1">
                              <a:latin typeface="Cambria Math" panose="02040503050406030204" pitchFamily="18" charset="0"/>
                            </a:rPr>
                            <m:t>𝑘</m:t>
                          </m:r>
                          <m:r>
                            <a:rPr lang="zh-CN" altLang="en-US" sz="2800" i="0">
                              <a:latin typeface="Cambria Math" panose="02040503050406030204" pitchFamily="18" charset="0"/>
                            </a:rPr>
                            <m:t>=0</m:t>
                          </m:r>
                        </m:sub>
                        <m:sup>
                          <m:r>
                            <a:rPr lang="zh-CN" altLang="en-US" sz="2800" i="0">
                              <a:latin typeface="Cambria Math" panose="02040503050406030204" pitchFamily="18" charset="0"/>
                            </a:rPr>
                            <m:t>∞</m:t>
                          </m:r>
                        </m:sup>
                        <m:e>
                          <m:sSup>
                            <m:sSupPr>
                              <m:ctrlPr>
                                <a:rPr lang="zh-CN" altLang="en-US" sz="2800" i="1">
                                  <a:solidFill>
                                    <a:srgbClr val="836967"/>
                                  </a:solidFill>
                                  <a:latin typeface="Cambria Math" panose="02040503050406030204" pitchFamily="18" charset="0"/>
                                </a:rPr>
                              </m:ctrlPr>
                            </m:sSupPr>
                            <m:e>
                              <m:r>
                                <a:rPr lang="zh-CN" altLang="en-US" sz="2800" i="0">
                                  <a:latin typeface="Cambria Math" panose="02040503050406030204" pitchFamily="18" charset="0"/>
                                </a:rPr>
                                <m:t>ⅇ</m:t>
                              </m:r>
                            </m:e>
                            <m:sup>
                              <m:r>
                                <a:rPr lang="zh-CN" altLang="en-US" sz="2800" i="1">
                                  <a:latin typeface="Cambria Math" panose="02040503050406030204" pitchFamily="18" charset="0"/>
                                </a:rPr>
                                <m:t>𝑖</m:t>
                              </m:r>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𝜆</m:t>
                                  </m:r>
                                </m:e>
                                <m:sub>
                                  <m:r>
                                    <a:rPr lang="zh-CN" altLang="en-US" sz="2800" i="1">
                                      <a:latin typeface="Cambria Math" panose="02040503050406030204" pitchFamily="18" charset="0"/>
                                    </a:rPr>
                                    <m:t>𝑘</m:t>
                                  </m:r>
                                </m:sub>
                              </m:sSub>
                              <m:r>
                                <a:rPr lang="zh-CN" altLang="en-US" sz="2800" i="1">
                                  <a:latin typeface="Cambria Math" panose="02040503050406030204" pitchFamily="18" charset="0"/>
                                </a:rPr>
                                <m:t>𝑡</m:t>
                              </m:r>
                            </m:sup>
                          </m:sSup>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𝜙</m:t>
                              </m:r>
                            </m:e>
                            <m:sub>
                              <m:r>
                                <a:rPr lang="zh-CN" altLang="en-US" sz="2800" i="1">
                                  <a:latin typeface="Cambria Math" panose="02040503050406030204" pitchFamily="18" charset="0"/>
                                </a:rPr>
                                <m:t>𝑘</m:t>
                              </m:r>
                            </m:sub>
                          </m:sSub>
                          <m:d>
                            <m:dPr>
                              <m:ctrlPr>
                                <a:rPr lang="zh-CN" altLang="en-US" sz="2800" i="1">
                                  <a:solidFill>
                                    <a:srgbClr val="836967"/>
                                  </a:solidFill>
                                  <a:latin typeface="Cambria Math" panose="02040503050406030204" pitchFamily="18" charset="0"/>
                                </a:rPr>
                              </m:ctrlPr>
                            </m:dPr>
                            <m:e>
                              <m:r>
                                <a:rPr lang="zh-CN" altLang="en-US" sz="2800" i="1">
                                  <a:latin typeface="Cambria Math" panose="02040503050406030204" pitchFamily="18" charset="0"/>
                                </a:rPr>
                                <m:t>𝑥</m:t>
                              </m:r>
                            </m:e>
                          </m:d>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𝑓</m:t>
                              </m:r>
                            </m:e>
                            <m:sub>
                              <m:r>
                                <a:rPr lang="zh-CN" altLang="en-US" sz="2800" i="1">
                                  <a:latin typeface="Cambria Math" panose="02040503050406030204" pitchFamily="18" charset="0"/>
                                </a:rPr>
                                <m:t>𝐸</m:t>
                              </m:r>
                            </m:sub>
                          </m:sSub>
                        </m:e>
                      </m:nary>
                      <m:d>
                        <m:dPr>
                          <m:ctrlPr>
                            <a:rPr lang="zh-CN" altLang="en-US" sz="2800" i="1">
                              <a:solidFill>
                                <a:srgbClr val="836967"/>
                              </a:solidFill>
                              <a:latin typeface="Cambria Math" panose="02040503050406030204" pitchFamily="18" charset="0"/>
                            </a:rPr>
                          </m:ctrlPr>
                        </m:dPr>
                        <m:e>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𝑘</m:t>
                              </m:r>
                            </m:sub>
                          </m:sSub>
                        </m:e>
                      </m:d>
                    </m:oMath>
                  </m:oMathPara>
                </a14:m>
                <a:endParaRPr lang="zh-CN" altLang="en-US" sz="2800" dirty="0"/>
              </a:p>
            </p:txBody>
          </p:sp>
        </mc:Choice>
        <mc:Fallback xmlns="">
          <p:sp>
            <p:nvSpPr>
              <p:cNvPr id="9" name="文本框 8">
                <a:extLst>
                  <a:ext uri="{FF2B5EF4-FFF2-40B4-BE49-F238E27FC236}">
                    <a16:creationId xmlns:a16="http://schemas.microsoft.com/office/drawing/2014/main" id="{2A590120-5576-4881-A735-718FEC128784}"/>
                  </a:ext>
                </a:extLst>
              </p:cNvPr>
              <p:cNvSpPr txBox="1">
                <a:spLocks noRot="1" noChangeAspect="1" noMove="1" noResize="1" noEditPoints="1" noAdjustHandles="1" noChangeArrowheads="1" noChangeShapeType="1" noTextEdit="1"/>
              </p:cNvSpPr>
              <p:nvPr/>
            </p:nvSpPr>
            <p:spPr>
              <a:xfrm>
                <a:off x="647355" y="4868500"/>
                <a:ext cx="6867354" cy="1267526"/>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7627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6DEEA-66AC-415A-851A-BAC5B3BB3264}"/>
              </a:ext>
            </a:extLst>
          </p:cNvPr>
          <p:cNvSpPr>
            <a:spLocks noGrp="1"/>
          </p:cNvSpPr>
          <p:nvPr>
            <p:ph type="title"/>
          </p:nvPr>
        </p:nvSpPr>
        <p:spPr/>
        <p:txBody>
          <a:bodyPr/>
          <a:lstStyle/>
          <a:p>
            <a:r>
              <a:rPr lang="en-US" altLang="zh-CN" dirty="0"/>
              <a:t>WKS</a:t>
            </a:r>
            <a:r>
              <a:rPr lang="zh-CN" altLang="en-US" dirty="0"/>
              <a:t>与</a:t>
            </a:r>
            <a:r>
              <a:rPr lang="en-US" altLang="zh-CN" dirty="0"/>
              <a:t>HKS</a:t>
            </a:r>
            <a:r>
              <a:rPr lang="zh-CN" altLang="en-US" dirty="0"/>
              <a:t>的区别</a:t>
            </a:r>
          </a:p>
        </p:txBody>
      </p:sp>
      <p:pic>
        <p:nvPicPr>
          <p:cNvPr id="4" name="图片 3">
            <a:extLst>
              <a:ext uri="{FF2B5EF4-FFF2-40B4-BE49-F238E27FC236}">
                <a16:creationId xmlns:a16="http://schemas.microsoft.com/office/drawing/2014/main" id="{B65928EC-6B63-4C62-AECF-89D922DBD05B}"/>
              </a:ext>
            </a:extLst>
          </p:cNvPr>
          <p:cNvPicPr/>
          <p:nvPr/>
        </p:nvPicPr>
        <p:blipFill>
          <a:blip r:embed="rId3"/>
          <a:stretch>
            <a:fillRect/>
          </a:stretch>
        </p:blipFill>
        <p:spPr>
          <a:xfrm>
            <a:off x="5109352" y="1492082"/>
            <a:ext cx="6679454" cy="4130657"/>
          </a:xfrm>
          <a:prstGeom prst="rect">
            <a:avLst/>
          </a:prstGeom>
        </p:spPr>
      </p:pic>
      <p:pic>
        <p:nvPicPr>
          <p:cNvPr id="6" name="图片 5">
            <a:extLst>
              <a:ext uri="{FF2B5EF4-FFF2-40B4-BE49-F238E27FC236}">
                <a16:creationId xmlns:a16="http://schemas.microsoft.com/office/drawing/2014/main" id="{DC6FA8D6-0C21-4C33-AF75-0FAA03238B82}"/>
              </a:ext>
            </a:extLst>
          </p:cNvPr>
          <p:cNvPicPr>
            <a:picLocks noChangeAspect="1"/>
          </p:cNvPicPr>
          <p:nvPr/>
        </p:nvPicPr>
        <p:blipFill>
          <a:blip r:embed="rId4"/>
          <a:stretch>
            <a:fillRect/>
          </a:stretch>
        </p:blipFill>
        <p:spPr>
          <a:xfrm>
            <a:off x="585927" y="1939538"/>
            <a:ext cx="1991052" cy="3640082"/>
          </a:xfrm>
          <a:prstGeom prst="rect">
            <a:avLst/>
          </a:prstGeom>
        </p:spPr>
      </p:pic>
      <p:pic>
        <p:nvPicPr>
          <p:cNvPr id="8" name="图片 7">
            <a:extLst>
              <a:ext uri="{FF2B5EF4-FFF2-40B4-BE49-F238E27FC236}">
                <a16:creationId xmlns:a16="http://schemas.microsoft.com/office/drawing/2014/main" id="{9944D168-AC58-4E10-81DF-8173D89C9D62}"/>
              </a:ext>
            </a:extLst>
          </p:cNvPr>
          <p:cNvPicPr>
            <a:picLocks noChangeAspect="1"/>
          </p:cNvPicPr>
          <p:nvPr/>
        </p:nvPicPr>
        <p:blipFill>
          <a:blip r:embed="rId5"/>
          <a:stretch>
            <a:fillRect/>
          </a:stretch>
        </p:blipFill>
        <p:spPr>
          <a:xfrm>
            <a:off x="2712490" y="1935326"/>
            <a:ext cx="2125839" cy="3644294"/>
          </a:xfrm>
          <a:prstGeom prst="rect">
            <a:avLst/>
          </a:prstGeom>
        </p:spPr>
      </p:pic>
    </p:spTree>
    <p:extLst>
      <p:ext uri="{BB962C8B-B14F-4D97-AF65-F5344CB8AC3E}">
        <p14:creationId xmlns:p14="http://schemas.microsoft.com/office/powerpoint/2010/main" val="21985786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1122</Words>
  <Application>Microsoft Office PowerPoint</Application>
  <PresentationFormat>宽屏</PresentationFormat>
  <Paragraphs>73</Paragraphs>
  <Slides>15</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AdobeHeitiStd-Regular</vt:lpstr>
      <vt:lpstr>TimesNewRoman</vt:lpstr>
      <vt:lpstr>等线</vt:lpstr>
      <vt:lpstr>等线 Light</vt:lpstr>
      <vt:lpstr>黑体</vt:lpstr>
      <vt:lpstr>Arial</vt:lpstr>
      <vt:lpstr>Cambria Math</vt:lpstr>
      <vt:lpstr>Times New Roman</vt:lpstr>
      <vt:lpstr>Office 主题​​</vt:lpstr>
      <vt:lpstr>三维几何数据的交互式着色算法</vt:lpstr>
      <vt:lpstr>三维几何数据的交互式着色算法</vt:lpstr>
      <vt:lpstr>问题描述</vt:lpstr>
      <vt:lpstr>问题描述</vt:lpstr>
      <vt:lpstr>重复的显著特征</vt:lpstr>
      <vt:lpstr>热核描述符（Heat Kernel Signature，HKS）</vt:lpstr>
      <vt:lpstr>HKS的缺陷</vt:lpstr>
      <vt:lpstr>波核描述符（Wave Kernel Signature，WKS）</vt:lpstr>
      <vt:lpstr>WKS与HKS的区别</vt:lpstr>
      <vt:lpstr>PowerPoint 演示文稿</vt:lpstr>
      <vt:lpstr>随机游走着色算法</vt:lpstr>
      <vt:lpstr>点云模型的着色</vt:lpstr>
      <vt:lpstr>创新点</vt:lpstr>
      <vt:lpstr>参考文献</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三维几何数据的交互式着色算法</dc:title>
  <dc:creator>Yeung XY</dc:creator>
  <cp:lastModifiedBy>Yeung XY</cp:lastModifiedBy>
  <cp:revision>13</cp:revision>
  <dcterms:created xsi:type="dcterms:W3CDTF">2020-12-26T03:37:47Z</dcterms:created>
  <dcterms:modified xsi:type="dcterms:W3CDTF">2020-12-26T06:51:30Z</dcterms:modified>
</cp:coreProperties>
</file>