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8"/>
    <p:restoredTop sz="84112"/>
  </p:normalViewPr>
  <p:slideViewPr>
    <p:cSldViewPr snapToGrid="0" snapToObjects="1">
      <p:cViewPr>
        <p:scale>
          <a:sx n="135" d="100"/>
          <a:sy n="135" d="100"/>
        </p:scale>
        <p:origin x="544" y="-5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16958-230A-C346-A651-9100B6B4BB96}" type="datetimeFigureOut">
              <a:rPr kumimoji="1" lang="zh-CN" altLang="en-US" smtClean="0"/>
              <a:t>2020/12/23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DB7AD-2B4F-924A-8A44-0E10FBFE2792}" type="slidenum">
              <a:rPr kumimoji="1" lang="zh-CN" altLang="en-US" smtClean="0"/>
              <a:t>‹#›</a:t>
            </a:fld>
            <a:endParaRPr kumimoji="1" lang="zh-CN" altLang="en-US"/>
          </a:p>
        </p:txBody>
      </p:sp>
    </p:spTree>
    <p:extLst>
      <p:ext uri="{BB962C8B-B14F-4D97-AF65-F5344CB8AC3E}">
        <p14:creationId xmlns:p14="http://schemas.microsoft.com/office/powerpoint/2010/main" val="2589244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4</a:t>
            </a:fld>
            <a:endParaRPr kumimoji="1" lang="zh-CN" altLang="en-US"/>
          </a:p>
        </p:txBody>
      </p:sp>
    </p:spTree>
    <p:extLst>
      <p:ext uri="{BB962C8B-B14F-4D97-AF65-F5344CB8AC3E}">
        <p14:creationId xmlns:p14="http://schemas.microsoft.com/office/powerpoint/2010/main" val="48768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立方体每</a:t>
            </a:r>
            <a:r>
              <a:rPr kumimoji="1" lang="en-US" altLang="zh-CN" dirty="0"/>
              <a:t>N</a:t>
            </a:r>
            <a:r>
              <a:rPr kumimoji="1" lang="zh-CN" altLang="en-US" dirty="0"/>
              <a:t>个时间片后被生成然后掉落到可晃动的漏斗上。</a:t>
            </a:r>
            <a:endParaRPr kumimoji="1" lang="en-US" altLang="zh-CN" dirty="0"/>
          </a:p>
          <a:p>
            <a:r>
              <a:rPr kumimoji="1" lang="zh-CN" altLang="en-US" dirty="0"/>
              <a:t>对不使用</a:t>
            </a:r>
            <a:r>
              <a:rPr kumimoji="1" lang="en-US" altLang="zh-CN" dirty="0"/>
              <a:t>Adaptive</a:t>
            </a:r>
            <a:r>
              <a:rPr kumimoji="1" lang="zh-CN" altLang="en-US" dirty="0"/>
              <a:t> </a:t>
            </a:r>
            <a:r>
              <a:rPr kumimoji="1" lang="en-US" altLang="zh-CN" dirty="0"/>
              <a:t>Merging</a:t>
            </a:r>
            <a:r>
              <a:rPr kumimoji="1" lang="zh-CN" altLang="en-US" dirty="0"/>
              <a:t>方法的模拟，模拟这个场景每帧需要的平均时间为</a:t>
            </a:r>
            <a:r>
              <a:rPr kumimoji="1" lang="en-US" altLang="zh-CN" dirty="0"/>
              <a:t>62ms</a:t>
            </a:r>
            <a:r>
              <a:rPr kumimoji="1" lang="zh-CN" altLang="en-US" dirty="0"/>
              <a:t>，计算</a:t>
            </a:r>
            <a:r>
              <a:rPr kumimoji="1" lang="en-US" altLang="zh-CN" dirty="0"/>
              <a:t>1395</a:t>
            </a:r>
            <a:r>
              <a:rPr kumimoji="1" lang="zh-CN" altLang="en-US" dirty="0"/>
              <a:t>个刚体和</a:t>
            </a:r>
            <a:r>
              <a:rPr kumimoji="1" lang="en-US" altLang="zh-CN" dirty="0"/>
              <a:t>4416</a:t>
            </a:r>
            <a:r>
              <a:rPr kumimoji="1" lang="zh-CN" altLang="en-US" dirty="0"/>
              <a:t>个接触碰撞。</a:t>
            </a:r>
            <a:endParaRPr kumimoji="1" lang="en-US" altLang="zh-CN" dirty="0"/>
          </a:p>
          <a:p>
            <a:r>
              <a:rPr kumimoji="1" lang="zh-CN" altLang="en-US" dirty="0"/>
              <a:t>使用</a:t>
            </a:r>
            <a:r>
              <a:rPr kumimoji="1" lang="en-US" altLang="zh-CN" dirty="0"/>
              <a:t>Adaptive</a:t>
            </a:r>
            <a:r>
              <a:rPr kumimoji="1" lang="zh-CN" altLang="en-US" dirty="0"/>
              <a:t> </a:t>
            </a:r>
            <a:r>
              <a:rPr kumimoji="1" lang="en-US" altLang="zh-CN" dirty="0"/>
              <a:t>Merging</a:t>
            </a:r>
            <a:r>
              <a:rPr kumimoji="1" lang="zh-CN" altLang="en-US" dirty="0"/>
              <a:t>方法后，每帧需要的平均时间降低到</a:t>
            </a:r>
            <a:r>
              <a:rPr kumimoji="1" lang="en-US" altLang="zh-CN" dirty="0"/>
              <a:t>18ms</a:t>
            </a:r>
            <a:r>
              <a:rPr kumimoji="1" lang="zh-CN" altLang="en-US" dirty="0"/>
              <a:t>， </a:t>
            </a:r>
            <a:r>
              <a:rPr kumimoji="1" lang="en-US" altLang="zh-CN" dirty="0"/>
              <a:t>426</a:t>
            </a:r>
            <a:r>
              <a:rPr kumimoji="1" lang="zh-CN" altLang="en-US" dirty="0"/>
              <a:t>个刚体和</a:t>
            </a:r>
            <a:r>
              <a:rPr kumimoji="1" lang="en-US" altLang="zh-CN" dirty="0"/>
              <a:t>1517</a:t>
            </a:r>
            <a:r>
              <a:rPr kumimoji="1" lang="zh-CN" altLang="en-US" dirty="0"/>
              <a:t>个接触碰撞</a:t>
            </a:r>
            <a:endParaRPr kumimoji="1" lang="en-US" altLang="zh-CN" dirty="0"/>
          </a:p>
          <a:p>
            <a:r>
              <a:rPr kumimoji="1" lang="zh-CN" altLang="en-US" dirty="0"/>
              <a:t>大概提升了</a:t>
            </a:r>
            <a:r>
              <a:rPr kumimoji="1" lang="en-US" altLang="zh-CN" dirty="0"/>
              <a:t>3.5</a:t>
            </a:r>
            <a:r>
              <a:rPr kumimoji="1" lang="zh-CN" altLang="en-US" dirty="0"/>
              <a:t>倍的性能在整体的计算时间上。（这部分时间主要节省在碰撞的检测和碰撞的识别上）</a:t>
            </a:r>
            <a:endParaRPr kumimoji="1" lang="en-US" altLang="zh-CN" dirty="0"/>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18</a:t>
            </a:fld>
            <a:endParaRPr kumimoji="1" lang="zh-CN" altLang="en-US"/>
          </a:p>
        </p:txBody>
      </p:sp>
    </p:spTree>
    <p:extLst>
      <p:ext uri="{BB962C8B-B14F-4D97-AF65-F5344CB8AC3E}">
        <p14:creationId xmlns:p14="http://schemas.microsoft.com/office/powerpoint/2010/main" val="993866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Joint Constraints(</a:t>
            </a:r>
            <a:r>
              <a:rPr kumimoji="1" lang="zh-CN" altLang="en-US" dirty="0"/>
              <a:t>联合约束）：很多刚体模拟工具包含了很多联合约束，但是本次工作中仅仅包含了电磁体（将接触碰撞转变为双边刚性连接）</a:t>
            </a:r>
            <a:endParaRPr kumimoji="1" lang="en-US" altLang="zh-CN" dirty="0"/>
          </a:p>
          <a:p>
            <a:r>
              <a:rPr kumimoji="1" lang="en-US" altLang="zh-CN" dirty="0"/>
              <a:t>Collision</a:t>
            </a:r>
            <a:r>
              <a:rPr kumimoji="1" lang="zh-CN" altLang="en-US" dirty="0"/>
              <a:t> </a:t>
            </a:r>
            <a:r>
              <a:rPr kumimoji="1" lang="en-US" altLang="zh-CN" dirty="0"/>
              <a:t>Detection</a:t>
            </a:r>
            <a:r>
              <a:rPr kumimoji="1" lang="zh-CN" altLang="en-US" dirty="0"/>
              <a:t>： 只实现了简单策略的</a:t>
            </a:r>
            <a:r>
              <a:rPr kumimoji="1" lang="en-US" altLang="zh-CN" dirty="0"/>
              <a:t>BVH</a:t>
            </a:r>
            <a:r>
              <a:rPr kumimoji="1" lang="zh-CN" altLang="en-US" dirty="0"/>
              <a:t>碰撞检测加速方法（</a:t>
            </a:r>
            <a:r>
              <a:rPr kumimoji="1" lang="en-US" altLang="zh-CN" dirty="0"/>
              <a:t>naïve</a:t>
            </a:r>
            <a:r>
              <a:rPr kumimoji="1" lang="zh-CN" altLang="en-US" dirty="0"/>
              <a:t> </a:t>
            </a:r>
            <a:r>
              <a:rPr kumimoji="1" lang="en-US" altLang="zh-CN" dirty="0"/>
              <a:t>tree</a:t>
            </a:r>
            <a:r>
              <a:rPr kumimoji="1" lang="zh-CN" altLang="en-US" dirty="0"/>
              <a:t> </a:t>
            </a:r>
            <a:r>
              <a:rPr kumimoji="1" lang="en-US" altLang="zh-CN" dirty="0"/>
              <a:t>rebalancing</a:t>
            </a:r>
            <a:r>
              <a:rPr kumimoji="1" lang="zh-CN" altLang="en-US" dirty="0"/>
              <a:t>），虽然可以帮助剔除不少不必进行碰撞检测的刚体，但是作者认为还可以有能剔除更多刚体碰撞检测的方法</a:t>
            </a:r>
            <a:endParaRPr kumimoji="1" lang="en-US" altLang="zh-CN" dirty="0"/>
          </a:p>
          <a:p>
            <a:r>
              <a:rPr kumimoji="1" lang="en-US" altLang="zh-CN" dirty="0"/>
              <a:t>Adaptive PGS sweep</a:t>
            </a:r>
            <a:r>
              <a:rPr kumimoji="1" lang="zh-CN" altLang="en-US" dirty="0"/>
              <a:t>： 单次</a:t>
            </a:r>
            <a:r>
              <a:rPr kumimoji="1" lang="en-US" altLang="zh-CN" dirty="0"/>
              <a:t>PGS</a:t>
            </a:r>
            <a:r>
              <a:rPr kumimoji="1" lang="zh-CN" altLang="en-US" dirty="0"/>
              <a:t>迭代求解对于场景中物体质量较高，且接触点多（刚体多）的情况，分离的确认效果会比较差，需要多次</a:t>
            </a:r>
            <a:r>
              <a:rPr kumimoji="1" lang="en-US" altLang="zh-CN" dirty="0"/>
              <a:t>PGS</a:t>
            </a:r>
            <a:r>
              <a:rPr kumimoji="1" lang="zh-CN" altLang="en-US" dirty="0"/>
              <a:t>迭代</a:t>
            </a:r>
            <a:endParaRPr kumimoji="1" lang="en-US" altLang="zh-CN" dirty="0"/>
          </a:p>
          <a:p>
            <a:r>
              <a:rPr kumimoji="1" lang="en-US" altLang="zh-CN" dirty="0"/>
              <a:t>Cycles</a:t>
            </a:r>
            <a:r>
              <a:rPr kumimoji="1" lang="zh-CN" altLang="en-US" dirty="0"/>
              <a:t> </a:t>
            </a:r>
            <a:r>
              <a:rPr kumimoji="1" lang="en-US" altLang="zh-CN" dirty="0"/>
              <a:t>and</a:t>
            </a:r>
            <a:r>
              <a:rPr kumimoji="1" lang="zh-CN" altLang="en-US" dirty="0"/>
              <a:t> </a:t>
            </a:r>
            <a:r>
              <a:rPr kumimoji="1" lang="en-US" altLang="zh-CN" dirty="0"/>
              <a:t>complete</a:t>
            </a:r>
            <a:r>
              <a:rPr kumimoji="1" lang="zh-CN" altLang="en-US" dirty="0"/>
              <a:t> </a:t>
            </a:r>
            <a:r>
              <a:rPr kumimoji="1" lang="en-US" altLang="zh-CN" dirty="0"/>
              <a:t>Subgraphs</a:t>
            </a:r>
            <a:r>
              <a:rPr kumimoji="1" lang="zh-CN" altLang="en-US" dirty="0"/>
              <a:t>： 两个刚体如果仅仅只有一个接触点，这两个刚体会是很不稳定的状态（容易分离），但是如果多个刚体，如三个，围城一个圆，但每对刚体之间也仅仅只有一个接触点，虽然如此，但是这种情况的稳定性会非常高。这在处理上是需要很小心的，因为如果一个圆内的某对物体之间的接触被打破了，这意味着整个圆状内的所有刚体将处于一个不稳定的状态，而不仅仅只是将那对刚体之间的接触记录移除。这种情况在</a:t>
            </a:r>
            <a:r>
              <a:rPr kumimoji="1" lang="en-US" altLang="zh-CN" dirty="0"/>
              <a:t>2D</a:t>
            </a:r>
            <a:r>
              <a:rPr kumimoji="1" lang="zh-CN" altLang="en-US" dirty="0"/>
              <a:t>上进行了探究，但</a:t>
            </a:r>
            <a:r>
              <a:rPr kumimoji="1" lang="en-US" altLang="zh-CN" dirty="0"/>
              <a:t>3D</a:t>
            </a:r>
            <a:r>
              <a:rPr kumimoji="1" lang="zh-CN" altLang="en-US" dirty="0"/>
              <a:t>上没有加入。</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19</a:t>
            </a:fld>
            <a:endParaRPr kumimoji="1" lang="zh-CN" altLang="en-US"/>
          </a:p>
        </p:txBody>
      </p:sp>
    </p:spTree>
    <p:extLst>
      <p:ext uri="{BB962C8B-B14F-4D97-AF65-F5344CB8AC3E}">
        <p14:creationId xmlns:p14="http://schemas.microsoft.com/office/powerpoint/2010/main" val="201960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当发现方向上有相对速度时，很显然两个物体之间的接触力消失，所有法线上的拉格朗日乘数为</a:t>
            </a:r>
            <a:r>
              <a:rPr kumimoji="1" lang="en-US" altLang="zh-CN" dirty="0"/>
              <a:t>0</a:t>
            </a:r>
            <a:r>
              <a:rPr kumimoji="1" lang="zh-CN" altLang="en-US" dirty="0"/>
              <a:t>；</a:t>
            </a:r>
            <a:endParaRPr kumimoji="1" lang="en-US" altLang="zh-CN" dirty="0"/>
          </a:p>
          <a:p>
            <a:r>
              <a:rPr kumimoji="1" lang="zh-CN" altLang="en-US" dirty="0"/>
              <a:t>互补的，当发现上的拉格朗日乘数大于</a:t>
            </a:r>
            <a:r>
              <a:rPr kumimoji="1" lang="en-US" altLang="zh-CN" dirty="0"/>
              <a:t>0</a:t>
            </a:r>
            <a:r>
              <a:rPr kumimoji="1" lang="zh-CN" altLang="en-US" dirty="0"/>
              <a:t>时，说明物体之间存在接触力（挤压），即两个物体没有相对速度，即</a:t>
            </a:r>
            <a:r>
              <a:rPr kumimoji="1" lang="en-US" altLang="zh-CN" dirty="0" err="1"/>
              <a:t>wn</a:t>
            </a:r>
            <a:r>
              <a:rPr kumimoji="1" lang="zh-CN" altLang="en-US" dirty="0"/>
              <a:t> </a:t>
            </a:r>
            <a:r>
              <a:rPr kumimoji="1" lang="en-US" altLang="zh-CN" dirty="0"/>
              <a:t>=</a:t>
            </a:r>
            <a:r>
              <a:rPr kumimoji="1" lang="zh-CN" altLang="en-US" dirty="0"/>
              <a:t> </a:t>
            </a:r>
            <a:r>
              <a:rPr kumimoji="1" lang="en-US" altLang="zh-CN" dirty="0"/>
              <a:t>0</a:t>
            </a:r>
            <a:r>
              <a:rPr kumimoji="1" lang="zh-CN" altLang="en-US" dirty="0"/>
              <a:t>；</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5</a:t>
            </a:fld>
            <a:endParaRPr kumimoji="1" lang="zh-CN" altLang="en-US"/>
          </a:p>
        </p:txBody>
      </p:sp>
    </p:spTree>
    <p:extLst>
      <p:ext uri="{BB962C8B-B14F-4D97-AF65-F5344CB8AC3E}">
        <p14:creationId xmlns:p14="http://schemas.microsoft.com/office/powerpoint/2010/main" val="241025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是雅各比矩阵，雅各比矩阵是正交矩阵</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6</a:t>
            </a:fld>
            <a:endParaRPr kumimoji="1" lang="zh-CN" altLang="en-US"/>
          </a:p>
        </p:txBody>
      </p:sp>
    </p:spTree>
    <p:extLst>
      <p:ext uri="{BB962C8B-B14F-4D97-AF65-F5344CB8AC3E}">
        <p14:creationId xmlns:p14="http://schemas.microsoft.com/office/powerpoint/2010/main" val="279471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转动惯量：比较形象的来说，这个东西会产生一种现象，当我们坐在一个旋转椅子上旋转时，如果张开手臂，旋转速度会变慢，相反，如果收起手臂，旋转速度会提高。</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7</a:t>
            </a:fld>
            <a:endParaRPr kumimoji="1" lang="zh-CN" altLang="en-US"/>
          </a:p>
        </p:txBody>
      </p:sp>
    </p:spTree>
    <p:extLst>
      <p:ext uri="{BB962C8B-B14F-4D97-AF65-F5344CB8AC3E}">
        <p14:creationId xmlns:p14="http://schemas.microsoft.com/office/powerpoint/2010/main" val="25088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如果滑动的速度超过阈值的上届，那么这两个刚体集不应该被</a:t>
            </a:r>
            <a:r>
              <a:rPr kumimoji="1" lang="en-US" altLang="zh-CN" dirty="0"/>
              <a:t>merge</a:t>
            </a:r>
            <a:r>
              <a:rPr kumimoji="1" lang="zh-CN" altLang="en-US" dirty="0"/>
              <a:t>。</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13</a:t>
            </a:fld>
            <a:endParaRPr kumimoji="1" lang="zh-CN" altLang="en-US"/>
          </a:p>
        </p:txBody>
      </p:sp>
    </p:spTree>
    <p:extLst>
      <p:ext uri="{BB962C8B-B14F-4D97-AF65-F5344CB8AC3E}">
        <p14:creationId xmlns:p14="http://schemas.microsoft.com/office/powerpoint/2010/main" val="19086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集合内部刚体雨刚体之间可能存在多个接触点，因此，如果刚体之间的某个接触点打破了，并不意味着它们彻底独立了，可能还存在未打破的接触点。</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14</a:t>
            </a:fld>
            <a:endParaRPr kumimoji="1" lang="zh-CN" altLang="en-US"/>
          </a:p>
        </p:txBody>
      </p:sp>
    </p:spTree>
    <p:extLst>
      <p:ext uri="{BB962C8B-B14F-4D97-AF65-F5344CB8AC3E}">
        <p14:creationId xmlns:p14="http://schemas.microsoft.com/office/powerpoint/2010/main" val="266780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Waking </a:t>
            </a:r>
            <a:r>
              <a:rPr kumimoji="1" lang="zh-CN" altLang="en-US" dirty="0"/>
              <a:t>策略中，文中的</a:t>
            </a:r>
            <a:r>
              <a:rPr kumimoji="1" lang="en-US" altLang="zh-CN" dirty="0"/>
              <a:t>waking</a:t>
            </a:r>
            <a:r>
              <a:rPr kumimoji="1" lang="zh-CN" altLang="en-US" dirty="0"/>
              <a:t>策略区别于其它常见的</a:t>
            </a:r>
            <a:r>
              <a:rPr kumimoji="1" lang="en-US" altLang="zh-CN" dirty="0"/>
              <a:t>waking</a:t>
            </a:r>
            <a:r>
              <a:rPr kumimoji="1" lang="zh-CN" altLang="en-US" dirty="0"/>
              <a:t>方法是，当因为碰撞</a:t>
            </a:r>
            <a:r>
              <a:rPr kumimoji="1" lang="en-US" altLang="zh-CN" dirty="0"/>
              <a:t>wake</a:t>
            </a:r>
            <a:r>
              <a:rPr kumimoji="1" lang="zh-CN" altLang="en-US" dirty="0"/>
              <a:t>了一个休眠的刚体后，我们并不立刻对其进行</a:t>
            </a:r>
            <a:r>
              <a:rPr kumimoji="1" lang="en-US" altLang="zh-CN" dirty="0"/>
              <a:t>unmerge</a:t>
            </a:r>
            <a:r>
              <a:rPr kumimoji="1" lang="zh-CN" altLang="en-US" dirty="0"/>
              <a:t>操作除非</a:t>
            </a:r>
            <a:r>
              <a:rPr kumimoji="1" lang="en-US" altLang="zh-CN" dirty="0"/>
              <a:t>PGS</a:t>
            </a:r>
            <a:r>
              <a:rPr kumimoji="1" lang="zh-CN" altLang="en-US" dirty="0"/>
              <a:t>计算确认了它需要进行</a:t>
            </a:r>
            <a:r>
              <a:rPr kumimoji="1" lang="en-US" altLang="zh-CN" dirty="0"/>
              <a:t>unmerge</a:t>
            </a:r>
            <a:r>
              <a:rPr kumimoji="1" lang="zh-CN" altLang="en-US" dirty="0"/>
              <a:t>。</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15</a:t>
            </a:fld>
            <a:endParaRPr kumimoji="1" lang="zh-CN" altLang="en-US"/>
          </a:p>
        </p:txBody>
      </p:sp>
    </p:spTree>
    <p:extLst>
      <p:ext uri="{BB962C8B-B14F-4D97-AF65-F5344CB8AC3E}">
        <p14:creationId xmlns:p14="http://schemas.microsoft.com/office/powerpoint/2010/main" val="397219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场景描述： 一个冲击附加在塔的顶部。可以看到最右边一列，是不进行碰撞排序的结果，塔上的刚体没有进行合理的分离，塔变得不合理的坚固、僵硬</a:t>
            </a:r>
            <a:endParaRPr kumimoji="1" lang="en-US" altLang="zh-CN" dirty="0"/>
          </a:p>
          <a:p>
            <a:r>
              <a:rPr kumimoji="1" lang="zh-CN" altLang="en-US" dirty="0"/>
              <a:t>对比之下，进行接触排序后（优先处理新检测到的碰撞），效果会更好，更符合</a:t>
            </a:r>
            <a:r>
              <a:rPr kumimoji="1" lang="en-US" altLang="zh-CN" dirty="0"/>
              <a:t>ground</a:t>
            </a:r>
            <a:r>
              <a:rPr kumimoji="1" lang="zh-CN" altLang="en-US" dirty="0"/>
              <a:t> </a:t>
            </a:r>
            <a:r>
              <a:rPr kumimoji="1" lang="en-US" altLang="zh-CN" dirty="0"/>
              <a:t>truth</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16</a:t>
            </a:fld>
            <a:endParaRPr kumimoji="1" lang="zh-CN" altLang="en-US"/>
          </a:p>
        </p:txBody>
      </p:sp>
    </p:spTree>
    <p:extLst>
      <p:ext uri="{BB962C8B-B14F-4D97-AF65-F5344CB8AC3E}">
        <p14:creationId xmlns:p14="http://schemas.microsoft.com/office/powerpoint/2010/main" val="1113961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full LCP </a:t>
            </a:r>
            <a:r>
              <a:rPr kumimoji="1" lang="zh-CN" altLang="en-US" dirty="0"/>
              <a:t>通过</a:t>
            </a:r>
            <a:r>
              <a:rPr kumimoji="1" lang="en-US" altLang="zh-CN" dirty="0"/>
              <a:t>10</a:t>
            </a:r>
            <a:r>
              <a:rPr kumimoji="1" lang="zh-CN" altLang="en-US" dirty="0"/>
              <a:t>次迭代的</a:t>
            </a:r>
            <a:r>
              <a:rPr kumimoji="1" lang="en-US" altLang="zh-CN" dirty="0"/>
              <a:t>PGS</a:t>
            </a:r>
            <a:r>
              <a:rPr kumimoji="1" lang="zh-CN" altLang="en-US" dirty="0"/>
              <a:t>求得</a:t>
            </a:r>
          </a:p>
        </p:txBody>
      </p:sp>
      <p:sp>
        <p:nvSpPr>
          <p:cNvPr id="4" name="灯片编号占位符 3"/>
          <p:cNvSpPr>
            <a:spLocks noGrp="1"/>
          </p:cNvSpPr>
          <p:nvPr>
            <p:ph type="sldNum" sz="quarter" idx="5"/>
          </p:nvPr>
        </p:nvSpPr>
        <p:spPr/>
        <p:txBody>
          <a:bodyPr/>
          <a:lstStyle/>
          <a:p>
            <a:fld id="{0DDDB7AD-2B4F-924A-8A44-0E10FBFE2792}" type="slidenum">
              <a:rPr kumimoji="1" lang="zh-CN" altLang="en-US" smtClean="0"/>
              <a:t>17</a:t>
            </a:fld>
            <a:endParaRPr kumimoji="1" lang="zh-CN" altLang="en-US"/>
          </a:p>
        </p:txBody>
      </p:sp>
    </p:spTree>
    <p:extLst>
      <p:ext uri="{BB962C8B-B14F-4D97-AF65-F5344CB8AC3E}">
        <p14:creationId xmlns:p14="http://schemas.microsoft.com/office/powerpoint/2010/main" val="167741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F5820-D1F1-6340-8ED2-606C8C0B34B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7DA6556-7247-7D45-B9F9-7848A8890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F5A225B-5745-5E4E-B1D3-01688D48B77F}"/>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5" name="页脚占位符 4">
            <a:extLst>
              <a:ext uri="{FF2B5EF4-FFF2-40B4-BE49-F238E27FC236}">
                <a16:creationId xmlns:a16="http://schemas.microsoft.com/office/drawing/2014/main" id="{9786A785-621B-CC46-8FFE-A049EBCE4EF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3D4BFD-6F89-844D-A709-D9F0E0BBB9D3}"/>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222246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3D925-8726-1D49-A974-09B85E28C89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53484EE-893F-C243-858F-77D68148BD04}"/>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17DE917-DB05-764F-AAE4-18E7A3A589FF}"/>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5" name="页脚占位符 4">
            <a:extLst>
              <a:ext uri="{FF2B5EF4-FFF2-40B4-BE49-F238E27FC236}">
                <a16:creationId xmlns:a16="http://schemas.microsoft.com/office/drawing/2014/main" id="{D440FE93-6D3D-8549-963B-2D75B363BE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AEDF408-BA2B-5042-A046-33BB5D71A258}"/>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79519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7AAC0B-F04A-0D40-B721-3C5A96DE0AD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1A5E693-1FC0-D945-A4C2-0B4A5688834F}"/>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ED53553-749F-DD4E-9373-C56E418A032B}"/>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5" name="页脚占位符 4">
            <a:extLst>
              <a:ext uri="{FF2B5EF4-FFF2-40B4-BE49-F238E27FC236}">
                <a16:creationId xmlns:a16="http://schemas.microsoft.com/office/drawing/2014/main" id="{58B860FB-6DF9-294E-9A00-51D46096A93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AF503F3-A4F3-D54F-9740-80502DF8E211}"/>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56975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AA478-C86B-CD48-B569-602C7F3AF75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D84CF4B-20B3-3148-B58C-412223092F1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F87D584-7F6F-864E-BB8D-8C2CFAF05C52}"/>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5" name="页脚占位符 4">
            <a:extLst>
              <a:ext uri="{FF2B5EF4-FFF2-40B4-BE49-F238E27FC236}">
                <a16:creationId xmlns:a16="http://schemas.microsoft.com/office/drawing/2014/main" id="{EF45588B-1E42-C845-9A2C-BEB1E0ED9A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84079AE-1D7F-E641-9D82-4EF1778DDB2D}"/>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299073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9BA43-5352-344D-A944-0E948E282C0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CBA07B5-65C7-3F4B-A3B7-C497F50AF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BC20438A-CB2B-6441-946C-ABA55B54E346}"/>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5" name="页脚占位符 4">
            <a:extLst>
              <a:ext uri="{FF2B5EF4-FFF2-40B4-BE49-F238E27FC236}">
                <a16:creationId xmlns:a16="http://schemas.microsoft.com/office/drawing/2014/main" id="{619482E7-CF23-F840-995B-25D7E292889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9B228A7-5819-8148-AC6B-5A82C9B33B77}"/>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191748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C130E-A818-DF42-A3F8-E67A3FE9B78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56981B1-AB3D-0D45-B5C3-4619DB34D00F}"/>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88601009-3771-A24E-93D9-910936986CC4}"/>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565736B-FAB2-044F-8AA0-2EB744E61FDD}"/>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6" name="页脚占位符 5">
            <a:extLst>
              <a:ext uri="{FF2B5EF4-FFF2-40B4-BE49-F238E27FC236}">
                <a16:creationId xmlns:a16="http://schemas.microsoft.com/office/drawing/2014/main" id="{CAF0875F-C1C5-AA47-B703-ABD7F619ECB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950927-3B3B-F94D-97EE-8C4BE35DBA5D}"/>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317722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7628A-3ACA-7A4F-AE28-B743EFCF229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6647E6E-767B-8C46-893F-880CEEC32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316069C-3303-0C44-A0CA-C970EE08C0B6}"/>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EEFB16F5-7624-BE4F-8757-CED3F9042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94100BE-3905-714C-B556-5F970A18FFBE}"/>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B1C14354-98EE-3A4E-95F2-AD817B4EA14B}"/>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8" name="页脚占位符 7">
            <a:extLst>
              <a:ext uri="{FF2B5EF4-FFF2-40B4-BE49-F238E27FC236}">
                <a16:creationId xmlns:a16="http://schemas.microsoft.com/office/drawing/2014/main" id="{FC702358-5BF4-2D4D-81F7-FD2C82DAA02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F86AAF3-FDF7-B84D-9E8F-A7DC21AE28DD}"/>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159194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C0688-0A40-A54F-90D4-CA70C834BFD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EC18E20-DD05-EB45-8A63-E7589E625007}"/>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4" name="页脚占位符 3">
            <a:extLst>
              <a:ext uri="{FF2B5EF4-FFF2-40B4-BE49-F238E27FC236}">
                <a16:creationId xmlns:a16="http://schemas.microsoft.com/office/drawing/2014/main" id="{5805C7F2-F724-3741-A9DA-1F1AF10B818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576113F-2FDA-5449-AE7D-41D8D7927B5C}"/>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287049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57F48F-8F64-A442-86BB-3EA96BA8D4F1}"/>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3" name="页脚占位符 2">
            <a:extLst>
              <a:ext uri="{FF2B5EF4-FFF2-40B4-BE49-F238E27FC236}">
                <a16:creationId xmlns:a16="http://schemas.microsoft.com/office/drawing/2014/main" id="{EC7B36BC-4B73-E644-8E0E-826EFB101B0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CB1AA16-FF1D-614C-9457-E11B8A0F8C8E}"/>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44279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7905F-ED44-9A47-984D-C3080823570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2186AEE-D361-ED4A-AD66-1EC1F045E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7E12B3B3-C313-994E-9713-7DC34DDDC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DCADFCE-E12E-5443-BEB2-1766B1F18615}"/>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6" name="页脚占位符 5">
            <a:extLst>
              <a:ext uri="{FF2B5EF4-FFF2-40B4-BE49-F238E27FC236}">
                <a16:creationId xmlns:a16="http://schemas.microsoft.com/office/drawing/2014/main" id="{03D50E6B-2888-214C-BDB0-9547B632AE0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5C29416-CF74-994E-A31D-2530470E3D71}"/>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1316532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9EAA1-7015-8846-B21C-65DFEA779BA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D34D89F-1C1B-A543-A857-F74F41E56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A8D53FA-5E16-6E41-84AF-F0C4966A4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4C5A6C20-D3C1-2445-ADDA-AAB04C976D27}"/>
              </a:ext>
            </a:extLst>
          </p:cNvPr>
          <p:cNvSpPr>
            <a:spLocks noGrp="1"/>
          </p:cNvSpPr>
          <p:nvPr>
            <p:ph type="dt" sz="half" idx="10"/>
          </p:nvPr>
        </p:nvSpPr>
        <p:spPr/>
        <p:txBody>
          <a:bodyPr/>
          <a:lstStyle/>
          <a:p>
            <a:fld id="{1D6C8CFF-0ACE-5A4A-862E-7D75F8F7E0FB}" type="datetimeFigureOut">
              <a:rPr kumimoji="1" lang="zh-CN" altLang="en-US" smtClean="0"/>
              <a:t>2020/12/23</a:t>
            </a:fld>
            <a:endParaRPr kumimoji="1" lang="zh-CN" altLang="en-US"/>
          </a:p>
        </p:txBody>
      </p:sp>
      <p:sp>
        <p:nvSpPr>
          <p:cNvPr id="6" name="页脚占位符 5">
            <a:extLst>
              <a:ext uri="{FF2B5EF4-FFF2-40B4-BE49-F238E27FC236}">
                <a16:creationId xmlns:a16="http://schemas.microsoft.com/office/drawing/2014/main" id="{32038EF6-82CB-DF4F-B2BB-A4B2E78C24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CDF1132-D036-BE48-88FB-2C567EAACAE9}"/>
              </a:ext>
            </a:extLst>
          </p:cNvPr>
          <p:cNvSpPr>
            <a:spLocks noGrp="1"/>
          </p:cNvSpPr>
          <p:nvPr>
            <p:ph type="sldNum" sz="quarter" idx="12"/>
          </p:nvPr>
        </p:nvSpPr>
        <p:spPr/>
        <p:txBody>
          <a:body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61979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4A7D18-0805-8C4C-89C3-A9EF247CA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9E165DF-8885-444F-8613-B5E02E9EA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D50BB52-FAA7-464C-AD1A-70B3F5D7F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C8CFF-0ACE-5A4A-862E-7D75F8F7E0FB}" type="datetimeFigureOut">
              <a:rPr kumimoji="1" lang="zh-CN" altLang="en-US" smtClean="0"/>
              <a:t>2020/12/23</a:t>
            </a:fld>
            <a:endParaRPr kumimoji="1" lang="zh-CN" altLang="en-US"/>
          </a:p>
        </p:txBody>
      </p:sp>
      <p:sp>
        <p:nvSpPr>
          <p:cNvPr id="5" name="页脚占位符 4">
            <a:extLst>
              <a:ext uri="{FF2B5EF4-FFF2-40B4-BE49-F238E27FC236}">
                <a16:creationId xmlns:a16="http://schemas.microsoft.com/office/drawing/2014/main" id="{34CFF4FF-84E9-8F4C-8EF7-E145EEDF5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D1CDC15-316A-914D-8B59-D2443827C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9301C-45F7-F74C-BC4A-9D0EB388685D}" type="slidenum">
              <a:rPr kumimoji="1" lang="zh-CN" altLang="en-US" smtClean="0"/>
              <a:t>‹#›</a:t>
            </a:fld>
            <a:endParaRPr kumimoji="1" lang="zh-CN" altLang="en-US"/>
          </a:p>
        </p:txBody>
      </p:sp>
    </p:spTree>
    <p:extLst>
      <p:ext uri="{BB962C8B-B14F-4D97-AF65-F5344CB8AC3E}">
        <p14:creationId xmlns:p14="http://schemas.microsoft.com/office/powerpoint/2010/main" val="3640135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mmVVRVt8EF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mage.diku.dk/kenny/download/erleben.13.siggraph.course.notes.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en.wikipedia.org/wiki/Moment_of_inertia"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95203-5281-0D47-B3B8-9D9C8B6D1D9C}"/>
              </a:ext>
            </a:extLst>
          </p:cNvPr>
          <p:cNvSpPr>
            <a:spLocks noGrp="1"/>
          </p:cNvSpPr>
          <p:nvPr>
            <p:ph type="ctrTitle"/>
          </p:nvPr>
        </p:nvSpPr>
        <p:spPr/>
        <p:txBody>
          <a:bodyPr/>
          <a:lstStyle/>
          <a:p>
            <a:r>
              <a:rPr kumimoji="1" lang="en-US" altLang="zh-CN" dirty="0"/>
              <a:t>Adaptive Merging for Rigid Body Simulation</a:t>
            </a:r>
            <a:endParaRPr kumimoji="1" lang="zh-CN" altLang="en-US" dirty="0"/>
          </a:p>
        </p:txBody>
      </p:sp>
      <p:sp>
        <p:nvSpPr>
          <p:cNvPr id="3" name="副标题 2">
            <a:extLst>
              <a:ext uri="{FF2B5EF4-FFF2-40B4-BE49-F238E27FC236}">
                <a16:creationId xmlns:a16="http://schemas.microsoft.com/office/drawing/2014/main" id="{9B064CEA-A6AB-0A47-954C-9D728117F22D}"/>
              </a:ext>
            </a:extLst>
          </p:cNvPr>
          <p:cNvSpPr>
            <a:spLocks noGrp="1"/>
          </p:cNvSpPr>
          <p:nvPr>
            <p:ph type="subTitle" idx="1"/>
          </p:nvPr>
        </p:nvSpPr>
        <p:spPr/>
        <p:txBody>
          <a:bodyPr>
            <a:normAutofit lnSpcReduction="10000"/>
          </a:bodyPr>
          <a:lstStyle/>
          <a:p>
            <a:r>
              <a:rPr kumimoji="1" lang="en-US" altLang="zh-CN" dirty="0"/>
              <a:t>EULALIE COEVOET, OTMAN BENCHEKROUN, and PAUL G. KRY McGill University</a:t>
            </a:r>
          </a:p>
          <a:p>
            <a:r>
              <a:rPr kumimoji="1" lang="en-US" altLang="zh-CN" dirty="0"/>
              <a:t>2020 SIGGRAPH</a:t>
            </a:r>
          </a:p>
          <a:p>
            <a:r>
              <a:rPr kumimoji="1" lang="en-US" altLang="zh-CN" dirty="0" err="1"/>
              <a:t>Vedio</a:t>
            </a:r>
            <a:r>
              <a:rPr kumimoji="1" lang="en-US" altLang="zh-CN" dirty="0"/>
              <a:t>: </a:t>
            </a:r>
            <a:r>
              <a:rPr kumimoji="1" lang="en-US" altLang="zh-CN" dirty="0">
                <a:hlinkClick r:id="rId2"/>
              </a:rPr>
              <a:t>https://</a:t>
            </a:r>
            <a:r>
              <a:rPr kumimoji="1" lang="en-US" altLang="zh-CN" dirty="0" err="1">
                <a:hlinkClick r:id="rId2"/>
              </a:rPr>
              <a:t>youtu.be</a:t>
            </a:r>
            <a:r>
              <a:rPr kumimoji="1" lang="en-US" altLang="zh-CN" dirty="0">
                <a:hlinkClick r:id="rId2"/>
              </a:rPr>
              <a:t>/mmVVRVt8EF4</a:t>
            </a:r>
            <a:endParaRPr kumimoji="1" lang="en-US" altLang="zh-CN" dirty="0"/>
          </a:p>
          <a:p>
            <a:endParaRPr kumimoji="1" lang="zh-CN" altLang="en-US" dirty="0"/>
          </a:p>
        </p:txBody>
      </p:sp>
      <p:sp>
        <p:nvSpPr>
          <p:cNvPr id="4" name="文本框 3">
            <a:extLst>
              <a:ext uri="{FF2B5EF4-FFF2-40B4-BE49-F238E27FC236}">
                <a16:creationId xmlns:a16="http://schemas.microsoft.com/office/drawing/2014/main" id="{D95B0B82-3AB6-0F4E-A6DC-8C6AA1355AB6}"/>
              </a:ext>
            </a:extLst>
          </p:cNvPr>
          <p:cNvSpPr txBox="1"/>
          <p:nvPr/>
        </p:nvSpPr>
        <p:spPr>
          <a:xfrm>
            <a:off x="4194928" y="5665509"/>
            <a:ext cx="3186260" cy="369332"/>
          </a:xfrm>
          <a:prstGeom prst="rect">
            <a:avLst/>
          </a:prstGeom>
          <a:noFill/>
        </p:spPr>
        <p:txBody>
          <a:bodyPr wrap="square" rtlCol="0">
            <a:spAutoFit/>
          </a:bodyPr>
          <a:lstStyle/>
          <a:p>
            <a:pPr algn="ctr"/>
            <a:r>
              <a:rPr kumimoji="1" lang="en-US" altLang="zh-CN" dirty="0"/>
              <a:t>Reporter: </a:t>
            </a:r>
            <a:r>
              <a:rPr kumimoji="1" lang="zh-CN" altLang="en-US" dirty="0"/>
              <a:t>徐泽铭 </a:t>
            </a:r>
            <a:r>
              <a:rPr kumimoji="1" lang="en-US" altLang="zh-CN" dirty="0"/>
              <a:t> 22055156</a:t>
            </a:r>
            <a:endParaRPr kumimoji="1" lang="zh-CN" altLang="en-US" dirty="0"/>
          </a:p>
        </p:txBody>
      </p:sp>
    </p:spTree>
    <p:extLst>
      <p:ext uri="{BB962C8B-B14F-4D97-AF65-F5344CB8AC3E}">
        <p14:creationId xmlns:p14="http://schemas.microsoft.com/office/powerpoint/2010/main" val="422138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1D4B4-FF95-1244-8445-9D31750EE850}"/>
              </a:ext>
            </a:extLst>
          </p:cNvPr>
          <p:cNvSpPr>
            <a:spLocks noGrp="1"/>
          </p:cNvSpPr>
          <p:nvPr>
            <p:ph type="title"/>
          </p:nvPr>
        </p:nvSpPr>
        <p:spPr/>
        <p:txBody>
          <a:bodyPr/>
          <a:lstStyle/>
          <a:p>
            <a:r>
              <a:rPr kumimoji="1" lang="en-US" altLang="zh-CN" dirty="0"/>
              <a:t>Insights on Merging Criteria</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B423A00-67A1-E643-B986-D75EDAFD6554}"/>
                  </a:ext>
                </a:extLst>
              </p:cNvPr>
              <p:cNvSpPr>
                <a:spLocks noGrp="1"/>
              </p:cNvSpPr>
              <p:nvPr>
                <p:ph idx="1"/>
              </p:nvPr>
            </p:nvSpPr>
            <p:spPr/>
            <p:txBody>
              <a:bodyPr>
                <a:normAutofit lnSpcReduction="10000"/>
              </a:bodyPr>
              <a:lstStyle/>
              <a:p>
                <a:r>
                  <a:rPr kumimoji="1" lang="en-US" altLang="zh-CN" dirty="0"/>
                  <a:t>If two rigid bodies of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ℬ</m:t>
                    </m:r>
                  </m:oMath>
                </a14:m>
                <a:r>
                  <a:rPr kumimoji="1" lang="en-US" altLang="zh-CN" dirty="0"/>
                  <a:t> satisfy each of  the two following criteria, then they may need to merge.</a:t>
                </a:r>
              </a:p>
              <a:p>
                <a:pPr lvl="1"/>
                <a:r>
                  <a:rPr kumimoji="1" lang="en-US" altLang="zh-CN" dirty="0"/>
                  <a:t>Relative motion: For a given number of time steps, the </a:t>
                </a:r>
                <a:r>
                  <a:rPr kumimoji="1" lang="en-US" altLang="zh-CN" b="1" dirty="0"/>
                  <a:t>relative velocity </a:t>
                </a:r>
                <a:r>
                  <a:rPr kumimoji="1" lang="en-US" altLang="zh-CN" dirty="0"/>
                  <a:t>between the two objects should stay below a given </a:t>
                </a:r>
                <a:r>
                  <a:rPr kumimoji="1" lang="en-US" altLang="zh-CN" b="1" dirty="0"/>
                  <a:t>threshold.</a:t>
                </a:r>
              </a:p>
              <a:p>
                <a:pPr lvl="1"/>
                <a:endParaRPr kumimoji="1" lang="en-US" altLang="zh-CN" b="1" dirty="0"/>
              </a:p>
              <a:p>
                <a:pPr lvl="1"/>
                <a:endParaRPr kumimoji="1" lang="en-US" altLang="zh-CN" b="1" dirty="0"/>
              </a:p>
              <a:p>
                <a:pPr lvl="1"/>
                <a:r>
                  <a:rPr kumimoji="1" lang="en-US" altLang="zh-CN" dirty="0"/>
                  <a:t>Contact state: if the contacts are on the edge of their friction cone, it is likely that the bodies are not in a stable position. Thus, we check for sliding contacts between the two objects and merge only if the con-figuration is  considered as  being able for the same number of time steps in relative motion criterion. (</a:t>
                </a:r>
                <a:r>
                  <a:rPr kumimoji="1" lang="en-US" altLang="zh-CN" b="1" dirty="0"/>
                  <a:t>this criteria is used to prevent merging two bodies that are likely to move in the near future</a:t>
                </a:r>
                <a:r>
                  <a:rPr kumimoji="1" lang="en-US" altLang="zh-CN" dirty="0"/>
                  <a:t>).</a:t>
                </a:r>
                <a:endParaRPr kumimoji="1" lang="zh-CN" altLang="en-US" b="1" dirty="0"/>
              </a:p>
            </p:txBody>
          </p:sp>
        </mc:Choice>
        <mc:Fallback>
          <p:sp>
            <p:nvSpPr>
              <p:cNvPr id="3" name="内容占位符 2">
                <a:extLst>
                  <a:ext uri="{FF2B5EF4-FFF2-40B4-BE49-F238E27FC236}">
                    <a16:creationId xmlns:a16="http://schemas.microsoft.com/office/drawing/2014/main" id="{9B423A00-67A1-E643-B986-D75EDAFD6554}"/>
                  </a:ext>
                </a:extLst>
              </p:cNvPr>
              <p:cNvSpPr>
                <a:spLocks noGrp="1" noRot="1" noChangeAspect="1" noMove="1" noResize="1" noEditPoints="1" noAdjustHandles="1" noChangeArrowheads="1" noChangeShapeType="1" noTextEdit="1"/>
              </p:cNvSpPr>
              <p:nvPr>
                <p:ph idx="1"/>
              </p:nvPr>
            </p:nvSpPr>
            <p:spPr>
              <a:blipFill>
                <a:blip r:embed="rId2"/>
                <a:stretch>
                  <a:fillRect l="-965" t="-3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636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BEF66-1903-6249-9CDF-48EE13F5E771}"/>
              </a:ext>
            </a:extLst>
          </p:cNvPr>
          <p:cNvSpPr>
            <a:spLocks noGrp="1"/>
          </p:cNvSpPr>
          <p:nvPr>
            <p:ph type="title"/>
          </p:nvPr>
        </p:nvSpPr>
        <p:spPr/>
        <p:txBody>
          <a:bodyPr/>
          <a:lstStyle/>
          <a:p>
            <a:r>
              <a:rPr kumimoji="1" lang="en-US" altLang="zh-CN" dirty="0"/>
              <a:t>Relative Motion Metric of Merging</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6F0673D-8520-1749-AA28-7C5D5BA933DE}"/>
                  </a:ext>
                </a:extLst>
              </p:cNvPr>
              <p:cNvSpPr>
                <a:spLocks noGrp="1"/>
              </p:cNvSpPr>
              <p:nvPr>
                <p:ph idx="1"/>
              </p:nvPr>
            </p:nvSpPr>
            <p:spPr/>
            <p:txBody>
              <a:bodyPr/>
              <a:lstStyle/>
              <a:p>
                <a:r>
                  <a:rPr kumimoji="1" lang="en-US" altLang="zh-CN" dirty="0"/>
                  <a:t>For each pair of bodies,</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𝑏</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𝑏</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ℬ</m:t>
                    </m:r>
                  </m:oMath>
                </a14:m>
                <a:r>
                  <a:rPr kumimoji="1" lang="en-US" altLang="zh-CN" dirty="0"/>
                  <a:t> that are in contact, we need to compare the threshold to the fastest point of the two bodies relative to each other. Thus: </a:t>
                </a:r>
              </a:p>
              <a:p>
                <a:endParaRPr kumimoji="1" lang="en-US" altLang="zh-CN" dirty="0"/>
              </a:p>
              <a:p>
                <a:endParaRPr kumimoji="1" lang="en-US" altLang="zh-CN" dirty="0"/>
              </a:p>
              <a:p>
                <a:r>
                  <a:rPr kumimoji="1" lang="en-US" altLang="zh-CN" dirty="0"/>
                  <a:t>Where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𝑣</m:t>
                        </m:r>
                      </m:e>
                      <m:sub>
                        <m:r>
                          <a:rPr kumimoji="1" lang="en-US" altLang="zh-CN" b="0" i="1" smtClean="0">
                            <a:latin typeface="Cambria Math" panose="02040503050406030204" pitchFamily="18" charset="0"/>
                          </a:rPr>
                          <m:t>𝑟𝑒𝑙</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𝑝</m:t>
                        </m:r>
                      </m:e>
                    </m:d>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𝑏</m:t>
                            </m:r>
                            <m:r>
                              <a:rPr kumimoji="1" lang="en-US" altLang="zh-CN" b="0" i="1" smtClean="0">
                                <a:latin typeface="Cambria Math" panose="02040503050406030204" pitchFamily="18" charset="0"/>
                              </a:rPr>
                              <m:t>1</m:t>
                            </m:r>
                          </m:sub>
                        </m:sSub>
                      </m:e>
                    </m:acc>
                    <m:r>
                      <a:rPr kumimoji="1" lang="en-US" altLang="zh-CN" b="0" i="1" dirty="0" smtClean="0">
                        <a:latin typeface="Cambria Math" panose="02040503050406030204" pitchFamily="18" charset="0"/>
                      </a:rPr>
                      <m:t>+</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𝜔</m:t>
                        </m:r>
                      </m:e>
                      <m:sub>
                        <m:r>
                          <a:rPr kumimoji="1" lang="en-US" altLang="zh-CN" b="0" i="1" dirty="0" smtClean="0">
                            <a:latin typeface="Cambria Math" panose="02040503050406030204" pitchFamily="18" charset="0"/>
                          </a:rPr>
                          <m:t>𝑏</m:t>
                        </m:r>
                        <m:r>
                          <a:rPr kumimoji="1" lang="en-US" altLang="zh-CN" b="0" i="1" dirty="0" smtClean="0">
                            <a:latin typeface="Cambria Math" panose="02040503050406030204" pitchFamily="18" charset="0"/>
                          </a:rPr>
                          <m:t>1</m:t>
                        </m:r>
                      </m:sub>
                    </m:sSub>
                    <m:r>
                      <a:rPr kumimoji="1" lang="en-US" altLang="zh-CN" b="0" i="1" dirty="0" smtClean="0">
                        <a:latin typeface="Cambria Math" panose="02040503050406030204" pitchFamily="18" charset="0"/>
                      </a:rPr>
                      <m:t> </m:t>
                    </m:r>
                    <m:r>
                      <m:rPr>
                        <m:lit/>
                      </m:rPr>
                      <a:rPr kumimoji="1" lang="en-US" altLang="zh-CN" b="0" i="1" dirty="0" smtClean="0">
                        <a:latin typeface="Cambria Math" panose="02040503050406030204" pitchFamily="18" charset="0"/>
                      </a:rPr>
                      <m:t> </m:t>
                    </m:r>
                    <m:r>
                      <a:rPr kumimoji="1" lang="en-US" altLang="zh-CN" b="0" i="1" dirty="0" smtClean="0">
                        <a:latin typeface="Cambria Math" panose="02040503050406030204" pitchFamily="18" charset="0"/>
                      </a:rPr>
                      <m:t>× </m:t>
                    </m:r>
                    <m:d>
                      <m:dPr>
                        <m:ctrlPr>
                          <a:rPr kumimoji="1" lang="en-US" altLang="zh-CN" b="0" i="1" dirty="0" smtClean="0">
                            <a:latin typeface="Cambria Math" panose="02040503050406030204" pitchFamily="18" charset="0"/>
                          </a:rPr>
                        </m:ctrlPr>
                      </m:dPr>
                      <m:e>
                        <m:r>
                          <a:rPr kumimoji="1" lang="en-US" altLang="zh-CN" b="0" i="1" dirty="0" smtClean="0">
                            <a:latin typeface="Cambria Math" panose="02040503050406030204" pitchFamily="18" charset="0"/>
                          </a:rPr>
                          <m:t>𝑝</m:t>
                        </m:r>
                        <m:r>
                          <a:rPr kumimoji="1" lang="en-US" altLang="zh-CN" b="0" i="1" dirty="0" smtClean="0">
                            <a:latin typeface="Cambria Math" panose="02040503050406030204" pitchFamily="18" charset="0"/>
                          </a:rPr>
                          <m:t> −</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𝑋</m:t>
                            </m:r>
                          </m:e>
                          <m:sub>
                            <m:r>
                              <a:rPr kumimoji="1" lang="en-US" altLang="zh-CN" b="0" i="1" dirty="0" smtClean="0">
                                <a:latin typeface="Cambria Math" panose="02040503050406030204" pitchFamily="18" charset="0"/>
                              </a:rPr>
                              <m:t>𝑏</m:t>
                            </m:r>
                            <m:r>
                              <a:rPr kumimoji="1" lang="en-US" altLang="zh-CN" b="0" i="1" dirty="0" smtClean="0">
                                <a:latin typeface="Cambria Math" panose="02040503050406030204" pitchFamily="18" charset="0"/>
                              </a:rPr>
                              <m:t>1</m:t>
                            </m:r>
                          </m:sub>
                        </m:sSub>
                      </m:e>
                    </m:d>
                    <m:r>
                      <a:rPr kumimoji="1" lang="en-US" altLang="zh-CN" b="0" i="1" dirty="0" smtClean="0">
                        <a:latin typeface="Cambria Math" panose="02040503050406030204" pitchFamily="18" charset="0"/>
                      </a:rPr>
                      <m:t>−</m:t>
                    </m:r>
                    <m:acc>
                      <m:accPr>
                        <m:chr m:val="̇"/>
                        <m:ctrlPr>
                          <a:rPr kumimoji="1" lang="en-US" altLang="zh-CN" b="0" i="1" dirty="0" smtClean="0">
                            <a:latin typeface="Cambria Math" panose="02040503050406030204" pitchFamily="18" charset="0"/>
                          </a:rPr>
                        </m:ctrlPr>
                      </m:accPr>
                      <m:e>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𝑋</m:t>
                            </m:r>
                          </m:e>
                          <m:sub>
                            <m:r>
                              <a:rPr kumimoji="1" lang="en-US" altLang="zh-CN" b="0" i="1" dirty="0" smtClean="0">
                                <a:latin typeface="Cambria Math" panose="02040503050406030204" pitchFamily="18" charset="0"/>
                              </a:rPr>
                              <m:t>𝑏</m:t>
                            </m:r>
                            <m:r>
                              <a:rPr kumimoji="1" lang="en-US" altLang="zh-CN" b="0" i="1" dirty="0" smtClean="0">
                                <a:latin typeface="Cambria Math" panose="02040503050406030204" pitchFamily="18" charset="0"/>
                              </a:rPr>
                              <m:t>2</m:t>
                            </m:r>
                          </m:sub>
                        </m:sSub>
                      </m:e>
                    </m:acc>
                    <m:r>
                      <a:rPr kumimoji="1" lang="en-US" altLang="zh-CN" b="0" i="1" dirty="0" smtClean="0">
                        <a:latin typeface="Cambria Math" panose="02040503050406030204" pitchFamily="18" charset="0"/>
                      </a:rPr>
                      <m:t>−</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𝜔</m:t>
                        </m:r>
                      </m:e>
                      <m:sub>
                        <m:r>
                          <a:rPr kumimoji="1" lang="en-US" altLang="zh-CN" b="0" i="1" dirty="0" smtClean="0">
                            <a:latin typeface="Cambria Math" panose="02040503050406030204" pitchFamily="18" charset="0"/>
                          </a:rPr>
                          <m:t>𝑏</m:t>
                        </m:r>
                        <m:r>
                          <a:rPr kumimoji="1" lang="en-US" altLang="zh-CN" b="0" i="1" dirty="0" smtClean="0">
                            <a:latin typeface="Cambria Math" panose="02040503050406030204" pitchFamily="18" charset="0"/>
                          </a:rPr>
                          <m:t>2</m:t>
                        </m:r>
                      </m:sub>
                    </m:sSub>
                    <m:r>
                      <a:rPr kumimoji="1" lang="en-US" altLang="zh-CN" b="0" i="1" dirty="0" smtClean="0">
                        <a:latin typeface="Cambria Math" panose="02040503050406030204" pitchFamily="18" charset="0"/>
                      </a:rPr>
                      <m:t> × </m:t>
                    </m:r>
                    <m:d>
                      <m:dPr>
                        <m:ctrlPr>
                          <a:rPr kumimoji="1" lang="en-US" altLang="zh-CN" b="0" i="1" dirty="0" smtClean="0">
                            <a:latin typeface="Cambria Math" panose="02040503050406030204" pitchFamily="18" charset="0"/>
                          </a:rPr>
                        </m:ctrlPr>
                      </m:dPr>
                      <m:e>
                        <m:r>
                          <a:rPr kumimoji="1" lang="en-US" altLang="zh-CN" b="0" i="1" dirty="0" smtClean="0">
                            <a:latin typeface="Cambria Math" panose="02040503050406030204" pitchFamily="18" charset="0"/>
                          </a:rPr>
                          <m:t>𝑝</m:t>
                        </m:r>
                        <m:r>
                          <a:rPr kumimoji="1" lang="en-US" altLang="zh-CN" b="0" i="1" dirty="0" smtClean="0">
                            <a:latin typeface="Cambria Math" panose="02040503050406030204" pitchFamily="18" charset="0"/>
                          </a:rPr>
                          <m:t> −</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𝑋</m:t>
                            </m:r>
                          </m:e>
                          <m:sub>
                            <m:r>
                              <a:rPr kumimoji="1" lang="en-US" altLang="zh-CN" b="0" i="1" dirty="0" smtClean="0">
                                <a:latin typeface="Cambria Math" panose="02040503050406030204" pitchFamily="18" charset="0"/>
                              </a:rPr>
                              <m:t>𝑏</m:t>
                            </m:r>
                            <m:r>
                              <a:rPr kumimoji="1" lang="en-US" altLang="zh-CN" b="0" i="1" dirty="0" smtClean="0">
                                <a:latin typeface="Cambria Math" panose="02040503050406030204" pitchFamily="18" charset="0"/>
                              </a:rPr>
                              <m:t>2</m:t>
                            </m:r>
                          </m:sub>
                        </m:sSub>
                      </m:e>
                    </m:d>
                    <m:r>
                      <a:rPr kumimoji="1" lang="en-US" altLang="zh-CN" b="0" i="1" dirty="0" smtClean="0">
                        <a:latin typeface="Cambria Math" panose="02040503050406030204" pitchFamily="18" charset="0"/>
                      </a:rPr>
                      <m:t>.</m:t>
                    </m:r>
                  </m:oMath>
                </a14:m>
                <a:endParaRPr kumimoji="1" lang="en-US" altLang="zh-CN" dirty="0"/>
              </a:p>
              <a:p>
                <a:r>
                  <a:rPr kumimoji="1" lang="en-US" altLang="zh-CN" dirty="0"/>
                  <a:t>OBBS means the oriented bounding boxes of two bodies.</a:t>
                </a:r>
              </a:p>
            </p:txBody>
          </p:sp>
        </mc:Choice>
        <mc:Fallback>
          <p:sp>
            <p:nvSpPr>
              <p:cNvPr id="3" name="内容占位符 2">
                <a:extLst>
                  <a:ext uri="{FF2B5EF4-FFF2-40B4-BE49-F238E27FC236}">
                    <a16:creationId xmlns:a16="http://schemas.microsoft.com/office/drawing/2014/main" id="{B6F0673D-8520-1749-AA28-7C5D5BA933DE}"/>
                  </a:ext>
                </a:extLst>
              </p:cNvPr>
              <p:cNvSpPr>
                <a:spLocks noGrp="1" noRot="1" noChangeAspect="1" noMove="1" noResize="1" noEditPoints="1" noAdjustHandles="1" noChangeArrowheads="1" noChangeShapeType="1" noTextEdit="1"/>
              </p:cNvSpPr>
              <p:nvPr>
                <p:ph idx="1"/>
              </p:nvPr>
            </p:nvSpPr>
            <p:spPr>
              <a:blipFill>
                <a:blip r:embed="rId2"/>
                <a:stretch>
                  <a:fillRect l="-965" t="-2632" r="-8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5A9684E-F3AD-A849-98CF-A89A4C6E33BD}"/>
              </a:ext>
            </a:extLst>
          </p:cNvPr>
          <p:cNvPicPr>
            <a:picLocks noChangeAspect="1"/>
          </p:cNvPicPr>
          <p:nvPr/>
        </p:nvPicPr>
        <p:blipFill>
          <a:blip r:embed="rId3"/>
          <a:stretch>
            <a:fillRect/>
          </a:stretch>
        </p:blipFill>
        <p:spPr>
          <a:xfrm>
            <a:off x="4443339" y="3059302"/>
            <a:ext cx="2386160" cy="648868"/>
          </a:xfrm>
          <a:prstGeom prst="rect">
            <a:avLst/>
          </a:prstGeom>
        </p:spPr>
      </p:pic>
    </p:spTree>
    <p:extLst>
      <p:ext uri="{BB962C8B-B14F-4D97-AF65-F5344CB8AC3E}">
        <p14:creationId xmlns:p14="http://schemas.microsoft.com/office/powerpoint/2010/main" val="106868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691C8-8CD2-4E41-AD37-F0F239B67522}"/>
              </a:ext>
            </a:extLst>
          </p:cNvPr>
          <p:cNvSpPr>
            <a:spLocks noGrp="1"/>
          </p:cNvSpPr>
          <p:nvPr>
            <p:ph type="title"/>
          </p:nvPr>
        </p:nvSpPr>
        <p:spPr/>
        <p:txBody>
          <a:bodyPr/>
          <a:lstStyle/>
          <a:p>
            <a:r>
              <a:rPr kumimoji="1" lang="en-US" altLang="zh-CN" dirty="0"/>
              <a:t>Relative Motion Metric of Merging</a:t>
            </a:r>
            <a:endParaRPr kumimoji="1" lang="zh-CN" altLang="en-US" dirty="0"/>
          </a:p>
        </p:txBody>
      </p:sp>
      <p:sp>
        <p:nvSpPr>
          <p:cNvPr id="3" name="内容占位符 2">
            <a:extLst>
              <a:ext uri="{FF2B5EF4-FFF2-40B4-BE49-F238E27FC236}">
                <a16:creationId xmlns:a16="http://schemas.microsoft.com/office/drawing/2014/main" id="{27D5F5DC-8B03-FC40-B70C-D53653AFF296}"/>
              </a:ext>
            </a:extLst>
          </p:cNvPr>
          <p:cNvSpPr>
            <a:spLocks noGrp="1"/>
          </p:cNvSpPr>
          <p:nvPr>
            <p:ph idx="1"/>
          </p:nvPr>
        </p:nvSpPr>
        <p:spPr>
          <a:xfrm>
            <a:off x="838200" y="1825625"/>
            <a:ext cx="10515600" cy="4678870"/>
          </a:xfrm>
        </p:spPr>
        <p:txBody>
          <a:bodyPr>
            <a:normAutofit/>
          </a:bodyPr>
          <a:lstStyle/>
          <a:p>
            <a:r>
              <a:rPr kumimoji="1" lang="en-US" altLang="zh-CN" dirty="0"/>
              <a:t>Why we don’t take easily the relative velocity of center of mass of these two bodies?</a:t>
            </a:r>
          </a:p>
          <a:p>
            <a:endParaRPr kumimoji="1" lang="en-US" altLang="zh-CN" dirty="0"/>
          </a:p>
          <a:p>
            <a:endParaRPr kumimoji="1" lang="en-US" altLang="zh-CN" dirty="0"/>
          </a:p>
          <a:p>
            <a:endParaRPr kumimoji="1" lang="en-US" altLang="zh-CN" dirty="0"/>
          </a:p>
          <a:p>
            <a:r>
              <a:rPr kumimoji="1" lang="en-US" altLang="zh-CN" dirty="0"/>
              <a:t>The blue point in image are the corner of bounding boxes. If do that, the relative velocity at the common center of mass can seem very small and fall below a naive threshold. However these two bodies still have a slow relative motion that can be more easily observed.</a:t>
            </a:r>
          </a:p>
          <a:p>
            <a:pPr lvl="1"/>
            <a:endParaRPr kumimoji="1" lang="zh-CN" altLang="en-US" dirty="0"/>
          </a:p>
        </p:txBody>
      </p:sp>
      <p:pic>
        <p:nvPicPr>
          <p:cNvPr id="4" name="图片 3">
            <a:extLst>
              <a:ext uri="{FF2B5EF4-FFF2-40B4-BE49-F238E27FC236}">
                <a16:creationId xmlns:a16="http://schemas.microsoft.com/office/drawing/2014/main" id="{7C224A00-7B97-6C49-B2B8-21B4CEF0FB81}"/>
              </a:ext>
            </a:extLst>
          </p:cNvPr>
          <p:cNvPicPr>
            <a:picLocks noChangeAspect="1"/>
          </p:cNvPicPr>
          <p:nvPr/>
        </p:nvPicPr>
        <p:blipFill>
          <a:blip r:embed="rId2"/>
          <a:stretch>
            <a:fillRect/>
          </a:stretch>
        </p:blipFill>
        <p:spPr>
          <a:xfrm>
            <a:off x="2708701" y="2755180"/>
            <a:ext cx="6209056" cy="1492770"/>
          </a:xfrm>
          <a:prstGeom prst="rect">
            <a:avLst/>
          </a:prstGeom>
        </p:spPr>
      </p:pic>
    </p:spTree>
    <p:extLst>
      <p:ext uri="{BB962C8B-B14F-4D97-AF65-F5344CB8AC3E}">
        <p14:creationId xmlns:p14="http://schemas.microsoft.com/office/powerpoint/2010/main" val="221213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87FE7-EEB5-3A4F-BCFF-55D4E43A2DAE}"/>
              </a:ext>
            </a:extLst>
          </p:cNvPr>
          <p:cNvSpPr>
            <a:spLocks noGrp="1"/>
          </p:cNvSpPr>
          <p:nvPr>
            <p:ph type="title"/>
          </p:nvPr>
        </p:nvSpPr>
        <p:spPr/>
        <p:txBody>
          <a:bodyPr/>
          <a:lstStyle/>
          <a:p>
            <a:r>
              <a:rPr kumimoji="1" lang="en-US" altLang="zh-CN" dirty="0"/>
              <a:t>Monitoring Contact State</a:t>
            </a:r>
            <a:endParaRPr kumimoji="1" lang="zh-CN" altLang="en-US" dirty="0"/>
          </a:p>
        </p:txBody>
      </p:sp>
      <p:sp>
        <p:nvSpPr>
          <p:cNvPr id="3" name="内容占位符 2">
            <a:extLst>
              <a:ext uri="{FF2B5EF4-FFF2-40B4-BE49-F238E27FC236}">
                <a16:creationId xmlns:a16="http://schemas.microsoft.com/office/drawing/2014/main" id="{09FE3704-033C-3A4E-AF67-8824B6091D98}"/>
              </a:ext>
            </a:extLst>
          </p:cNvPr>
          <p:cNvSpPr>
            <a:spLocks noGrp="1"/>
          </p:cNvSpPr>
          <p:nvPr>
            <p:ph idx="1"/>
          </p:nvPr>
        </p:nvSpPr>
        <p:spPr/>
        <p:txBody>
          <a:bodyPr/>
          <a:lstStyle/>
          <a:p>
            <a:r>
              <a:rPr kumimoji="1" lang="en-US" altLang="zh-CN" dirty="0"/>
              <a:t>With friction involved, a contact has three possible states:</a:t>
            </a:r>
          </a:p>
          <a:p>
            <a:pPr lvl="1"/>
            <a:r>
              <a:rPr kumimoji="1" lang="en-US" altLang="zh-CN" dirty="0"/>
              <a:t>Inactive</a:t>
            </a:r>
          </a:p>
          <a:p>
            <a:pPr lvl="1"/>
            <a:r>
              <a:rPr kumimoji="1" lang="en-US" altLang="zh-CN" dirty="0"/>
              <a:t>Active and in static friction</a:t>
            </a:r>
          </a:p>
          <a:p>
            <a:pPr lvl="1"/>
            <a:r>
              <a:rPr kumimoji="1" lang="en-US" altLang="zh-CN" dirty="0"/>
              <a:t>Active and in dynamic friction(i.e., sliding)</a:t>
            </a:r>
          </a:p>
          <a:p>
            <a:r>
              <a:rPr kumimoji="1" lang="en-US" altLang="zh-CN" dirty="0"/>
              <a:t>Take active state as an example:</a:t>
            </a:r>
          </a:p>
          <a:p>
            <a:pPr lvl="1"/>
            <a:r>
              <a:rPr kumimoji="1" lang="en-US" altLang="zh-CN" dirty="0"/>
              <a:t>Active state means that we detected contacts which have non-zero Lagrange multipliers after the LCP </a:t>
            </a:r>
            <a:r>
              <a:rPr kumimoji="1" lang="en-US" altLang="zh-CN" dirty="0" err="1"/>
              <a:t>slove</a:t>
            </a:r>
            <a:r>
              <a:rPr kumimoji="1" lang="en-US" altLang="zh-CN" dirty="0"/>
              <a:t>. At this state, we check the slip velocity for every contact I and compare with a given threshold,   and similarly for t2.</a:t>
            </a:r>
            <a:endParaRPr kumimoji="1" lang="zh-CN" altLang="en-US" dirty="0"/>
          </a:p>
        </p:txBody>
      </p:sp>
      <p:pic>
        <p:nvPicPr>
          <p:cNvPr id="4" name="图片 3">
            <a:extLst>
              <a:ext uri="{FF2B5EF4-FFF2-40B4-BE49-F238E27FC236}">
                <a16:creationId xmlns:a16="http://schemas.microsoft.com/office/drawing/2014/main" id="{EBBF2468-04A2-FE4D-A208-190DA6C59F4F}"/>
              </a:ext>
            </a:extLst>
          </p:cNvPr>
          <p:cNvPicPr>
            <a:picLocks noChangeAspect="1"/>
          </p:cNvPicPr>
          <p:nvPr/>
        </p:nvPicPr>
        <p:blipFill>
          <a:blip r:embed="rId3"/>
          <a:stretch>
            <a:fillRect/>
          </a:stretch>
        </p:blipFill>
        <p:spPr>
          <a:xfrm>
            <a:off x="4586862" y="5208004"/>
            <a:ext cx="1927060" cy="726596"/>
          </a:xfrm>
          <a:prstGeom prst="rect">
            <a:avLst/>
          </a:prstGeom>
        </p:spPr>
      </p:pic>
    </p:spTree>
    <p:extLst>
      <p:ext uri="{BB962C8B-B14F-4D97-AF65-F5344CB8AC3E}">
        <p14:creationId xmlns:p14="http://schemas.microsoft.com/office/powerpoint/2010/main" val="48772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6D175-0686-A143-ABB8-C49AC7440B33}"/>
              </a:ext>
            </a:extLst>
          </p:cNvPr>
          <p:cNvSpPr>
            <a:spLocks noGrp="1"/>
          </p:cNvSpPr>
          <p:nvPr>
            <p:ph type="title"/>
          </p:nvPr>
        </p:nvSpPr>
        <p:spPr/>
        <p:txBody>
          <a:bodyPr/>
          <a:lstStyle/>
          <a:p>
            <a:r>
              <a:rPr kumimoji="1" lang="en-US" altLang="zh-CN" dirty="0"/>
              <a:t>Insights</a:t>
            </a:r>
            <a:r>
              <a:rPr kumimoji="1" lang="zh-CN" altLang="en-US" dirty="0"/>
              <a:t> </a:t>
            </a:r>
            <a:r>
              <a:rPr kumimoji="1" lang="en-US" altLang="zh-CN" dirty="0"/>
              <a:t>on</a:t>
            </a:r>
            <a:r>
              <a:rPr kumimoji="1" lang="zh-CN" altLang="en-US" dirty="0"/>
              <a:t> </a:t>
            </a:r>
            <a:r>
              <a:rPr kumimoji="1" lang="en-US" altLang="zh-CN" dirty="0"/>
              <a:t>Unmerging</a:t>
            </a:r>
            <a:r>
              <a:rPr kumimoji="1" lang="zh-CN" altLang="en-US" dirty="0"/>
              <a:t> </a:t>
            </a:r>
            <a:r>
              <a:rPr kumimoji="1" lang="en-US" altLang="zh-CN" dirty="0"/>
              <a:t>Criteria</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0F1D69F-256E-2448-8DAF-90AB638C43F1}"/>
                  </a:ext>
                </a:extLst>
              </p:cNvPr>
              <p:cNvSpPr>
                <a:spLocks noGrp="1"/>
              </p:cNvSpPr>
              <p:nvPr>
                <p:ph idx="1"/>
              </p:nvPr>
            </p:nvSpPr>
            <p:spPr/>
            <p:txBody>
              <a:bodyPr/>
              <a:lstStyle/>
              <a:p>
                <a:r>
                  <a:rPr kumimoji="1" lang="en-US" altLang="zh-CN" dirty="0"/>
                  <a:t>It’s </a:t>
                </a:r>
                <a:r>
                  <a:rPr kumimoji="1" lang="zh-CN" altLang="en-US" dirty="0"/>
                  <a:t> </a:t>
                </a:r>
                <a:r>
                  <a:rPr kumimoji="1" lang="en-US" altLang="zh-CN" dirty="0"/>
                  <a:t>symmetry to merging.</a:t>
                </a:r>
              </a:p>
              <a:p>
                <a:pPr lvl="1"/>
                <a:r>
                  <a:rPr kumimoji="1" lang="en-US" altLang="zh-CN" dirty="0"/>
                  <a:t>Contact state: Within the collection, if a contact </a:t>
                </a:r>
                <a:r>
                  <a:rPr kumimoji="1" lang="en-US" altLang="zh-CN" dirty="0" err="1"/>
                  <a:t>i</a:t>
                </a:r>
                <a:r>
                  <a:rPr kumimoji="1" lang="en-US" altLang="zh-CN" dirty="0"/>
                  <a:t> between two bodies breaks, i.e., </a:t>
                </a:r>
                <a14:m>
                  <m:oMath xmlns:m="http://schemas.openxmlformats.org/officeDocument/2006/math">
                    <m:sSub>
                      <m:sSubPr>
                        <m:ctrlPr>
                          <a:rPr kumimoji="1" lang="en-US" altLang="zh-CN" b="0" i="1" smtClean="0">
                            <a:latin typeface="Cambria Math" panose="02040503050406030204" pitchFamily="18" charset="0"/>
                          </a:rPr>
                        </m:ctrlPr>
                      </m:sSubPr>
                      <m:e>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𝜆</m:t>
                                </m:r>
                              </m:e>
                              <m:sub>
                                <m:r>
                                  <a:rPr kumimoji="1" lang="en-US" altLang="zh-CN" b="0" i="1" smtClean="0">
                                    <a:latin typeface="Cambria Math" panose="02040503050406030204" pitchFamily="18" charset="0"/>
                                  </a:rPr>
                                  <m:t>𝑛</m:t>
                                </m:r>
                              </m:sub>
                            </m:sSub>
                          </m:e>
                        </m:d>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=0</m:t>
                    </m:r>
                  </m:oMath>
                </a14:m>
                <a:r>
                  <a:rPr kumimoji="1" lang="zh-CN" altLang="en-US" dirty="0"/>
                  <a:t>，</a:t>
                </a:r>
                <a:r>
                  <a:rPr kumimoji="1" lang="en-US" altLang="zh-CN" dirty="0"/>
                  <a:t>or was detected as being about to slide during the time step, we remove the weld between the pair of bodies. If this separation results in breaking the collection’s contact graph into separate components, we unmerge.</a:t>
                </a:r>
              </a:p>
              <a:p>
                <a:pPr lvl="1"/>
                <a:endParaRPr kumimoji="1" lang="en-US" altLang="zh-CN" dirty="0"/>
              </a:p>
              <a:p>
                <a:pPr lvl="1"/>
                <a:endParaRPr kumimoji="1" lang="en-US" altLang="zh-CN" dirty="0"/>
              </a:p>
              <a:p>
                <a:pPr lvl="1"/>
                <a:r>
                  <a:rPr kumimoji="1" lang="en-US" altLang="zh-CN" dirty="0"/>
                  <a:t>Relative motion: If the relative motion metric between the two bodies is higher than a given threshold for a given number of time steps, and if the number of contacts between the two bodies is smaller than three, the weld between the two bodies is also removed.</a:t>
                </a:r>
              </a:p>
            </p:txBody>
          </p:sp>
        </mc:Choice>
        <mc:Fallback>
          <p:sp>
            <p:nvSpPr>
              <p:cNvPr id="3" name="内容占位符 2">
                <a:extLst>
                  <a:ext uri="{FF2B5EF4-FFF2-40B4-BE49-F238E27FC236}">
                    <a16:creationId xmlns:a16="http://schemas.microsoft.com/office/drawing/2014/main" id="{20F1D69F-256E-2448-8DAF-90AB638C43F1}"/>
                  </a:ext>
                </a:extLst>
              </p:cNvPr>
              <p:cNvSpPr>
                <a:spLocks noGrp="1" noRot="1" noChangeAspect="1" noMove="1" noResize="1" noEditPoints="1" noAdjustHandles="1" noChangeArrowheads="1" noChangeShapeType="1" noTextEdit="1"/>
              </p:cNvSpPr>
              <p:nvPr>
                <p:ph idx="1"/>
              </p:nvPr>
            </p:nvSpPr>
            <p:spPr>
              <a:blipFill>
                <a:blip r:embed="rId3"/>
                <a:stretch>
                  <a:fillRect l="-965" t="-2632" r="-1448" b="-321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7265868-CD17-4742-92DE-A42CBF50D5ED}"/>
              </a:ext>
            </a:extLst>
          </p:cNvPr>
          <p:cNvPicPr>
            <a:picLocks noChangeAspect="1"/>
          </p:cNvPicPr>
          <p:nvPr/>
        </p:nvPicPr>
        <p:blipFill>
          <a:blip r:embed="rId4"/>
          <a:stretch>
            <a:fillRect/>
          </a:stretch>
        </p:blipFill>
        <p:spPr>
          <a:xfrm>
            <a:off x="6483480" y="3640695"/>
            <a:ext cx="2905616" cy="1064328"/>
          </a:xfrm>
          <a:prstGeom prst="rect">
            <a:avLst/>
          </a:prstGeom>
        </p:spPr>
      </p:pic>
      <p:pic>
        <p:nvPicPr>
          <p:cNvPr id="5" name="图片 4">
            <a:extLst>
              <a:ext uri="{FF2B5EF4-FFF2-40B4-BE49-F238E27FC236}">
                <a16:creationId xmlns:a16="http://schemas.microsoft.com/office/drawing/2014/main" id="{B3E71079-742B-9541-82CD-1A7478B7C07A}"/>
              </a:ext>
            </a:extLst>
          </p:cNvPr>
          <p:cNvPicPr>
            <a:picLocks noChangeAspect="1"/>
          </p:cNvPicPr>
          <p:nvPr/>
        </p:nvPicPr>
        <p:blipFill>
          <a:blip r:embed="rId5"/>
          <a:stretch>
            <a:fillRect/>
          </a:stretch>
        </p:blipFill>
        <p:spPr>
          <a:xfrm>
            <a:off x="7738817" y="5759450"/>
            <a:ext cx="3162300" cy="1104900"/>
          </a:xfrm>
          <a:prstGeom prst="rect">
            <a:avLst/>
          </a:prstGeom>
        </p:spPr>
      </p:pic>
    </p:spTree>
    <p:extLst>
      <p:ext uri="{BB962C8B-B14F-4D97-AF65-F5344CB8AC3E}">
        <p14:creationId xmlns:p14="http://schemas.microsoft.com/office/powerpoint/2010/main" val="327094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C94F0-240B-9047-BD3B-C680572AF6AC}"/>
              </a:ext>
            </a:extLst>
          </p:cNvPr>
          <p:cNvSpPr>
            <a:spLocks noGrp="1"/>
          </p:cNvSpPr>
          <p:nvPr>
            <p:ph type="title"/>
          </p:nvPr>
        </p:nvSpPr>
        <p:spPr/>
        <p:txBody>
          <a:bodyPr/>
          <a:lstStyle/>
          <a:p>
            <a:r>
              <a:rPr kumimoji="1" lang="en-US" altLang="zh-CN" dirty="0"/>
              <a:t>Use sleep and wake to speed up</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E369A1F-27D3-8C40-9100-3B48B019014A}"/>
                  </a:ext>
                </a:extLst>
              </p:cNvPr>
              <p:cNvSpPr>
                <a:spLocks noGrp="1"/>
              </p:cNvSpPr>
              <p:nvPr>
                <p:ph idx="1"/>
              </p:nvPr>
            </p:nvSpPr>
            <p:spPr/>
            <p:txBody>
              <a:bodyPr/>
              <a:lstStyle/>
              <a:p>
                <a:r>
                  <a:rPr kumimoji="1" lang="en-US" altLang="zh-CN" dirty="0"/>
                  <a:t>Sleeping approach can be used to reduce the computation time.</a:t>
                </a:r>
              </a:p>
              <a:p>
                <a:pPr lvl="1"/>
                <a:r>
                  <a:rPr kumimoji="1" lang="en-US" altLang="zh-CN" dirty="0"/>
                  <a:t>With the same relative motion metric(i.e., we need one more threshold to compare), each body of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ℬ</m:t>
                    </m:r>
                  </m:oMath>
                </a14:m>
                <a:r>
                  <a:rPr kumimoji="1" lang="en-US" altLang="zh-CN" dirty="0"/>
                  <a:t> is compared with the inertial frame. When a body is at rest for a given number a time steps, it is put to sleep and removed from the system. Thus, the contacts in sleeping collections are no longer updated.</a:t>
                </a:r>
              </a:p>
              <a:p>
                <a:pPr lvl="1"/>
                <a:endParaRPr kumimoji="1" lang="en-US" altLang="zh-CN" dirty="0"/>
              </a:p>
              <a:p>
                <a:r>
                  <a:rPr kumimoji="1" lang="en-US" altLang="zh-CN" dirty="0"/>
                  <a:t>The approach for waking can be limited to a change in external forces(e.g., collision). If a new contact or a user interaction with the collection is detected at the beginning of the time step, we wake the collection.</a:t>
                </a:r>
              </a:p>
            </p:txBody>
          </p:sp>
        </mc:Choice>
        <mc:Fallback>
          <p:sp>
            <p:nvSpPr>
              <p:cNvPr id="3" name="内容占位符 2">
                <a:extLst>
                  <a:ext uri="{FF2B5EF4-FFF2-40B4-BE49-F238E27FC236}">
                    <a16:creationId xmlns:a16="http://schemas.microsoft.com/office/drawing/2014/main" id="{0E369A1F-27D3-8C40-9100-3B48B019014A}"/>
                  </a:ext>
                </a:extLst>
              </p:cNvPr>
              <p:cNvSpPr>
                <a:spLocks noGrp="1" noRot="1" noChangeAspect="1" noMove="1" noResize="1" noEditPoints="1" noAdjustHandles="1" noChangeArrowheads="1" noChangeShapeType="1" noTextEdit="1"/>
              </p:cNvSpPr>
              <p:nvPr>
                <p:ph idx="1"/>
              </p:nvPr>
            </p:nvSpPr>
            <p:spPr>
              <a:blipFill>
                <a:blip r:embed="rId3"/>
                <a:stretch>
                  <a:fillRect l="-965" t="-2632" r="-1206" b="-11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443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AA104-6B86-3344-8801-D14099E11DF6}"/>
              </a:ext>
            </a:extLst>
          </p:cNvPr>
          <p:cNvSpPr>
            <a:spLocks noGrp="1"/>
          </p:cNvSpPr>
          <p:nvPr>
            <p:ph type="title"/>
          </p:nvPr>
        </p:nvSpPr>
        <p:spPr/>
        <p:txBody>
          <a:bodyPr/>
          <a:lstStyle/>
          <a:p>
            <a:r>
              <a:rPr kumimoji="1" lang="en-US" altLang="zh-CN" dirty="0"/>
              <a:t>Contact</a:t>
            </a:r>
            <a:r>
              <a:rPr kumimoji="1" lang="zh-CN" altLang="en-US" dirty="0"/>
              <a:t> </a:t>
            </a:r>
            <a:r>
              <a:rPr kumimoji="1" lang="en-US" altLang="zh-CN" dirty="0"/>
              <a:t>ordering</a:t>
            </a:r>
            <a:r>
              <a:rPr kumimoji="1" lang="zh-CN" altLang="en-US" dirty="0"/>
              <a:t> </a:t>
            </a:r>
            <a:r>
              <a:rPr kumimoji="1" lang="en-US" altLang="zh-CN" dirty="0"/>
              <a:t>is important</a:t>
            </a:r>
            <a:endParaRPr kumimoji="1" lang="zh-CN" altLang="en-US" dirty="0"/>
          </a:p>
        </p:txBody>
      </p:sp>
      <p:pic>
        <p:nvPicPr>
          <p:cNvPr id="4" name="内容占位符 3">
            <a:extLst>
              <a:ext uri="{FF2B5EF4-FFF2-40B4-BE49-F238E27FC236}">
                <a16:creationId xmlns:a16="http://schemas.microsoft.com/office/drawing/2014/main" id="{9A44EBD7-EDD7-F148-9FB4-4B6DE061DB7C}"/>
              </a:ext>
            </a:extLst>
          </p:cNvPr>
          <p:cNvPicPr>
            <a:picLocks noGrp="1" noChangeAspect="1"/>
          </p:cNvPicPr>
          <p:nvPr>
            <p:ph idx="1"/>
          </p:nvPr>
        </p:nvPicPr>
        <p:blipFill>
          <a:blip r:embed="rId3"/>
          <a:stretch>
            <a:fillRect/>
          </a:stretch>
        </p:blipFill>
        <p:spPr>
          <a:xfrm>
            <a:off x="935283" y="1690688"/>
            <a:ext cx="3873500" cy="4330700"/>
          </a:xfrm>
          <a:prstGeom prst="rect">
            <a:avLst/>
          </a:prstGeom>
        </p:spPr>
      </p:pic>
      <p:sp>
        <p:nvSpPr>
          <p:cNvPr id="6" name="文本框 5">
            <a:extLst>
              <a:ext uri="{FF2B5EF4-FFF2-40B4-BE49-F238E27FC236}">
                <a16:creationId xmlns:a16="http://schemas.microsoft.com/office/drawing/2014/main" id="{5B66CACB-08CC-7144-90FB-758EE6022EC9}"/>
              </a:ext>
            </a:extLst>
          </p:cNvPr>
          <p:cNvSpPr txBox="1"/>
          <p:nvPr/>
        </p:nvSpPr>
        <p:spPr>
          <a:xfrm>
            <a:off x="5608948" y="2121031"/>
            <a:ext cx="4260916" cy="2308324"/>
          </a:xfrm>
          <a:prstGeom prst="rect">
            <a:avLst/>
          </a:prstGeom>
          <a:noFill/>
        </p:spPr>
        <p:txBody>
          <a:bodyPr wrap="square" rtlCol="0">
            <a:spAutoFit/>
          </a:bodyPr>
          <a:lstStyle/>
          <a:p>
            <a:pPr marL="285750" indent="-285750">
              <a:buFontTx/>
              <a:buChar char="-"/>
            </a:pPr>
            <a:r>
              <a:rPr kumimoji="1" lang="en-US" altLang="zh-CN" dirty="0"/>
              <a:t>Left: Ground truth, with no merging</a:t>
            </a:r>
          </a:p>
          <a:p>
            <a:pPr marL="285750" indent="-285750">
              <a:buFontTx/>
              <a:buChar char="-"/>
            </a:pPr>
            <a:endParaRPr kumimoji="1" lang="en-US" altLang="zh-CN" dirty="0"/>
          </a:p>
          <a:p>
            <a:pPr marL="285750" indent="-285750">
              <a:buFontTx/>
              <a:buChar char="-"/>
            </a:pPr>
            <a:endParaRPr kumimoji="1" lang="en-US" altLang="zh-CN" dirty="0"/>
          </a:p>
          <a:p>
            <a:pPr marL="285750" indent="-285750">
              <a:buFontTx/>
              <a:buChar char="-"/>
            </a:pPr>
            <a:r>
              <a:rPr kumimoji="1" lang="en-US" altLang="zh-CN" dirty="0"/>
              <a:t>Middle: Merging and contact ordering for the single iteration PGS solve</a:t>
            </a:r>
          </a:p>
          <a:p>
            <a:pPr marL="285750" indent="-285750">
              <a:buFontTx/>
              <a:buChar char="-"/>
            </a:pPr>
            <a:endParaRPr kumimoji="1" lang="en-US" altLang="zh-CN" dirty="0"/>
          </a:p>
          <a:p>
            <a:pPr marL="285750" indent="-285750">
              <a:buFontTx/>
              <a:buChar char="-"/>
            </a:pPr>
            <a:r>
              <a:rPr kumimoji="1" lang="en-US" altLang="zh-CN" dirty="0"/>
              <a:t>Right : Merging and no ordering of the contacts</a:t>
            </a:r>
          </a:p>
        </p:txBody>
      </p:sp>
    </p:spTree>
    <p:extLst>
      <p:ext uri="{BB962C8B-B14F-4D97-AF65-F5344CB8AC3E}">
        <p14:creationId xmlns:p14="http://schemas.microsoft.com/office/powerpoint/2010/main" val="299384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71E0F-956D-0644-BC13-A7E0779CAA88}"/>
              </a:ext>
            </a:extLst>
          </p:cNvPr>
          <p:cNvSpPr>
            <a:spLocks noGrp="1"/>
          </p:cNvSpPr>
          <p:nvPr>
            <p:ph type="title"/>
          </p:nvPr>
        </p:nvSpPr>
        <p:spPr/>
        <p:txBody>
          <a:bodyPr/>
          <a:lstStyle/>
          <a:p>
            <a:r>
              <a:rPr kumimoji="1" lang="en-US" altLang="zh-CN" dirty="0"/>
              <a:t>Simulation</a:t>
            </a:r>
            <a:r>
              <a:rPr kumimoji="1" lang="zh-CN" altLang="en-US" dirty="0"/>
              <a:t> </a:t>
            </a:r>
            <a:r>
              <a:rPr kumimoji="1" lang="en-US" altLang="zh-CN" dirty="0"/>
              <a:t>Results</a:t>
            </a:r>
            <a:endParaRPr kumimoji="1" lang="zh-CN" altLang="en-US" dirty="0"/>
          </a:p>
        </p:txBody>
      </p:sp>
      <p:sp>
        <p:nvSpPr>
          <p:cNvPr id="3" name="内容占位符 2">
            <a:extLst>
              <a:ext uri="{FF2B5EF4-FFF2-40B4-BE49-F238E27FC236}">
                <a16:creationId xmlns:a16="http://schemas.microsoft.com/office/drawing/2014/main" id="{AFCBF40A-9130-FE4C-8527-EEF7E3CCF8EE}"/>
              </a:ext>
            </a:extLst>
          </p:cNvPr>
          <p:cNvSpPr>
            <a:spLocks noGrp="1"/>
          </p:cNvSpPr>
          <p:nvPr>
            <p:ph idx="1"/>
          </p:nvPr>
        </p:nvSpPr>
        <p:spPr/>
        <p:txBody>
          <a:bodyPr/>
          <a:lstStyle/>
          <a:p>
            <a:r>
              <a:rPr kumimoji="1" lang="en-US" altLang="zh-CN" dirty="0"/>
              <a:t>Wagon</a:t>
            </a:r>
            <a:r>
              <a:rPr kumimoji="1" lang="zh-CN" altLang="en-US" dirty="0"/>
              <a:t> </a:t>
            </a:r>
            <a:r>
              <a:rPr kumimoji="1" lang="en-US" altLang="zh-CN" dirty="0"/>
              <a:t>scene</a:t>
            </a:r>
            <a:endParaRPr kumimoji="1" lang="zh-CN" altLang="en-US" dirty="0"/>
          </a:p>
        </p:txBody>
      </p:sp>
      <p:pic>
        <p:nvPicPr>
          <p:cNvPr id="4" name="图片 3">
            <a:extLst>
              <a:ext uri="{FF2B5EF4-FFF2-40B4-BE49-F238E27FC236}">
                <a16:creationId xmlns:a16="http://schemas.microsoft.com/office/drawing/2014/main" id="{AED763AD-4119-8641-8E8E-14598FBA6E4C}"/>
              </a:ext>
            </a:extLst>
          </p:cNvPr>
          <p:cNvPicPr>
            <a:picLocks noChangeAspect="1"/>
          </p:cNvPicPr>
          <p:nvPr/>
        </p:nvPicPr>
        <p:blipFill>
          <a:blip r:embed="rId3"/>
          <a:stretch>
            <a:fillRect/>
          </a:stretch>
        </p:blipFill>
        <p:spPr>
          <a:xfrm>
            <a:off x="3495545" y="1690688"/>
            <a:ext cx="7632700" cy="1917700"/>
          </a:xfrm>
          <a:prstGeom prst="rect">
            <a:avLst/>
          </a:prstGeom>
        </p:spPr>
      </p:pic>
      <p:pic>
        <p:nvPicPr>
          <p:cNvPr id="5" name="图片 4">
            <a:extLst>
              <a:ext uri="{FF2B5EF4-FFF2-40B4-BE49-F238E27FC236}">
                <a16:creationId xmlns:a16="http://schemas.microsoft.com/office/drawing/2014/main" id="{3D87D4C6-C39B-3D4A-910E-351AEC19F3FA}"/>
              </a:ext>
            </a:extLst>
          </p:cNvPr>
          <p:cNvPicPr>
            <a:picLocks noChangeAspect="1"/>
          </p:cNvPicPr>
          <p:nvPr/>
        </p:nvPicPr>
        <p:blipFill>
          <a:blip r:embed="rId4"/>
          <a:stretch>
            <a:fillRect/>
          </a:stretch>
        </p:blipFill>
        <p:spPr>
          <a:xfrm>
            <a:off x="3181448" y="3608388"/>
            <a:ext cx="3911600" cy="3136900"/>
          </a:xfrm>
          <a:prstGeom prst="rect">
            <a:avLst/>
          </a:prstGeom>
        </p:spPr>
      </p:pic>
    </p:spTree>
    <p:extLst>
      <p:ext uri="{BB962C8B-B14F-4D97-AF65-F5344CB8AC3E}">
        <p14:creationId xmlns:p14="http://schemas.microsoft.com/office/powerpoint/2010/main" val="13425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29C2C-E1F4-D74A-B87D-A54D5D31F8FC}"/>
              </a:ext>
            </a:extLst>
          </p:cNvPr>
          <p:cNvSpPr>
            <a:spLocks noGrp="1"/>
          </p:cNvSpPr>
          <p:nvPr>
            <p:ph type="title"/>
          </p:nvPr>
        </p:nvSpPr>
        <p:spPr/>
        <p:txBody>
          <a:bodyPr/>
          <a:lstStyle/>
          <a:p>
            <a:r>
              <a:rPr kumimoji="1" lang="en-US" altLang="zh-CN" dirty="0"/>
              <a:t>Simulation Results	</a:t>
            </a:r>
            <a:endParaRPr kumimoji="1" lang="zh-CN" altLang="en-US" dirty="0"/>
          </a:p>
        </p:txBody>
      </p:sp>
      <p:sp>
        <p:nvSpPr>
          <p:cNvPr id="3" name="内容占位符 2">
            <a:extLst>
              <a:ext uri="{FF2B5EF4-FFF2-40B4-BE49-F238E27FC236}">
                <a16:creationId xmlns:a16="http://schemas.microsoft.com/office/drawing/2014/main" id="{3175B4EC-F06C-0F41-B869-493B876DFB9C}"/>
              </a:ext>
            </a:extLst>
          </p:cNvPr>
          <p:cNvSpPr>
            <a:spLocks noGrp="1"/>
          </p:cNvSpPr>
          <p:nvPr>
            <p:ph idx="1"/>
          </p:nvPr>
        </p:nvSpPr>
        <p:spPr/>
        <p:txBody>
          <a:bodyPr/>
          <a:lstStyle/>
          <a:p>
            <a:r>
              <a:rPr kumimoji="1" lang="en-US" altLang="zh-CN" dirty="0"/>
              <a:t>Funnel scene </a:t>
            </a:r>
            <a:endParaRPr kumimoji="1" lang="zh-CN" altLang="en-US" dirty="0"/>
          </a:p>
        </p:txBody>
      </p:sp>
      <p:pic>
        <p:nvPicPr>
          <p:cNvPr id="4" name="图片 3">
            <a:extLst>
              <a:ext uri="{FF2B5EF4-FFF2-40B4-BE49-F238E27FC236}">
                <a16:creationId xmlns:a16="http://schemas.microsoft.com/office/drawing/2014/main" id="{67D43DB2-4F48-7145-B9FF-072E78614C67}"/>
              </a:ext>
            </a:extLst>
          </p:cNvPr>
          <p:cNvPicPr>
            <a:picLocks noChangeAspect="1"/>
          </p:cNvPicPr>
          <p:nvPr/>
        </p:nvPicPr>
        <p:blipFill>
          <a:blip r:embed="rId3"/>
          <a:stretch>
            <a:fillRect/>
          </a:stretch>
        </p:blipFill>
        <p:spPr>
          <a:xfrm>
            <a:off x="838200" y="2598394"/>
            <a:ext cx="3403600" cy="2641600"/>
          </a:xfrm>
          <a:prstGeom prst="rect">
            <a:avLst/>
          </a:prstGeom>
        </p:spPr>
      </p:pic>
      <p:pic>
        <p:nvPicPr>
          <p:cNvPr id="5" name="图片 4">
            <a:extLst>
              <a:ext uri="{FF2B5EF4-FFF2-40B4-BE49-F238E27FC236}">
                <a16:creationId xmlns:a16="http://schemas.microsoft.com/office/drawing/2014/main" id="{D663298D-FB10-2A4E-A389-73F24234D354}"/>
              </a:ext>
            </a:extLst>
          </p:cNvPr>
          <p:cNvPicPr>
            <a:picLocks noChangeAspect="1"/>
          </p:cNvPicPr>
          <p:nvPr/>
        </p:nvPicPr>
        <p:blipFill>
          <a:blip r:embed="rId4"/>
          <a:stretch>
            <a:fillRect/>
          </a:stretch>
        </p:blipFill>
        <p:spPr>
          <a:xfrm>
            <a:off x="5046875" y="2141194"/>
            <a:ext cx="4191000" cy="3098800"/>
          </a:xfrm>
          <a:prstGeom prst="rect">
            <a:avLst/>
          </a:prstGeom>
        </p:spPr>
      </p:pic>
    </p:spTree>
    <p:extLst>
      <p:ext uri="{BB962C8B-B14F-4D97-AF65-F5344CB8AC3E}">
        <p14:creationId xmlns:p14="http://schemas.microsoft.com/office/powerpoint/2010/main" val="427064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442AF-7483-4F41-9A57-F1F8F8C694BF}"/>
              </a:ext>
            </a:extLst>
          </p:cNvPr>
          <p:cNvSpPr>
            <a:spLocks noGrp="1"/>
          </p:cNvSpPr>
          <p:nvPr>
            <p:ph type="title"/>
          </p:nvPr>
        </p:nvSpPr>
        <p:spPr/>
        <p:txBody>
          <a:bodyPr/>
          <a:lstStyle/>
          <a:p>
            <a:r>
              <a:rPr kumimoji="1" lang="en-US" altLang="zh-CN" dirty="0"/>
              <a:t>Future</a:t>
            </a:r>
            <a:r>
              <a:rPr kumimoji="1" lang="zh-CN" altLang="en-US" dirty="0"/>
              <a:t> </a:t>
            </a:r>
            <a:r>
              <a:rPr kumimoji="1" lang="en-US" altLang="zh-CN" dirty="0"/>
              <a:t>work	</a:t>
            </a:r>
            <a:endParaRPr kumimoji="1" lang="zh-CN" altLang="en-US" dirty="0"/>
          </a:p>
        </p:txBody>
      </p:sp>
      <p:sp>
        <p:nvSpPr>
          <p:cNvPr id="3" name="内容占位符 2">
            <a:extLst>
              <a:ext uri="{FF2B5EF4-FFF2-40B4-BE49-F238E27FC236}">
                <a16:creationId xmlns:a16="http://schemas.microsoft.com/office/drawing/2014/main" id="{7442F7DE-68D2-FB43-89CE-85F813CBBC34}"/>
              </a:ext>
            </a:extLst>
          </p:cNvPr>
          <p:cNvSpPr>
            <a:spLocks noGrp="1"/>
          </p:cNvSpPr>
          <p:nvPr>
            <p:ph idx="1"/>
          </p:nvPr>
        </p:nvSpPr>
        <p:spPr/>
        <p:txBody>
          <a:bodyPr>
            <a:normAutofit/>
          </a:bodyPr>
          <a:lstStyle/>
          <a:p>
            <a:r>
              <a:rPr kumimoji="1" lang="en-US" altLang="zh-CN" dirty="0"/>
              <a:t>Joint</a:t>
            </a:r>
            <a:r>
              <a:rPr kumimoji="1" lang="zh-CN" altLang="en-US" dirty="0"/>
              <a:t> </a:t>
            </a:r>
            <a:r>
              <a:rPr kumimoji="1" lang="en-US" altLang="zh-CN" dirty="0"/>
              <a:t>Constraints: more</a:t>
            </a:r>
            <a:r>
              <a:rPr kumimoji="1" lang="zh-CN" altLang="en-US" dirty="0"/>
              <a:t> </a:t>
            </a:r>
            <a:r>
              <a:rPr kumimoji="1" lang="en-US" altLang="zh-CN" dirty="0"/>
              <a:t>joints</a:t>
            </a:r>
            <a:r>
              <a:rPr kumimoji="1" lang="zh-CN" altLang="en-US" dirty="0"/>
              <a:t> </a:t>
            </a:r>
            <a:r>
              <a:rPr kumimoji="1" lang="en-US" altLang="zh-CN" dirty="0"/>
              <a:t>constraints(e.g., rotary, spherical, etc.)</a:t>
            </a:r>
          </a:p>
          <a:p>
            <a:pPr marL="0" indent="0">
              <a:buNone/>
            </a:pPr>
            <a:r>
              <a:rPr kumimoji="1" lang="zh-CN" altLang="en-US" dirty="0"/>
              <a:t> </a:t>
            </a:r>
            <a:endParaRPr kumimoji="1" lang="en-US" altLang="zh-CN" dirty="0"/>
          </a:p>
          <a:p>
            <a:r>
              <a:rPr kumimoji="1" lang="en-US" altLang="zh-CN" dirty="0"/>
              <a:t>Collision</a:t>
            </a:r>
            <a:r>
              <a:rPr kumimoji="1" lang="zh-CN" altLang="en-US" dirty="0"/>
              <a:t> </a:t>
            </a:r>
            <a:r>
              <a:rPr kumimoji="1" lang="en-US" altLang="zh-CN" dirty="0"/>
              <a:t>Detection: More efficiently collision detection approach</a:t>
            </a:r>
          </a:p>
          <a:p>
            <a:endParaRPr kumimoji="1" lang="en-US" altLang="zh-CN" dirty="0"/>
          </a:p>
          <a:p>
            <a:r>
              <a:rPr kumimoji="1" lang="en-US" altLang="zh-CN" dirty="0"/>
              <a:t>Adaptive</a:t>
            </a:r>
            <a:r>
              <a:rPr kumimoji="1" lang="zh-CN" altLang="en-US" dirty="0"/>
              <a:t> </a:t>
            </a:r>
            <a:r>
              <a:rPr kumimoji="1" lang="en-US" altLang="zh-CN" dirty="0"/>
              <a:t>PGS</a:t>
            </a:r>
            <a:r>
              <a:rPr kumimoji="1" lang="zh-CN" altLang="en-US" dirty="0"/>
              <a:t> </a:t>
            </a:r>
            <a:r>
              <a:rPr kumimoji="1" lang="en-US" altLang="zh-CN" dirty="0"/>
              <a:t>sweep: one iteration of PGS may not be enough to identify all bodies we should unmerge in some cases.</a:t>
            </a:r>
          </a:p>
          <a:p>
            <a:endParaRPr kumimoji="1" lang="en-US" altLang="zh-CN" dirty="0"/>
          </a:p>
          <a:p>
            <a:r>
              <a:rPr kumimoji="1" lang="en-US" altLang="zh-CN" dirty="0"/>
              <a:t>Cycles</a:t>
            </a:r>
            <a:r>
              <a:rPr kumimoji="1" lang="zh-CN" altLang="en-US" dirty="0"/>
              <a:t> </a:t>
            </a:r>
            <a:r>
              <a:rPr kumimoji="1" lang="en-US" altLang="zh-CN" dirty="0"/>
              <a:t>and</a:t>
            </a:r>
            <a:r>
              <a:rPr kumimoji="1" lang="zh-CN" altLang="en-US" dirty="0"/>
              <a:t> </a:t>
            </a:r>
            <a:r>
              <a:rPr kumimoji="1" lang="en-US" altLang="zh-CN" dirty="0"/>
              <a:t>Complete</a:t>
            </a:r>
            <a:r>
              <a:rPr kumimoji="1" lang="zh-CN" altLang="en-US" dirty="0"/>
              <a:t> </a:t>
            </a:r>
            <a:r>
              <a:rPr kumimoji="1" lang="en-US" altLang="zh-CN" dirty="0"/>
              <a:t>Subgraphs:  handle cases when more bodies contacts form a cycle with each other</a:t>
            </a:r>
          </a:p>
          <a:p>
            <a:endParaRPr kumimoji="1" lang="zh-CN" altLang="en-US" dirty="0"/>
          </a:p>
        </p:txBody>
      </p:sp>
    </p:spTree>
    <p:extLst>
      <p:ext uri="{BB962C8B-B14F-4D97-AF65-F5344CB8AC3E}">
        <p14:creationId xmlns:p14="http://schemas.microsoft.com/office/powerpoint/2010/main" val="116424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10ACB-9F1B-D04F-A895-489AA5ED9458}"/>
              </a:ext>
            </a:extLst>
          </p:cNvPr>
          <p:cNvSpPr>
            <a:spLocks noGrp="1"/>
          </p:cNvSpPr>
          <p:nvPr>
            <p:ph type="title"/>
          </p:nvPr>
        </p:nvSpPr>
        <p:spPr/>
        <p:txBody>
          <a:bodyPr/>
          <a:lstStyle/>
          <a:p>
            <a:r>
              <a:rPr kumimoji="1" lang="en-US" altLang="zh-CN" dirty="0"/>
              <a:t>Contribution</a:t>
            </a:r>
            <a:endParaRPr kumimoji="1" lang="zh-CN" altLang="en-US" dirty="0"/>
          </a:p>
        </p:txBody>
      </p:sp>
      <p:sp>
        <p:nvSpPr>
          <p:cNvPr id="3" name="内容占位符 2">
            <a:extLst>
              <a:ext uri="{FF2B5EF4-FFF2-40B4-BE49-F238E27FC236}">
                <a16:creationId xmlns:a16="http://schemas.microsoft.com/office/drawing/2014/main" id="{DCEBAD63-5E12-D442-9DB1-44BB2DA88B8B}"/>
              </a:ext>
            </a:extLst>
          </p:cNvPr>
          <p:cNvSpPr>
            <a:spLocks noGrp="1"/>
          </p:cNvSpPr>
          <p:nvPr>
            <p:ph idx="1"/>
          </p:nvPr>
        </p:nvSpPr>
        <p:spPr/>
        <p:txBody>
          <a:bodyPr/>
          <a:lstStyle/>
          <a:p>
            <a:r>
              <a:rPr kumimoji="1" lang="en-US" altLang="zh-CN" dirty="0"/>
              <a:t>Reduce computation time in rigid body simulations by merging collections of bodies when they share a common spatial velocity.</a:t>
            </a:r>
          </a:p>
          <a:p>
            <a:pPr lvl="1"/>
            <a:r>
              <a:rPr kumimoji="1" lang="en-US" altLang="zh-CN" dirty="0"/>
              <a:t>The merging of bodies with a common relative velocity</a:t>
            </a:r>
          </a:p>
          <a:p>
            <a:pPr lvl="1"/>
            <a:r>
              <a:rPr kumimoji="1" lang="en-US" altLang="zh-CN" dirty="0"/>
              <a:t>A single iteration PGS to refine forces internal to collections</a:t>
            </a:r>
          </a:p>
          <a:p>
            <a:pPr lvl="1"/>
            <a:r>
              <a:rPr kumimoji="1" lang="en-US" altLang="zh-CN" dirty="0"/>
              <a:t>Contact ordering for responsive unmerging</a:t>
            </a:r>
          </a:p>
          <a:p>
            <a:pPr lvl="1"/>
            <a:r>
              <a:rPr kumimoji="1" lang="en-US" altLang="zh-CN" dirty="0"/>
              <a:t>Easily tuned parameters for merging and unmerging</a:t>
            </a:r>
            <a:endParaRPr kumimoji="1" lang="zh-CN" altLang="en-US" dirty="0"/>
          </a:p>
        </p:txBody>
      </p:sp>
      <p:pic>
        <p:nvPicPr>
          <p:cNvPr id="4" name="图片 3">
            <a:extLst>
              <a:ext uri="{FF2B5EF4-FFF2-40B4-BE49-F238E27FC236}">
                <a16:creationId xmlns:a16="http://schemas.microsoft.com/office/drawing/2014/main" id="{B06CABFE-9426-DC45-9455-C872D841A215}"/>
              </a:ext>
            </a:extLst>
          </p:cNvPr>
          <p:cNvPicPr>
            <a:picLocks noChangeAspect="1"/>
          </p:cNvPicPr>
          <p:nvPr/>
        </p:nvPicPr>
        <p:blipFill>
          <a:blip r:embed="rId2"/>
          <a:stretch>
            <a:fillRect/>
          </a:stretch>
        </p:blipFill>
        <p:spPr>
          <a:xfrm>
            <a:off x="1538287" y="4221163"/>
            <a:ext cx="7658100" cy="1955800"/>
          </a:xfrm>
          <a:prstGeom prst="rect">
            <a:avLst/>
          </a:prstGeom>
        </p:spPr>
      </p:pic>
    </p:spTree>
    <p:extLst>
      <p:ext uri="{BB962C8B-B14F-4D97-AF65-F5344CB8AC3E}">
        <p14:creationId xmlns:p14="http://schemas.microsoft.com/office/powerpoint/2010/main" val="4180496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21619-8D99-D645-9388-1E6BD8ADE29B}"/>
              </a:ext>
            </a:extLst>
          </p:cNvPr>
          <p:cNvSpPr>
            <a:spLocks noGrp="1"/>
          </p:cNvSpPr>
          <p:nvPr>
            <p:ph type="title"/>
          </p:nvPr>
        </p:nvSpPr>
        <p:spPr>
          <a:xfrm>
            <a:off x="838200" y="1920549"/>
            <a:ext cx="10515600" cy="1325563"/>
          </a:xfrm>
        </p:spPr>
        <p:txBody>
          <a:bodyPr>
            <a:normAutofit/>
          </a:bodyPr>
          <a:lstStyle/>
          <a:p>
            <a:pPr algn="ctr"/>
            <a:r>
              <a:rPr kumimoji="1" lang="en-US" altLang="zh-CN" sz="6600" dirty="0"/>
              <a:t>Thanks</a:t>
            </a:r>
            <a:endParaRPr kumimoji="1" lang="zh-CN" altLang="en-US" sz="6600" dirty="0"/>
          </a:p>
        </p:txBody>
      </p:sp>
    </p:spTree>
    <p:extLst>
      <p:ext uri="{BB962C8B-B14F-4D97-AF65-F5344CB8AC3E}">
        <p14:creationId xmlns:p14="http://schemas.microsoft.com/office/powerpoint/2010/main" val="204743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0D176-249D-A84F-A430-989B93773AD2}"/>
              </a:ext>
            </a:extLst>
          </p:cNvPr>
          <p:cNvSpPr>
            <a:spLocks noGrp="1"/>
          </p:cNvSpPr>
          <p:nvPr>
            <p:ph type="title"/>
          </p:nvPr>
        </p:nvSpPr>
        <p:spPr/>
        <p:txBody>
          <a:bodyPr/>
          <a:lstStyle/>
          <a:p>
            <a:r>
              <a:rPr kumimoji="1" lang="en-US" altLang="zh-CN" dirty="0"/>
              <a:t>Algorithm</a:t>
            </a:r>
            <a:endParaRPr kumimoji="1" lang="zh-CN" altLang="en-US" dirty="0"/>
          </a:p>
        </p:txBody>
      </p:sp>
      <p:pic>
        <p:nvPicPr>
          <p:cNvPr id="4" name="内容占位符 3">
            <a:extLst>
              <a:ext uri="{FF2B5EF4-FFF2-40B4-BE49-F238E27FC236}">
                <a16:creationId xmlns:a16="http://schemas.microsoft.com/office/drawing/2014/main" id="{092E8990-A42A-1741-A731-0B9F1768B555}"/>
              </a:ext>
            </a:extLst>
          </p:cNvPr>
          <p:cNvPicPr>
            <a:picLocks noGrp="1" noChangeAspect="1"/>
          </p:cNvPicPr>
          <p:nvPr>
            <p:ph idx="1"/>
          </p:nvPr>
        </p:nvPicPr>
        <p:blipFill>
          <a:blip r:embed="rId2"/>
          <a:stretch>
            <a:fillRect/>
          </a:stretch>
        </p:blipFill>
        <p:spPr>
          <a:xfrm>
            <a:off x="838200" y="1690688"/>
            <a:ext cx="6223000" cy="4000500"/>
          </a:xfrm>
          <a:prstGeom prst="rect">
            <a:avLst/>
          </a:prstGeom>
        </p:spPr>
      </p:pic>
      <p:sp>
        <p:nvSpPr>
          <p:cNvPr id="5" name="文本框 4">
            <a:extLst>
              <a:ext uri="{FF2B5EF4-FFF2-40B4-BE49-F238E27FC236}">
                <a16:creationId xmlns:a16="http://schemas.microsoft.com/office/drawing/2014/main" id="{A1168225-AF12-B44D-B83D-842412977B6A}"/>
              </a:ext>
            </a:extLst>
          </p:cNvPr>
          <p:cNvSpPr txBox="1"/>
          <p:nvPr/>
        </p:nvSpPr>
        <p:spPr>
          <a:xfrm>
            <a:off x="7430947" y="1690688"/>
            <a:ext cx="4190035" cy="2585323"/>
          </a:xfrm>
          <a:prstGeom prst="rect">
            <a:avLst/>
          </a:prstGeom>
          <a:noFill/>
        </p:spPr>
        <p:txBody>
          <a:bodyPr wrap="square" rtlCol="0">
            <a:spAutoFit/>
          </a:bodyPr>
          <a:lstStyle/>
          <a:p>
            <a:pPr marL="285750" indent="-285750">
              <a:buFontTx/>
              <a:buChar char="-"/>
            </a:pPr>
            <a:r>
              <a:rPr kumimoji="1" lang="en-US" altLang="zh-CN" dirty="0"/>
              <a:t>Contact ordering: </a:t>
            </a:r>
            <a:r>
              <a:rPr kumimoji="1" lang="zh-CN" altLang="en-US" dirty="0"/>
              <a:t>对接触碰撞进行排序，优先从新检测到的碰撞开始（如冲击）</a:t>
            </a:r>
            <a:endParaRPr kumimoji="1" lang="en-US" altLang="zh-CN" dirty="0"/>
          </a:p>
          <a:p>
            <a:pPr marL="285750" indent="-285750">
              <a:buFontTx/>
              <a:buChar char="-"/>
            </a:pPr>
            <a:r>
              <a:rPr kumimoji="1" lang="en-US" altLang="zh-CN" dirty="0"/>
              <a:t>Single</a:t>
            </a:r>
            <a:r>
              <a:rPr kumimoji="1" lang="zh-CN" altLang="en-US" dirty="0"/>
              <a:t> </a:t>
            </a:r>
            <a:r>
              <a:rPr kumimoji="1" lang="en-US" altLang="zh-CN" dirty="0"/>
              <a:t>Iteration</a:t>
            </a:r>
            <a:r>
              <a:rPr kumimoji="1" lang="zh-CN" altLang="en-US" dirty="0"/>
              <a:t> </a:t>
            </a:r>
            <a:r>
              <a:rPr kumimoji="1" lang="en-US" altLang="zh-CN" dirty="0"/>
              <a:t>PGS</a:t>
            </a:r>
            <a:r>
              <a:rPr kumimoji="1" lang="zh-CN" altLang="en-US" dirty="0"/>
              <a:t>： 使用</a:t>
            </a:r>
            <a:r>
              <a:rPr kumimoji="1" lang="en-US" altLang="zh-CN" dirty="0"/>
              <a:t>PGS</a:t>
            </a:r>
            <a:r>
              <a:rPr kumimoji="1" lang="zh-CN" altLang="en-US" dirty="0"/>
              <a:t>方法求解</a:t>
            </a:r>
            <a:r>
              <a:rPr kumimoji="1" lang="en-US" altLang="zh-CN" dirty="0"/>
              <a:t>collection</a:t>
            </a:r>
            <a:r>
              <a:rPr kumimoji="1" lang="zh-CN" altLang="en-US" dirty="0"/>
              <a:t>内部的力</a:t>
            </a:r>
            <a:endParaRPr kumimoji="1" lang="en-US" altLang="zh-CN" dirty="0"/>
          </a:p>
          <a:p>
            <a:pPr marL="285750" indent="-285750">
              <a:buFontTx/>
              <a:buChar char="-"/>
            </a:pPr>
            <a:r>
              <a:rPr kumimoji="1" lang="en-US" altLang="zh-CN" dirty="0"/>
              <a:t>Solve</a:t>
            </a:r>
            <a:r>
              <a:rPr kumimoji="1" lang="zh-CN" altLang="en-US" dirty="0"/>
              <a:t> </a:t>
            </a:r>
            <a:r>
              <a:rPr kumimoji="1" lang="en-US" altLang="zh-CN" dirty="0"/>
              <a:t>LCP</a:t>
            </a:r>
            <a:r>
              <a:rPr kumimoji="1" lang="zh-CN" altLang="en-US" dirty="0"/>
              <a:t>：求解线性互补问题计算相关参数，如速度等。</a:t>
            </a:r>
            <a:endParaRPr kumimoji="1" lang="en-US" altLang="zh-CN" dirty="0"/>
          </a:p>
          <a:p>
            <a:endParaRPr kumimoji="1" lang="en-US" altLang="zh-CN" dirty="0"/>
          </a:p>
          <a:p>
            <a:pPr marL="285750" indent="-285750">
              <a:buFontTx/>
              <a:buChar char="-"/>
            </a:pPr>
            <a:endParaRPr kumimoji="1" lang="zh-CN" altLang="en-US" dirty="0"/>
          </a:p>
        </p:txBody>
      </p:sp>
      <p:sp>
        <p:nvSpPr>
          <p:cNvPr id="6" name="文本框 5">
            <a:extLst>
              <a:ext uri="{FF2B5EF4-FFF2-40B4-BE49-F238E27FC236}">
                <a16:creationId xmlns:a16="http://schemas.microsoft.com/office/drawing/2014/main" id="{BA2890FE-417F-D749-80CA-2A23034D63BE}"/>
              </a:ext>
            </a:extLst>
          </p:cNvPr>
          <p:cNvSpPr txBox="1"/>
          <p:nvPr/>
        </p:nvSpPr>
        <p:spPr>
          <a:xfrm>
            <a:off x="7430947" y="4053385"/>
            <a:ext cx="4190035" cy="923330"/>
          </a:xfrm>
          <a:prstGeom prst="rect">
            <a:avLst/>
          </a:prstGeom>
          <a:noFill/>
        </p:spPr>
        <p:txBody>
          <a:bodyPr wrap="square" rtlCol="0">
            <a:spAutoFit/>
          </a:bodyPr>
          <a:lstStyle/>
          <a:p>
            <a:r>
              <a:rPr kumimoji="1" lang="en" altLang="zh-CN" dirty="0"/>
              <a:t>LCP</a:t>
            </a:r>
            <a:r>
              <a:rPr kumimoji="1" lang="zh-CN" altLang="en-US" dirty="0"/>
              <a:t>与</a:t>
            </a:r>
            <a:r>
              <a:rPr kumimoji="1" lang="en-US" altLang="zh-CN" dirty="0"/>
              <a:t>PGS</a:t>
            </a:r>
            <a:r>
              <a:rPr kumimoji="1" lang="zh-CN" altLang="en-US" dirty="0"/>
              <a:t>：</a:t>
            </a:r>
            <a:r>
              <a:rPr kumimoji="1" lang="en" altLang="zh-CN" dirty="0">
                <a:hlinkClick r:id="rId3"/>
              </a:rPr>
              <a:t>http://</a:t>
            </a:r>
            <a:r>
              <a:rPr kumimoji="1" lang="en" altLang="zh-CN" dirty="0" err="1">
                <a:hlinkClick r:id="rId3"/>
              </a:rPr>
              <a:t>image.diku.dk</a:t>
            </a:r>
            <a:r>
              <a:rPr kumimoji="1" lang="en" altLang="zh-CN" dirty="0">
                <a:hlinkClick r:id="rId3"/>
              </a:rPr>
              <a:t>/</a:t>
            </a:r>
            <a:r>
              <a:rPr kumimoji="1" lang="en" altLang="zh-CN" dirty="0" err="1">
                <a:hlinkClick r:id="rId3"/>
              </a:rPr>
              <a:t>kenny</a:t>
            </a:r>
            <a:r>
              <a:rPr kumimoji="1" lang="en" altLang="zh-CN" dirty="0">
                <a:hlinkClick r:id="rId3"/>
              </a:rPr>
              <a:t>/download/erleben.13.siggraph.course.notes.pdf</a:t>
            </a:r>
            <a:endParaRPr kumimoji="1" lang="zh-CN" altLang="en-US" dirty="0"/>
          </a:p>
        </p:txBody>
      </p:sp>
    </p:spTree>
    <p:extLst>
      <p:ext uri="{BB962C8B-B14F-4D97-AF65-F5344CB8AC3E}">
        <p14:creationId xmlns:p14="http://schemas.microsoft.com/office/powerpoint/2010/main" val="298538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2A60C-BEB1-CA4A-922A-924278C85CCE}"/>
              </a:ext>
            </a:extLst>
          </p:cNvPr>
          <p:cNvSpPr>
            <a:spLocks noGrp="1"/>
          </p:cNvSpPr>
          <p:nvPr>
            <p:ph type="title"/>
          </p:nvPr>
        </p:nvSpPr>
        <p:spPr/>
        <p:txBody>
          <a:bodyPr/>
          <a:lstStyle/>
          <a:p>
            <a:r>
              <a:rPr kumimoji="1" lang="en-US" altLang="zh-CN" dirty="0"/>
              <a:t>Multi-Body Dynamics</a:t>
            </a:r>
            <a:endParaRPr kumimoji="1" lang="zh-CN" altLang="en-US" dirty="0"/>
          </a:p>
        </p:txBody>
      </p:sp>
      <p:sp>
        <p:nvSpPr>
          <p:cNvPr id="3" name="内容占位符 2">
            <a:extLst>
              <a:ext uri="{FF2B5EF4-FFF2-40B4-BE49-F238E27FC236}">
                <a16:creationId xmlns:a16="http://schemas.microsoft.com/office/drawing/2014/main" id="{705BB647-0995-1C4C-A27E-D0470E913D27}"/>
              </a:ext>
            </a:extLst>
          </p:cNvPr>
          <p:cNvSpPr>
            <a:spLocks noGrp="1"/>
          </p:cNvSpPr>
          <p:nvPr>
            <p:ph idx="1"/>
          </p:nvPr>
        </p:nvSpPr>
        <p:spPr/>
        <p:txBody>
          <a:bodyPr/>
          <a:lstStyle/>
          <a:p>
            <a:r>
              <a:rPr kumimoji="1" lang="en-US" altLang="zh-CN" dirty="0"/>
              <a:t>The dynamic equations of motion</a:t>
            </a:r>
          </a:p>
          <a:p>
            <a:endParaRPr kumimoji="1" lang="en-US" altLang="zh-CN" dirty="0"/>
          </a:p>
          <a:p>
            <a:r>
              <a:rPr kumimoji="1" lang="en-US" altLang="zh-CN" dirty="0"/>
              <a:t>M</a:t>
            </a:r>
            <a:r>
              <a:rPr kumimoji="1" lang="zh-CN" altLang="en-US" dirty="0"/>
              <a:t>：</a:t>
            </a:r>
            <a:r>
              <a:rPr kumimoji="1" lang="en-US" altLang="zh-CN" dirty="0"/>
              <a:t>mass</a:t>
            </a:r>
            <a:r>
              <a:rPr kumimoji="1" lang="zh-CN" altLang="en-US" dirty="0"/>
              <a:t> </a:t>
            </a:r>
            <a:r>
              <a:rPr kumimoji="1" lang="en-US" altLang="zh-CN" dirty="0"/>
              <a:t>matrix</a:t>
            </a:r>
          </a:p>
        </p:txBody>
      </p:sp>
      <p:pic>
        <p:nvPicPr>
          <p:cNvPr id="4" name="图片 3">
            <a:extLst>
              <a:ext uri="{FF2B5EF4-FFF2-40B4-BE49-F238E27FC236}">
                <a16:creationId xmlns:a16="http://schemas.microsoft.com/office/drawing/2014/main" id="{6F9CFA88-4E93-6247-AC1F-BED78E4BBBE0}"/>
              </a:ext>
            </a:extLst>
          </p:cNvPr>
          <p:cNvPicPr>
            <a:picLocks noChangeAspect="1"/>
          </p:cNvPicPr>
          <p:nvPr/>
        </p:nvPicPr>
        <p:blipFill>
          <a:blip r:embed="rId3"/>
          <a:stretch>
            <a:fillRect/>
          </a:stretch>
        </p:blipFill>
        <p:spPr>
          <a:xfrm>
            <a:off x="3928721" y="2381571"/>
            <a:ext cx="2806700" cy="520700"/>
          </a:xfrm>
          <a:prstGeom prst="rect">
            <a:avLst/>
          </a:prstGeom>
        </p:spPr>
      </p:pic>
      <p:pic>
        <p:nvPicPr>
          <p:cNvPr id="7" name="图形 6">
            <a:extLst>
              <a:ext uri="{FF2B5EF4-FFF2-40B4-BE49-F238E27FC236}">
                <a16:creationId xmlns:a16="http://schemas.microsoft.com/office/drawing/2014/main" id="{F790B98D-7D6B-5249-BE82-784A222147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463" y="3558849"/>
            <a:ext cx="3513096" cy="2753051"/>
          </a:xfrm>
          <a:prstGeom prst="rect">
            <a:avLst/>
          </a:prstGeom>
        </p:spPr>
      </p:pic>
      <p:sp>
        <p:nvSpPr>
          <p:cNvPr id="8" name="文本框 7">
            <a:extLst>
              <a:ext uri="{FF2B5EF4-FFF2-40B4-BE49-F238E27FC236}">
                <a16:creationId xmlns:a16="http://schemas.microsoft.com/office/drawing/2014/main" id="{9827275F-6E8C-5F4E-B7B9-CA259AE28554}"/>
              </a:ext>
            </a:extLst>
          </p:cNvPr>
          <p:cNvSpPr txBox="1"/>
          <p:nvPr/>
        </p:nvSpPr>
        <p:spPr>
          <a:xfrm>
            <a:off x="4652559" y="3162148"/>
            <a:ext cx="5137727" cy="646331"/>
          </a:xfrm>
          <a:prstGeom prst="rect">
            <a:avLst/>
          </a:prstGeom>
          <a:noFill/>
        </p:spPr>
        <p:txBody>
          <a:bodyPr wrap="square" rtlCol="0">
            <a:spAutoFit/>
          </a:bodyPr>
          <a:lstStyle/>
          <a:p>
            <a:pPr marL="285750" indent="-285750">
              <a:buFontTx/>
              <a:buChar char="-"/>
            </a:pPr>
            <a:r>
              <a:rPr kumimoji="1" lang="zh-CN" altLang="en-US" dirty="0"/>
              <a:t>如图系统的状态我们可以使用向量</a:t>
            </a:r>
            <a:r>
              <a:rPr kumimoji="1" lang="en-US" altLang="zh-CN" dirty="0"/>
              <a:t>q</a:t>
            </a:r>
            <a:r>
              <a:rPr kumimoji="1" lang="zh-CN" altLang="en-US" dirty="0"/>
              <a:t>来表示：</a:t>
            </a:r>
            <a:endParaRPr kumimoji="1" lang="en-US" altLang="zh-CN" dirty="0"/>
          </a:p>
          <a:p>
            <a:r>
              <a:rPr kumimoji="1" lang="zh-CN" altLang="en-US" dirty="0"/>
              <a:t>     其中（</a:t>
            </a:r>
            <a:r>
              <a:rPr kumimoji="1" lang="en-US" altLang="zh-CN" dirty="0"/>
              <a:t>x, y</a:t>
            </a:r>
            <a:r>
              <a:rPr kumimoji="1" lang="zh-CN" altLang="en-US" dirty="0"/>
              <a:t>）是图中刚体杆的中心</a:t>
            </a:r>
          </a:p>
        </p:txBody>
      </p:sp>
      <p:pic>
        <p:nvPicPr>
          <p:cNvPr id="9" name="图片 8">
            <a:extLst>
              <a:ext uri="{FF2B5EF4-FFF2-40B4-BE49-F238E27FC236}">
                <a16:creationId xmlns:a16="http://schemas.microsoft.com/office/drawing/2014/main" id="{17EDA26D-836B-404A-971E-862D1486C000}"/>
              </a:ext>
            </a:extLst>
          </p:cNvPr>
          <p:cNvPicPr>
            <a:picLocks noChangeAspect="1"/>
          </p:cNvPicPr>
          <p:nvPr/>
        </p:nvPicPr>
        <p:blipFill>
          <a:blip r:embed="rId6"/>
          <a:stretch>
            <a:fillRect/>
          </a:stretch>
        </p:blipFill>
        <p:spPr>
          <a:xfrm>
            <a:off x="9456924" y="3050490"/>
            <a:ext cx="2133600" cy="469900"/>
          </a:xfrm>
          <a:prstGeom prst="rect">
            <a:avLst/>
          </a:prstGeom>
        </p:spPr>
      </p:pic>
      <p:sp>
        <p:nvSpPr>
          <p:cNvPr id="10" name="文本框 9">
            <a:extLst>
              <a:ext uri="{FF2B5EF4-FFF2-40B4-BE49-F238E27FC236}">
                <a16:creationId xmlns:a16="http://schemas.microsoft.com/office/drawing/2014/main" id="{E0761870-BB75-5B4A-9374-70D53AF2EB51}"/>
              </a:ext>
            </a:extLst>
          </p:cNvPr>
          <p:cNvSpPr txBox="1"/>
          <p:nvPr/>
        </p:nvSpPr>
        <p:spPr>
          <a:xfrm>
            <a:off x="4652559" y="4051486"/>
            <a:ext cx="6937965" cy="646331"/>
          </a:xfrm>
          <a:prstGeom prst="rect">
            <a:avLst/>
          </a:prstGeom>
          <a:noFill/>
        </p:spPr>
        <p:txBody>
          <a:bodyPr wrap="square" rtlCol="0">
            <a:spAutoFit/>
          </a:bodyPr>
          <a:lstStyle/>
          <a:p>
            <a:pPr marL="285750" indent="-285750">
              <a:buFontTx/>
              <a:buChar char="-"/>
            </a:pPr>
            <a:r>
              <a:rPr kumimoji="1" lang="zh-CN" altLang="en-US" dirty="0"/>
              <a:t>则两个点状刚体</a:t>
            </a:r>
            <a:r>
              <a:rPr kumimoji="1" lang="en-US" altLang="zh-CN" dirty="0"/>
              <a:t>m1,m2</a:t>
            </a:r>
            <a:r>
              <a:rPr kumimoji="1" lang="zh-CN" altLang="en-US" dirty="0"/>
              <a:t>的位置</a:t>
            </a:r>
            <a:r>
              <a:rPr kumimoji="1" lang="en-US" altLang="zh-CN" dirty="0"/>
              <a:t>x1,x2</a:t>
            </a:r>
            <a:r>
              <a:rPr kumimoji="1" lang="zh-CN" altLang="en-US" dirty="0"/>
              <a:t>为</a:t>
            </a:r>
            <a:endParaRPr kumimoji="1" lang="en-US" altLang="zh-CN" dirty="0"/>
          </a:p>
          <a:p>
            <a:endParaRPr kumimoji="1" lang="zh-CN" altLang="en-US" dirty="0"/>
          </a:p>
        </p:txBody>
      </p:sp>
      <p:pic>
        <p:nvPicPr>
          <p:cNvPr id="11" name="图片 10">
            <a:extLst>
              <a:ext uri="{FF2B5EF4-FFF2-40B4-BE49-F238E27FC236}">
                <a16:creationId xmlns:a16="http://schemas.microsoft.com/office/drawing/2014/main" id="{850BDF56-A920-4D48-83C2-C1E7AE12D76B}"/>
              </a:ext>
            </a:extLst>
          </p:cNvPr>
          <p:cNvPicPr>
            <a:picLocks noChangeAspect="1"/>
          </p:cNvPicPr>
          <p:nvPr/>
        </p:nvPicPr>
        <p:blipFill>
          <a:blip r:embed="rId7"/>
          <a:stretch>
            <a:fillRect/>
          </a:stretch>
        </p:blipFill>
        <p:spPr>
          <a:xfrm>
            <a:off x="4652559" y="4495741"/>
            <a:ext cx="6921500" cy="800100"/>
          </a:xfrm>
          <a:prstGeom prst="rect">
            <a:avLst/>
          </a:prstGeom>
        </p:spPr>
      </p:pic>
      <p:sp>
        <p:nvSpPr>
          <p:cNvPr id="12" name="文本框 11">
            <a:extLst>
              <a:ext uri="{FF2B5EF4-FFF2-40B4-BE49-F238E27FC236}">
                <a16:creationId xmlns:a16="http://schemas.microsoft.com/office/drawing/2014/main" id="{89F01264-AB2A-5F48-B43F-B1BA87F5277D}"/>
              </a:ext>
            </a:extLst>
          </p:cNvPr>
          <p:cNvSpPr txBox="1"/>
          <p:nvPr/>
        </p:nvSpPr>
        <p:spPr>
          <a:xfrm>
            <a:off x="4652559" y="5253614"/>
            <a:ext cx="6937965" cy="646331"/>
          </a:xfrm>
          <a:prstGeom prst="rect">
            <a:avLst/>
          </a:prstGeom>
          <a:noFill/>
        </p:spPr>
        <p:txBody>
          <a:bodyPr wrap="square" rtlCol="0">
            <a:spAutoFit/>
          </a:bodyPr>
          <a:lstStyle/>
          <a:p>
            <a:r>
              <a:rPr kumimoji="1" lang="zh-CN" altLang="en-US" dirty="0"/>
              <a:t> </a:t>
            </a:r>
            <a:r>
              <a:rPr kumimoji="1" lang="en-US" altLang="zh-CN" dirty="0"/>
              <a:t>-</a:t>
            </a:r>
            <a:r>
              <a:rPr kumimoji="1" lang="zh-CN" altLang="en-US" dirty="0"/>
              <a:t>  它们的总动能为：</a:t>
            </a:r>
            <a:endParaRPr kumimoji="1" lang="en-US" altLang="zh-CN" dirty="0"/>
          </a:p>
          <a:p>
            <a:endParaRPr kumimoji="1" lang="zh-CN" altLang="en-US" dirty="0"/>
          </a:p>
        </p:txBody>
      </p:sp>
      <p:pic>
        <p:nvPicPr>
          <p:cNvPr id="13" name="图片 12">
            <a:extLst>
              <a:ext uri="{FF2B5EF4-FFF2-40B4-BE49-F238E27FC236}">
                <a16:creationId xmlns:a16="http://schemas.microsoft.com/office/drawing/2014/main" id="{E9CA14BE-E3F3-F941-9E6A-E8E983A99158}"/>
              </a:ext>
            </a:extLst>
          </p:cNvPr>
          <p:cNvPicPr>
            <a:picLocks noChangeAspect="1"/>
          </p:cNvPicPr>
          <p:nvPr/>
        </p:nvPicPr>
        <p:blipFill>
          <a:blip r:embed="rId8"/>
          <a:stretch>
            <a:fillRect/>
          </a:stretch>
        </p:blipFill>
        <p:spPr>
          <a:xfrm>
            <a:off x="4684120" y="5740096"/>
            <a:ext cx="6680200" cy="482600"/>
          </a:xfrm>
          <a:prstGeom prst="rect">
            <a:avLst/>
          </a:prstGeom>
        </p:spPr>
      </p:pic>
      <p:sp>
        <p:nvSpPr>
          <p:cNvPr id="14" name="文本框 13">
            <a:extLst>
              <a:ext uri="{FF2B5EF4-FFF2-40B4-BE49-F238E27FC236}">
                <a16:creationId xmlns:a16="http://schemas.microsoft.com/office/drawing/2014/main" id="{BC6DE868-FEC3-0344-9EA0-E0D93F9CFF44}"/>
              </a:ext>
            </a:extLst>
          </p:cNvPr>
          <p:cNvSpPr txBox="1"/>
          <p:nvPr/>
        </p:nvSpPr>
        <p:spPr>
          <a:xfrm>
            <a:off x="4684120" y="6482285"/>
            <a:ext cx="949299" cy="369332"/>
          </a:xfrm>
          <a:prstGeom prst="rect">
            <a:avLst/>
          </a:prstGeom>
          <a:noFill/>
        </p:spPr>
        <p:txBody>
          <a:bodyPr wrap="none" rtlCol="0">
            <a:spAutoFit/>
          </a:bodyPr>
          <a:lstStyle/>
          <a:p>
            <a:r>
              <a:rPr kumimoji="1" lang="zh-CN" altLang="en-US" dirty="0"/>
              <a:t> </a:t>
            </a:r>
            <a:r>
              <a:rPr kumimoji="1" lang="en-US" altLang="zh-CN" dirty="0"/>
              <a:t>-</a:t>
            </a:r>
            <a:r>
              <a:rPr kumimoji="1" lang="zh-CN" altLang="en-US" dirty="0"/>
              <a:t>  即：</a:t>
            </a:r>
          </a:p>
        </p:txBody>
      </p:sp>
      <p:pic>
        <p:nvPicPr>
          <p:cNvPr id="15" name="图片 14">
            <a:extLst>
              <a:ext uri="{FF2B5EF4-FFF2-40B4-BE49-F238E27FC236}">
                <a16:creationId xmlns:a16="http://schemas.microsoft.com/office/drawing/2014/main" id="{8A181321-BF09-D14D-81CF-05A1FFFBDC50}"/>
              </a:ext>
            </a:extLst>
          </p:cNvPr>
          <p:cNvPicPr>
            <a:picLocks noChangeAspect="1"/>
          </p:cNvPicPr>
          <p:nvPr/>
        </p:nvPicPr>
        <p:blipFill>
          <a:blip r:embed="rId9"/>
          <a:stretch>
            <a:fillRect/>
          </a:stretch>
        </p:blipFill>
        <p:spPr>
          <a:xfrm>
            <a:off x="5469247" y="6285033"/>
            <a:ext cx="1917700" cy="546100"/>
          </a:xfrm>
          <a:prstGeom prst="rect">
            <a:avLst/>
          </a:prstGeom>
        </p:spPr>
      </p:pic>
      <p:pic>
        <p:nvPicPr>
          <p:cNvPr id="16" name="图片 15">
            <a:extLst>
              <a:ext uri="{FF2B5EF4-FFF2-40B4-BE49-F238E27FC236}">
                <a16:creationId xmlns:a16="http://schemas.microsoft.com/office/drawing/2014/main" id="{4FA9A491-F4D3-E144-AB6D-D4A15A6A4C0B}"/>
              </a:ext>
            </a:extLst>
          </p:cNvPr>
          <p:cNvPicPr>
            <a:picLocks noChangeAspect="1"/>
          </p:cNvPicPr>
          <p:nvPr/>
        </p:nvPicPr>
        <p:blipFill>
          <a:blip r:embed="rId10"/>
          <a:stretch>
            <a:fillRect/>
          </a:stretch>
        </p:blipFill>
        <p:spPr>
          <a:xfrm>
            <a:off x="7221422" y="1933695"/>
            <a:ext cx="5156200" cy="1104900"/>
          </a:xfrm>
          <a:prstGeom prst="rect">
            <a:avLst/>
          </a:prstGeom>
        </p:spPr>
      </p:pic>
    </p:spTree>
    <p:extLst>
      <p:ext uri="{BB962C8B-B14F-4D97-AF65-F5344CB8AC3E}">
        <p14:creationId xmlns:p14="http://schemas.microsoft.com/office/powerpoint/2010/main" val="352690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D391A-BC9B-994D-BE0B-D4DF7C9D7D58}"/>
              </a:ext>
            </a:extLst>
          </p:cNvPr>
          <p:cNvSpPr>
            <a:spLocks noGrp="1"/>
          </p:cNvSpPr>
          <p:nvPr>
            <p:ph type="title"/>
          </p:nvPr>
        </p:nvSpPr>
        <p:spPr/>
        <p:txBody>
          <a:bodyPr/>
          <a:lstStyle/>
          <a:p>
            <a:r>
              <a:rPr kumimoji="1" lang="en-US" altLang="zh-CN" dirty="0"/>
              <a:t>Multi-Body Dynamics</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D8D93C1-2F53-C744-80FC-8A9ED4BC0792}"/>
                  </a:ext>
                </a:extLst>
              </p:cNvPr>
              <p:cNvSpPr>
                <a:spLocks noGrp="1"/>
              </p:cNvSpPr>
              <p:nvPr>
                <p:ph idx="1"/>
              </p:nvPr>
            </p:nvSpPr>
            <p:spPr/>
            <p:txBody>
              <a:bodyPr/>
              <a:lstStyle/>
              <a:p>
                <a:r>
                  <a:rPr kumimoji="1" lang="en-US" altLang="zh-CN" dirty="0"/>
                  <a:t>Frictional Contact Solve</a:t>
                </a:r>
              </a:p>
              <a:p>
                <a:pPr lvl="1"/>
                <a:r>
                  <a:rPr kumimoji="1" lang="en-US" altLang="zh-CN" dirty="0"/>
                  <a:t>Contact forces in the normal direction, yield the complementarity</a:t>
                </a:r>
              </a:p>
              <a:p>
                <a:pPr lvl="1"/>
                <a:endParaRPr kumimoji="1" lang="en-US" altLang="zh-CN" dirty="0"/>
              </a:p>
              <a:p>
                <a:pPr lvl="1"/>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𝑤</m:t>
                        </m:r>
                      </m:e>
                      <m:sub>
                        <m:r>
                          <a:rPr kumimoji="1" lang="en-US" altLang="zh-CN" b="0" i="1" smtClean="0">
                            <a:latin typeface="Cambria Math" panose="02040503050406030204" pitchFamily="18" charset="0"/>
                          </a:rPr>
                          <m:t>𝑛</m:t>
                        </m:r>
                      </m:sub>
                    </m:sSub>
                  </m:oMath>
                </a14:m>
                <a:r>
                  <a:rPr kumimoji="1" lang="zh-CN" altLang="en-US" dirty="0"/>
                  <a:t>表示两个接触刚体之间法线上的相对速度， </a:t>
                </a:r>
                <a14:m>
                  <m:oMath xmlns:m="http://schemas.openxmlformats.org/officeDocument/2006/math">
                    <m:sSub>
                      <m:sSubPr>
                        <m:ctrlPr>
                          <a:rPr kumimoji="1" lang="en-US" altLang="zh-CN" b="0" i="1" dirty="0" smtClean="0">
                            <a:latin typeface="Cambria Math" panose="02040503050406030204" pitchFamily="18" charset="0"/>
                          </a:rPr>
                        </m:ctrlPr>
                      </m:sSubPr>
                      <m:e>
                        <m:r>
                          <m:rPr>
                            <m:sty m:val="p"/>
                          </m:rPr>
                          <a:rPr kumimoji="1" lang="en-US" altLang="zh-CN" i="1" dirty="0">
                            <a:latin typeface="Cambria Math" panose="02040503050406030204" pitchFamily="18" charset="0"/>
                          </a:rPr>
                          <m:t>J</m:t>
                        </m:r>
                      </m:e>
                      <m:sub>
                        <m:r>
                          <a:rPr kumimoji="1" lang="en-US" altLang="zh-CN" b="0" i="1" dirty="0" smtClean="0">
                            <a:latin typeface="Cambria Math" panose="02040503050406030204" pitchFamily="18" charset="0"/>
                          </a:rPr>
                          <m:t>𝑛</m:t>
                        </m:r>
                      </m:sub>
                    </m:sSub>
                  </m:oMath>
                </a14:m>
                <a:r>
                  <a:rPr kumimoji="1" lang="zh-CN" altLang="en-US" dirty="0"/>
                  <a:t>为法线上的力雅各比矩阵，</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𝜆</m:t>
                        </m:r>
                      </m:e>
                      <m:sub>
                        <m:r>
                          <a:rPr kumimoji="1" lang="en-US" altLang="zh-CN" b="0" i="1" smtClean="0">
                            <a:latin typeface="Cambria Math" panose="02040503050406030204" pitchFamily="18" charset="0"/>
                          </a:rPr>
                          <m:t>𝑛</m:t>
                        </m:r>
                      </m:sub>
                    </m:sSub>
                  </m:oMath>
                </a14:m>
                <a:r>
                  <a:rPr kumimoji="1" lang="zh-CN" altLang="en-US" dirty="0"/>
                  <a:t>为法线方向上的拉格朗日乘数</a:t>
                </a:r>
                <a:endParaRPr kumimoji="1" lang="en-US" altLang="zh-CN" dirty="0"/>
              </a:p>
              <a:p>
                <a:pPr lvl="1"/>
                <a:r>
                  <a:rPr kumimoji="1" lang="zh-CN" altLang="en-US" dirty="0"/>
                  <a:t>类似的，加入切向方向上的约束，则运动方程中的</a:t>
                </a:r>
                <a14:m>
                  <m:oMath xmlns:m="http://schemas.openxmlformats.org/officeDocument/2006/math">
                    <m:sSup>
                      <m:sSupPr>
                        <m:ctrlPr>
                          <a:rPr kumimoji="1" lang="en-US" altLang="zh-CN" b="0" i="1" dirty="0" smtClean="0">
                            <a:latin typeface="Cambria Math" panose="02040503050406030204" pitchFamily="18" charset="0"/>
                          </a:rPr>
                        </m:ctrlPr>
                      </m:sSupPr>
                      <m:e>
                        <m:r>
                          <m:rPr>
                            <m:sty m:val="p"/>
                          </m:rPr>
                          <a:rPr kumimoji="1" lang="en-US" altLang="zh-CN" i="1" dirty="0">
                            <a:latin typeface="Cambria Math" panose="02040503050406030204" pitchFamily="18" charset="0"/>
                          </a:rPr>
                          <m:t>J</m:t>
                        </m:r>
                      </m:e>
                      <m:sup>
                        <m:r>
                          <a:rPr kumimoji="1" lang="en-US" altLang="zh-CN" b="0" i="1" dirty="0" smtClean="0">
                            <a:latin typeface="Cambria Math" panose="02040503050406030204" pitchFamily="18" charset="0"/>
                          </a:rPr>
                          <m:t>𝑇</m:t>
                        </m:r>
                      </m:sup>
                    </m:sSup>
                    <m:r>
                      <a:rPr kumimoji="1" lang="en-US" altLang="zh-CN" b="0" i="1" dirty="0" smtClean="0">
                        <a:latin typeface="Cambria Math" panose="02040503050406030204" pitchFamily="18" charset="0"/>
                      </a:rPr>
                      <m:t>𝜆</m:t>
                    </m:r>
                  </m:oMath>
                </a14:m>
                <a:r>
                  <a:rPr kumimoji="1" lang="zh-CN" altLang="en-US" dirty="0"/>
                  <a:t>可以表示为：</a:t>
                </a:r>
                <a:endParaRPr kumimoji="1" lang="en-US" altLang="zh-CN" dirty="0"/>
              </a:p>
              <a:p>
                <a:pPr lvl="1"/>
                <a:endParaRPr kumimoji="1" lang="en-US" altLang="zh-CN" dirty="0"/>
              </a:p>
              <a:p>
                <a:pPr lvl="1"/>
                <a:endParaRPr kumimoji="1" lang="en-US" altLang="zh-CN" dirty="0"/>
              </a:p>
              <a:p>
                <a:pPr lvl="1"/>
                <a:r>
                  <a:rPr kumimoji="1" lang="zh-CN" altLang="en-US" dirty="0"/>
                  <a:t>对任意接触</a:t>
                </a:r>
                <a:r>
                  <a:rPr kumimoji="1" lang="en-US" altLang="zh-CN" dirty="0" err="1"/>
                  <a:t>i</a:t>
                </a:r>
                <a:r>
                  <a:rPr kumimoji="1" lang="zh-CN" altLang="en-US" dirty="0"/>
                  <a:t>，法线方向上：</a:t>
                </a:r>
                <a:endParaRPr kumimoji="1" lang="en-US" altLang="zh-CN" dirty="0"/>
              </a:p>
              <a:p>
                <a:pPr lvl="1"/>
                <a:r>
                  <a:rPr kumimoji="1" lang="zh-CN" altLang="en-US" dirty="0"/>
                  <a:t>切向方向上： </a:t>
                </a:r>
              </a:p>
            </p:txBody>
          </p:sp>
        </mc:Choice>
        <mc:Fallback>
          <p:sp>
            <p:nvSpPr>
              <p:cNvPr id="3" name="内容占位符 2">
                <a:extLst>
                  <a:ext uri="{FF2B5EF4-FFF2-40B4-BE49-F238E27FC236}">
                    <a16:creationId xmlns:a16="http://schemas.microsoft.com/office/drawing/2014/main" id="{ED8D93C1-2F53-C744-80FC-8A9ED4BC0792}"/>
                  </a:ext>
                </a:extLst>
              </p:cNvPr>
              <p:cNvSpPr>
                <a:spLocks noGrp="1" noRot="1" noChangeAspect="1" noMove="1" noResize="1" noEditPoints="1" noAdjustHandles="1" noChangeArrowheads="1" noChangeShapeType="1" noTextEdit="1"/>
              </p:cNvSpPr>
              <p:nvPr>
                <p:ph idx="1"/>
              </p:nvPr>
            </p:nvSpPr>
            <p:spPr>
              <a:blipFill>
                <a:blip r:embed="rId3"/>
                <a:stretch>
                  <a:fillRect l="-965" t="-2632" b="-292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5F91419-2382-1B48-BD97-9077230E99BE}"/>
              </a:ext>
            </a:extLst>
          </p:cNvPr>
          <p:cNvPicPr>
            <a:picLocks noChangeAspect="1"/>
          </p:cNvPicPr>
          <p:nvPr/>
        </p:nvPicPr>
        <p:blipFill>
          <a:blip r:embed="rId4"/>
          <a:stretch>
            <a:fillRect/>
          </a:stretch>
        </p:blipFill>
        <p:spPr>
          <a:xfrm>
            <a:off x="3389194" y="2794474"/>
            <a:ext cx="4267200" cy="368300"/>
          </a:xfrm>
          <a:prstGeom prst="rect">
            <a:avLst/>
          </a:prstGeom>
        </p:spPr>
      </p:pic>
      <p:pic>
        <p:nvPicPr>
          <p:cNvPr id="5" name="图片 4">
            <a:extLst>
              <a:ext uri="{FF2B5EF4-FFF2-40B4-BE49-F238E27FC236}">
                <a16:creationId xmlns:a16="http://schemas.microsoft.com/office/drawing/2014/main" id="{05B14758-5298-C54C-99C8-4935FC2F794C}"/>
              </a:ext>
            </a:extLst>
          </p:cNvPr>
          <p:cNvPicPr>
            <a:picLocks noChangeAspect="1"/>
          </p:cNvPicPr>
          <p:nvPr/>
        </p:nvPicPr>
        <p:blipFill>
          <a:blip r:embed="rId5"/>
          <a:stretch>
            <a:fillRect/>
          </a:stretch>
        </p:blipFill>
        <p:spPr>
          <a:xfrm>
            <a:off x="5168900" y="3210777"/>
            <a:ext cx="927100" cy="254000"/>
          </a:xfrm>
          <a:prstGeom prst="rect">
            <a:avLst/>
          </a:prstGeom>
        </p:spPr>
      </p:pic>
      <p:pic>
        <p:nvPicPr>
          <p:cNvPr id="6" name="图片 5">
            <a:extLst>
              <a:ext uri="{FF2B5EF4-FFF2-40B4-BE49-F238E27FC236}">
                <a16:creationId xmlns:a16="http://schemas.microsoft.com/office/drawing/2014/main" id="{9CA1C747-621D-C040-A9B9-0E1997A2C276}"/>
              </a:ext>
            </a:extLst>
          </p:cNvPr>
          <p:cNvPicPr>
            <a:picLocks noChangeAspect="1"/>
          </p:cNvPicPr>
          <p:nvPr/>
        </p:nvPicPr>
        <p:blipFill>
          <a:blip r:embed="rId6"/>
          <a:stretch>
            <a:fillRect/>
          </a:stretch>
        </p:blipFill>
        <p:spPr>
          <a:xfrm>
            <a:off x="4055533" y="4569883"/>
            <a:ext cx="3403600" cy="800100"/>
          </a:xfrm>
          <a:prstGeom prst="rect">
            <a:avLst/>
          </a:prstGeom>
        </p:spPr>
      </p:pic>
      <p:pic>
        <p:nvPicPr>
          <p:cNvPr id="8" name="图片 7">
            <a:extLst>
              <a:ext uri="{FF2B5EF4-FFF2-40B4-BE49-F238E27FC236}">
                <a16:creationId xmlns:a16="http://schemas.microsoft.com/office/drawing/2014/main" id="{9E1F0AA7-B64E-4645-88E3-F8B6C8215679}"/>
              </a:ext>
            </a:extLst>
          </p:cNvPr>
          <p:cNvPicPr>
            <a:picLocks noChangeAspect="1"/>
          </p:cNvPicPr>
          <p:nvPr/>
        </p:nvPicPr>
        <p:blipFill>
          <a:blip r:embed="rId7"/>
          <a:stretch>
            <a:fillRect/>
          </a:stretch>
        </p:blipFill>
        <p:spPr>
          <a:xfrm>
            <a:off x="5367867" y="5379773"/>
            <a:ext cx="3657600" cy="393700"/>
          </a:xfrm>
          <a:prstGeom prst="rect">
            <a:avLst/>
          </a:prstGeom>
        </p:spPr>
      </p:pic>
      <p:pic>
        <p:nvPicPr>
          <p:cNvPr id="9" name="图片 8">
            <a:extLst>
              <a:ext uri="{FF2B5EF4-FFF2-40B4-BE49-F238E27FC236}">
                <a16:creationId xmlns:a16="http://schemas.microsoft.com/office/drawing/2014/main" id="{31561612-0C29-324F-B9D8-99157E44BBC7}"/>
              </a:ext>
            </a:extLst>
          </p:cNvPr>
          <p:cNvPicPr>
            <a:picLocks noChangeAspect="1"/>
          </p:cNvPicPr>
          <p:nvPr/>
        </p:nvPicPr>
        <p:blipFill>
          <a:blip r:embed="rId8"/>
          <a:stretch>
            <a:fillRect/>
          </a:stretch>
        </p:blipFill>
        <p:spPr>
          <a:xfrm>
            <a:off x="3721100" y="5783263"/>
            <a:ext cx="4445000" cy="990600"/>
          </a:xfrm>
          <a:prstGeom prst="rect">
            <a:avLst/>
          </a:prstGeom>
        </p:spPr>
      </p:pic>
    </p:spTree>
    <p:extLst>
      <p:ext uri="{BB962C8B-B14F-4D97-AF65-F5344CB8AC3E}">
        <p14:creationId xmlns:p14="http://schemas.microsoft.com/office/powerpoint/2010/main" val="54336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77A71-EB35-2344-B2C7-D2071B5B4B58}"/>
              </a:ext>
            </a:extLst>
          </p:cNvPr>
          <p:cNvSpPr>
            <a:spLocks noGrp="1"/>
          </p:cNvSpPr>
          <p:nvPr>
            <p:ph type="title"/>
          </p:nvPr>
        </p:nvSpPr>
        <p:spPr/>
        <p:txBody>
          <a:bodyPr/>
          <a:lstStyle/>
          <a:p>
            <a:r>
              <a:rPr kumimoji="1" lang="en-US" altLang="zh-CN" dirty="0"/>
              <a:t>Multi-Body Dynamics</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9432CED-A280-4445-9DE2-997F9A4FB603}"/>
                  </a:ext>
                </a:extLst>
              </p:cNvPr>
              <p:cNvSpPr>
                <a:spLocks noGrp="1"/>
              </p:cNvSpPr>
              <p:nvPr>
                <p:ph idx="1"/>
              </p:nvPr>
            </p:nvSpPr>
            <p:spPr/>
            <p:txBody>
              <a:bodyPr/>
              <a:lstStyle/>
              <a:p>
                <a:r>
                  <a:rPr kumimoji="1" lang="en-US" altLang="zh-CN" dirty="0"/>
                  <a:t>solve </a:t>
                </a:r>
                <a14:m>
                  <m:oMath xmlns:m="http://schemas.openxmlformats.org/officeDocument/2006/math">
                    <m:r>
                      <a:rPr kumimoji="1" lang="en-US" altLang="zh-CN" b="0" i="1" smtClean="0">
                        <a:latin typeface="Cambria Math" panose="02040503050406030204" pitchFamily="18" charset="0"/>
                      </a:rPr>
                      <m:t>𝑤</m:t>
                    </m:r>
                  </m:oMath>
                </a14:m>
                <a:r>
                  <a:rPr kumimoji="1" lang="zh-CN" altLang="en-US" dirty="0"/>
                  <a:t> </a:t>
                </a:r>
                <a:endParaRPr kumimoji="1" lang="en-US" altLang="zh-CN" dirty="0"/>
              </a:p>
              <a:p>
                <a:pPr marL="0" indent="0">
                  <a:buNone/>
                </a:pPr>
                <a:r>
                  <a:rPr kumimoji="1" lang="en-US" altLang="zh-CN" dirty="0"/>
                  <a:t>	- </a:t>
                </a:r>
                <a:r>
                  <a:rPr kumimoji="1" lang="zh-CN" altLang="en-US" dirty="0"/>
                  <a:t>对运动方程在一定时间</a:t>
                </a:r>
                <a:r>
                  <a:rPr kumimoji="1" lang="en-US" altLang="zh-CN" dirty="0"/>
                  <a:t>h</a:t>
                </a:r>
                <a:r>
                  <a:rPr kumimoji="1" lang="zh-CN" altLang="en-US" dirty="0"/>
                  <a:t>上进行欧拉积分方法，可以计算前后时刻的速度</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m:t>
                        </m:r>
                      </m:sub>
                    </m:sSub>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m:t>
                        </m:r>
                      </m:sub>
                    </m:sSub>
                  </m:oMath>
                </a14:m>
                <a:r>
                  <a:rPr kumimoji="1" lang="en-US" altLang="zh-CN" dirty="0"/>
                  <a:t>:</a:t>
                </a:r>
              </a:p>
              <a:p>
                <a:pPr marL="0" indent="0">
                  <a:buNone/>
                </a:pPr>
                <a:endParaRPr kumimoji="1" lang="en-US" altLang="zh-CN" dirty="0"/>
              </a:p>
              <a:p>
                <a:pPr marL="0" indent="0">
                  <a:buNone/>
                </a:pPr>
                <a:r>
                  <a:rPr kumimoji="1" lang="en-US" altLang="zh-CN" dirty="0"/>
                  <a:t>	</a:t>
                </a:r>
              </a:p>
              <a:p>
                <a:pPr marL="0" indent="0">
                  <a:buNone/>
                </a:pPr>
                <a:r>
                  <a:rPr kumimoji="1" lang="en-US" altLang="zh-CN" dirty="0"/>
                  <a:t>	- </a:t>
                </a:r>
                <a:r>
                  <a:rPr kumimoji="1" lang="zh-CN" altLang="en-US" dirty="0"/>
                  <a:t>则，</a:t>
                </a:r>
                <a14:m>
                  <m:oMath xmlns:m="http://schemas.openxmlformats.org/officeDocument/2006/math">
                    <m:r>
                      <m:rPr>
                        <m:sty m:val="p"/>
                      </m:rPr>
                      <a:rPr kumimoji="1" lang="en-US" altLang="zh-CN" i="1" dirty="0">
                        <a:latin typeface="Cambria Math" panose="02040503050406030204" pitchFamily="18" charset="0"/>
                      </a:rPr>
                      <m:t>w</m:t>
                    </m:r>
                    <m:r>
                      <a:rPr kumimoji="1" lang="en-US" altLang="zh-CN" b="0" i="1" dirty="0" smtClean="0">
                        <a:latin typeface="Cambria Math" panose="02040503050406030204" pitchFamily="18" charset="0"/>
                      </a:rPr>
                      <m:t>:</m:t>
                    </m:r>
                  </m:oMath>
                </a14:m>
                <a:endParaRPr kumimoji="1" lang="en-US" altLang="zh-CN" dirty="0"/>
              </a:p>
            </p:txBody>
          </p:sp>
        </mc:Choice>
        <mc:Fallback>
          <p:sp>
            <p:nvSpPr>
              <p:cNvPr id="3" name="内容占位符 2">
                <a:extLst>
                  <a:ext uri="{FF2B5EF4-FFF2-40B4-BE49-F238E27FC236}">
                    <a16:creationId xmlns:a16="http://schemas.microsoft.com/office/drawing/2014/main" id="{E9432CED-A280-4445-9DE2-997F9A4FB603}"/>
                  </a:ext>
                </a:extLst>
              </p:cNvPr>
              <p:cNvSpPr>
                <a:spLocks noGrp="1" noRot="1" noChangeAspect="1" noMove="1" noResize="1" noEditPoints="1" noAdjustHandles="1" noChangeArrowheads="1" noChangeShapeType="1" noTextEdit="1"/>
              </p:cNvSpPr>
              <p:nvPr>
                <p:ph idx="1"/>
              </p:nvPr>
            </p:nvSpPr>
            <p:spPr>
              <a:blipFill>
                <a:blip r:embed="rId3"/>
                <a:stretch>
                  <a:fillRect l="-1086" t="-2632" r="-60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D715EDD-6CEC-5A44-B440-5E90F5E30FC9}"/>
              </a:ext>
            </a:extLst>
          </p:cNvPr>
          <p:cNvPicPr>
            <a:picLocks noChangeAspect="1"/>
          </p:cNvPicPr>
          <p:nvPr/>
        </p:nvPicPr>
        <p:blipFill>
          <a:blip r:embed="rId4"/>
          <a:stretch>
            <a:fillRect/>
          </a:stretch>
        </p:blipFill>
        <p:spPr>
          <a:xfrm>
            <a:off x="3695700" y="3272366"/>
            <a:ext cx="4336906" cy="537633"/>
          </a:xfrm>
          <a:prstGeom prst="rect">
            <a:avLst/>
          </a:prstGeom>
        </p:spPr>
      </p:pic>
      <p:pic>
        <p:nvPicPr>
          <p:cNvPr id="5" name="图片 4">
            <a:extLst>
              <a:ext uri="{FF2B5EF4-FFF2-40B4-BE49-F238E27FC236}">
                <a16:creationId xmlns:a16="http://schemas.microsoft.com/office/drawing/2014/main" id="{D89A3163-8F19-7646-9FDA-BE7E899CBB9D}"/>
              </a:ext>
            </a:extLst>
          </p:cNvPr>
          <p:cNvPicPr>
            <a:picLocks noChangeAspect="1"/>
          </p:cNvPicPr>
          <p:nvPr/>
        </p:nvPicPr>
        <p:blipFill>
          <a:blip r:embed="rId5"/>
          <a:stretch>
            <a:fillRect/>
          </a:stretch>
        </p:blipFill>
        <p:spPr>
          <a:xfrm>
            <a:off x="3695700" y="4897435"/>
            <a:ext cx="5476974" cy="718610"/>
          </a:xfrm>
          <a:prstGeom prst="rect">
            <a:avLst/>
          </a:prstGeom>
        </p:spPr>
      </p:pic>
    </p:spTree>
    <p:extLst>
      <p:ext uri="{BB962C8B-B14F-4D97-AF65-F5344CB8AC3E}">
        <p14:creationId xmlns:p14="http://schemas.microsoft.com/office/powerpoint/2010/main" val="35448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F4D9F-4FDC-D94D-9EE3-0FBECCA96962}"/>
              </a:ext>
            </a:extLst>
          </p:cNvPr>
          <p:cNvSpPr>
            <a:spLocks noGrp="1"/>
          </p:cNvSpPr>
          <p:nvPr>
            <p:ph type="title"/>
          </p:nvPr>
        </p:nvSpPr>
        <p:spPr/>
        <p:txBody>
          <a:bodyPr/>
          <a:lstStyle/>
          <a:p>
            <a:r>
              <a:rPr kumimoji="1" lang="en-US" altLang="zh-CN" dirty="0"/>
              <a:t>Handle Rigid Body Collection</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8E44310-DBBE-B64D-88A8-CDB84199B05E}"/>
                  </a:ext>
                </a:extLst>
              </p:cNvPr>
              <p:cNvSpPr>
                <a:spLocks noGrp="1"/>
              </p:cNvSpPr>
              <p:nvPr>
                <p:ph idx="1"/>
              </p:nvPr>
            </p:nvSpPr>
            <p:spPr/>
            <p:txBody>
              <a:bodyPr/>
              <a:lstStyle/>
              <a:p>
                <a:r>
                  <a:rPr kumimoji="1" lang="en-US" altLang="zh-CN" dirty="0"/>
                  <a:t>How to update parameters when merge or unmerge?</a:t>
                </a:r>
              </a:p>
              <a:p>
                <a:pPr lvl="1"/>
                <a:r>
                  <a:rPr kumimoji="1" lang="en-US" altLang="zh-CN" dirty="0"/>
                  <a:t>Take merging as an example:</a:t>
                </a:r>
              </a:p>
              <a:p>
                <a:pPr lvl="1"/>
                <a:r>
                  <a:rPr kumimoji="1" lang="en-US" altLang="zh-CN" dirty="0"/>
                  <a:t>When merge a body b with a collection c, the new body influences the collection’s total mass </a:t>
                </a:r>
                <a14:m>
                  <m:oMath xmlns:m="http://schemas.openxmlformats.org/officeDocument/2006/math">
                    <m:sSub>
                      <m:sSubPr>
                        <m:ctrlPr>
                          <a:rPr kumimoji="1" lang="en-US" altLang="zh-CN" b="0" i="0" smtClean="0">
                            <a:latin typeface="Cambria Math" panose="02040503050406030204" pitchFamily="18" charset="0"/>
                          </a:rPr>
                        </m:ctrlPr>
                      </m:sSubPr>
                      <m:e>
                        <m:r>
                          <a:rPr kumimoji="1" lang="en-US" altLang="zh-CN" b="0" i="1" smtClean="0">
                            <a:latin typeface="Cambria Math" panose="02040503050406030204" pitchFamily="18" charset="0"/>
                          </a:rPr>
                          <m:t>𝑚</m:t>
                        </m:r>
                      </m:e>
                      <m:sub>
                        <m:r>
                          <m:rPr>
                            <m:sty m:val="p"/>
                          </m:rPr>
                          <a:rPr kumimoji="1" lang="en-US" altLang="zh-CN" b="0" i="0" smtClean="0">
                            <a:latin typeface="Cambria Math" panose="02040503050406030204" pitchFamily="18" charset="0"/>
                          </a:rPr>
                          <m:t>c</m:t>
                        </m:r>
                      </m:sub>
                    </m:sSub>
                  </m:oMath>
                </a14:m>
                <a:r>
                  <a:rPr kumimoji="1" lang="en-US" altLang="zh-CN" dirty="0"/>
                  <a:t>, rotational inertia(</a:t>
                </a:r>
                <a:r>
                  <a:rPr kumimoji="1" lang="zh-CN" altLang="en-US" dirty="0"/>
                  <a:t>转动惯量</a:t>
                </a:r>
                <a:r>
                  <a:rPr kumimoji="1" lang="en-US" altLang="zh-CN"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𝐼</m:t>
                        </m:r>
                      </m:e>
                      <m:sub>
                        <m:r>
                          <a:rPr kumimoji="1" lang="en-US" altLang="zh-CN" b="0" i="1" smtClean="0">
                            <a:latin typeface="Cambria Math" panose="02040503050406030204" pitchFamily="18" charset="0"/>
                          </a:rPr>
                          <m:t>𝑐</m:t>
                        </m:r>
                      </m:sub>
                    </m:sSub>
                  </m:oMath>
                </a14:m>
                <a:r>
                  <a:rPr kumimoji="1" lang="en-US" altLang="zh-CN" dirty="0"/>
                  <a:t> and center of mass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𝑐</m:t>
                        </m:r>
                      </m:sub>
                    </m:sSub>
                  </m:oMath>
                </a14:m>
                <a:r>
                  <a:rPr kumimoji="1" lang="zh-CN" altLang="en-US" dirty="0"/>
                  <a:t>， </a:t>
                </a:r>
                <a:r>
                  <a:rPr kumimoji="1" lang="en-US" altLang="zh-CN" dirty="0"/>
                  <a:t>note</a:t>
                </a:r>
                <a:r>
                  <a:rPr kumimoji="1" lang="zh-CN" altLang="en-US" dirty="0"/>
                  <a:t> </a:t>
                </a:r>
                <a:r>
                  <a:rPr kumimoji="1" lang="en-US" altLang="zh-CN" dirty="0"/>
                  <a:t>that</a:t>
                </a:r>
                <a:r>
                  <a:rPr kumimoji="1" lang="zh-CN" altLang="en-US" dirty="0"/>
                  <a:t> </a:t>
                </a:r>
                <a:r>
                  <a:rPr kumimoji="1" lang="en-US" altLang="zh-CN" dirty="0"/>
                  <a:t>we also update the linear velocity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𝑣</m:t>
                        </m:r>
                      </m:e>
                      <m:sub>
                        <m:r>
                          <a:rPr kumimoji="1" lang="en-US" altLang="zh-CN" b="0" i="1" smtClean="0">
                            <a:latin typeface="Cambria Math" panose="02040503050406030204" pitchFamily="18" charset="0"/>
                          </a:rPr>
                          <m:t>𝑐</m:t>
                        </m:r>
                      </m:sub>
                    </m:sSub>
                  </m:oMath>
                </a14:m>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the angular velocity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𝑤</m:t>
                        </m:r>
                      </m:e>
                      <m:sub>
                        <m:r>
                          <a:rPr kumimoji="1" lang="en-US" altLang="zh-CN" b="0" i="1" smtClean="0">
                            <a:latin typeface="Cambria Math" panose="02040503050406030204" pitchFamily="18" charset="0"/>
                          </a:rPr>
                          <m:t>𝑐</m:t>
                        </m:r>
                      </m:sub>
                    </m:sSub>
                  </m:oMath>
                </a14:m>
                <a:r>
                  <a:rPr kumimoji="1" lang="en-US" altLang="zh-CN" dirty="0"/>
                  <a:t>.</a:t>
                </a:r>
                <a:r>
                  <a:rPr kumimoji="1" lang="zh-CN" altLang="en-US"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𝑐𝑜𝑚</m:t>
                        </m:r>
                      </m:sub>
                    </m:sSub>
                  </m:oMath>
                </a14:m>
                <a:r>
                  <a:rPr kumimoji="1" lang="en-US" altLang="zh-CN" dirty="0"/>
                  <a:t> means the new center of mass of new collection.</a:t>
                </a:r>
              </a:p>
              <a:p>
                <a:pPr lvl="1"/>
                <a:endParaRPr kumimoji="1" lang="en-US" altLang="zh-CN" dirty="0"/>
              </a:p>
            </p:txBody>
          </p:sp>
        </mc:Choice>
        <mc:Fallback>
          <p:sp>
            <p:nvSpPr>
              <p:cNvPr id="3" name="内容占位符 2">
                <a:extLst>
                  <a:ext uri="{FF2B5EF4-FFF2-40B4-BE49-F238E27FC236}">
                    <a16:creationId xmlns:a16="http://schemas.microsoft.com/office/drawing/2014/main" id="{98E44310-DBBE-B64D-88A8-CDB84199B05E}"/>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183C2EE9-F752-464A-9D6B-AC7835DC3245}"/>
              </a:ext>
            </a:extLst>
          </p:cNvPr>
          <p:cNvSpPr txBox="1"/>
          <p:nvPr/>
        </p:nvSpPr>
        <p:spPr>
          <a:xfrm>
            <a:off x="914399" y="5213023"/>
            <a:ext cx="10048974" cy="369332"/>
          </a:xfrm>
          <a:prstGeom prst="rect">
            <a:avLst/>
          </a:prstGeom>
          <a:noFill/>
        </p:spPr>
        <p:txBody>
          <a:bodyPr wrap="square" rtlCol="0">
            <a:spAutoFit/>
          </a:bodyPr>
          <a:lstStyle/>
          <a:p>
            <a:pPr algn="ctr"/>
            <a:r>
              <a:rPr kumimoji="1" lang="en-US" altLang="zh-CN" dirty="0"/>
              <a:t>For model detail of rotational inertia:  </a:t>
            </a:r>
            <a:r>
              <a:rPr kumimoji="1" lang="en-US" altLang="zh-CN" dirty="0">
                <a:hlinkClick r:id="rId4"/>
              </a:rPr>
              <a:t>https://en.wikipedia.org/wiki/Moment_of_inertia</a:t>
            </a:r>
            <a:endParaRPr kumimoji="1" lang="zh-CN" altLang="en-US" dirty="0"/>
          </a:p>
        </p:txBody>
      </p:sp>
    </p:spTree>
    <p:extLst>
      <p:ext uri="{BB962C8B-B14F-4D97-AF65-F5344CB8AC3E}">
        <p14:creationId xmlns:p14="http://schemas.microsoft.com/office/powerpoint/2010/main" val="269940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7942C-2C60-1743-8B0C-092836D61D23}"/>
              </a:ext>
            </a:extLst>
          </p:cNvPr>
          <p:cNvSpPr>
            <a:spLocks noGrp="1"/>
          </p:cNvSpPr>
          <p:nvPr>
            <p:ph type="title"/>
          </p:nvPr>
        </p:nvSpPr>
        <p:spPr/>
        <p:txBody>
          <a:bodyPr/>
          <a:lstStyle/>
          <a:p>
            <a:r>
              <a:rPr kumimoji="1" lang="en-US" altLang="zh-CN" dirty="0"/>
              <a:t>Handle Rigid Body Collection</a:t>
            </a:r>
            <a:endParaRPr kumimoji="1" lang="zh-CN" altLang="en-US" dirty="0"/>
          </a:p>
        </p:txBody>
      </p:sp>
      <p:pic>
        <p:nvPicPr>
          <p:cNvPr id="4" name="图片 3">
            <a:extLst>
              <a:ext uri="{FF2B5EF4-FFF2-40B4-BE49-F238E27FC236}">
                <a16:creationId xmlns:a16="http://schemas.microsoft.com/office/drawing/2014/main" id="{F559F07F-1E36-D848-BBBC-58C5C002DCD7}"/>
              </a:ext>
            </a:extLst>
          </p:cNvPr>
          <p:cNvPicPr>
            <a:picLocks noChangeAspect="1"/>
          </p:cNvPicPr>
          <p:nvPr/>
        </p:nvPicPr>
        <p:blipFill>
          <a:blip r:embed="rId2"/>
          <a:stretch>
            <a:fillRect/>
          </a:stretch>
        </p:blipFill>
        <p:spPr>
          <a:xfrm>
            <a:off x="838200" y="1622040"/>
            <a:ext cx="4252063" cy="903288"/>
          </a:xfrm>
          <a:prstGeom prst="rect">
            <a:avLst/>
          </a:prstGeom>
        </p:spPr>
      </p:pic>
      <p:pic>
        <p:nvPicPr>
          <p:cNvPr id="5" name="图片 4">
            <a:extLst>
              <a:ext uri="{FF2B5EF4-FFF2-40B4-BE49-F238E27FC236}">
                <a16:creationId xmlns:a16="http://schemas.microsoft.com/office/drawing/2014/main" id="{123AC3BB-B554-E248-A383-5A51A1DA9E72}"/>
              </a:ext>
            </a:extLst>
          </p:cNvPr>
          <p:cNvPicPr>
            <a:picLocks noChangeAspect="1"/>
          </p:cNvPicPr>
          <p:nvPr/>
        </p:nvPicPr>
        <p:blipFill>
          <a:blip r:embed="rId3"/>
          <a:stretch>
            <a:fillRect/>
          </a:stretch>
        </p:blipFill>
        <p:spPr>
          <a:xfrm>
            <a:off x="838200" y="2549407"/>
            <a:ext cx="4508202" cy="567827"/>
          </a:xfrm>
          <a:prstGeom prst="rect">
            <a:avLst/>
          </a:prstGeom>
        </p:spPr>
      </p:pic>
      <p:pic>
        <p:nvPicPr>
          <p:cNvPr id="6" name="图片 5">
            <a:extLst>
              <a:ext uri="{FF2B5EF4-FFF2-40B4-BE49-F238E27FC236}">
                <a16:creationId xmlns:a16="http://schemas.microsoft.com/office/drawing/2014/main" id="{4D5A5A9F-8E37-3F41-B13C-538F5C0F09E3}"/>
              </a:ext>
            </a:extLst>
          </p:cNvPr>
          <p:cNvPicPr>
            <a:picLocks noChangeAspect="1"/>
          </p:cNvPicPr>
          <p:nvPr/>
        </p:nvPicPr>
        <p:blipFill>
          <a:blip r:embed="rId4"/>
          <a:stretch>
            <a:fillRect/>
          </a:stretch>
        </p:blipFill>
        <p:spPr>
          <a:xfrm>
            <a:off x="838200" y="3194518"/>
            <a:ext cx="5291911" cy="1123625"/>
          </a:xfrm>
          <a:prstGeom prst="rect">
            <a:avLst/>
          </a:prstGeom>
        </p:spPr>
      </p:pic>
      <p:pic>
        <p:nvPicPr>
          <p:cNvPr id="7" name="图片 6">
            <a:extLst>
              <a:ext uri="{FF2B5EF4-FFF2-40B4-BE49-F238E27FC236}">
                <a16:creationId xmlns:a16="http://schemas.microsoft.com/office/drawing/2014/main" id="{9EEDBB2D-5CF5-3E42-99A3-041C3625BAB5}"/>
              </a:ext>
            </a:extLst>
          </p:cNvPr>
          <p:cNvPicPr>
            <a:picLocks noChangeAspect="1"/>
          </p:cNvPicPr>
          <p:nvPr/>
        </p:nvPicPr>
        <p:blipFill>
          <a:blip r:embed="rId5"/>
          <a:stretch>
            <a:fillRect/>
          </a:stretch>
        </p:blipFill>
        <p:spPr>
          <a:xfrm>
            <a:off x="1321442" y="4395427"/>
            <a:ext cx="2179726" cy="1196391"/>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842BB18-1EBB-0048-AC38-A67BF72D2FA5}"/>
                  </a:ext>
                </a:extLst>
              </p:cNvPr>
              <p:cNvSpPr txBox="1"/>
              <p:nvPr/>
            </p:nvSpPr>
            <p:spPr>
              <a:xfrm>
                <a:off x="3824459" y="1714767"/>
                <a:ext cx="9222733" cy="9233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𝑐</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𝑐</m:t>
                          </m:r>
                        </m:sub>
                      </m:sSub>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𝑐𝑜𝑚</m:t>
                          </m:r>
                        </m:sub>
                      </m:sSub>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𝑎𝑛𝑑</m:t>
                      </m:r>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𝑏</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𝑏</m:t>
                          </m:r>
                        </m:sub>
                      </m:sSub>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𝑐𝑜𝑚</m:t>
                          </m:r>
                        </m:sub>
                      </m:sSub>
                    </m:oMath>
                  </m:oMathPara>
                </a14:m>
                <a:endParaRPr kumimoji="1" lang="en-US" altLang="zh-CN" dirty="0"/>
              </a:p>
              <a:p>
                <a:endParaRPr kumimoji="1" lang="en-US" altLang="zh-CN" dirty="0"/>
              </a:p>
              <a:p>
                <a:r>
                  <a:rPr kumimoji="1" lang="en-US" altLang="zh-CN" dirty="0"/>
                  <a:t>    			</a:t>
                </a:r>
                <a14:m>
                  <m:oMath xmlns:m="http://schemas.openxmlformats.org/officeDocument/2006/math">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𝑐</m:t>
                            </m:r>
                          </m:sub>
                        </m:sSub>
                      </m:e>
                    </m:acc>
                  </m:oMath>
                </a14:m>
                <a:r>
                  <a:rPr kumimoji="1" lang="en-US" altLang="zh-CN" dirty="0"/>
                  <a:t> is a 3-by-3 product matrix</a:t>
                </a:r>
                <a:endParaRPr kumimoji="1" lang="zh-CN" altLang="en-US" dirty="0"/>
              </a:p>
            </p:txBody>
          </p:sp>
        </mc:Choice>
        <mc:Fallback>
          <p:sp>
            <p:nvSpPr>
              <p:cNvPr id="8" name="文本框 7">
                <a:extLst>
                  <a:ext uri="{FF2B5EF4-FFF2-40B4-BE49-F238E27FC236}">
                    <a16:creationId xmlns:a16="http://schemas.microsoft.com/office/drawing/2014/main" id="{F842BB18-1EBB-0048-AC38-A67BF72D2FA5}"/>
                  </a:ext>
                </a:extLst>
              </p:cNvPr>
              <p:cNvSpPr txBox="1">
                <a:spLocks noRot="1" noChangeAspect="1" noMove="1" noResize="1" noEditPoints="1" noAdjustHandles="1" noChangeArrowheads="1" noChangeShapeType="1" noTextEdit="1"/>
              </p:cNvSpPr>
              <p:nvPr/>
            </p:nvSpPr>
            <p:spPr>
              <a:xfrm>
                <a:off x="3824459" y="1714767"/>
                <a:ext cx="9222733" cy="923330"/>
              </a:xfrm>
              <a:prstGeom prst="rect">
                <a:avLst/>
              </a:prstGeom>
              <a:blipFill>
                <a:blip r:embed="rId6"/>
                <a:stretch>
                  <a:fillRect b="-945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38C9526-3B50-E14B-9065-63B0DCC65ABC}"/>
              </a:ext>
            </a:extLst>
          </p:cNvPr>
          <p:cNvSpPr txBox="1"/>
          <p:nvPr/>
        </p:nvSpPr>
        <p:spPr>
          <a:xfrm>
            <a:off x="6529388" y="2549407"/>
            <a:ext cx="4572000" cy="369332"/>
          </a:xfrm>
          <a:prstGeom prst="rect">
            <a:avLst/>
          </a:prstGeom>
          <a:noFill/>
        </p:spPr>
        <p:txBody>
          <a:bodyPr wrap="square" rtlCol="0">
            <a:spAutoFit/>
          </a:bodyPr>
          <a:lstStyle/>
          <a:p>
            <a:r>
              <a:rPr kumimoji="1" lang="en-US" altLang="zh-CN" dirty="0"/>
              <a:t> </a:t>
            </a:r>
            <a:endParaRPr kumimoji="1" lang="zh-CN" altLang="en-US" dirty="0"/>
          </a:p>
        </p:txBody>
      </p:sp>
      <p:pic>
        <p:nvPicPr>
          <p:cNvPr id="10" name="图片 9">
            <a:extLst>
              <a:ext uri="{FF2B5EF4-FFF2-40B4-BE49-F238E27FC236}">
                <a16:creationId xmlns:a16="http://schemas.microsoft.com/office/drawing/2014/main" id="{CFA5337F-E1A8-4B40-A4C1-FC1CF744C132}"/>
              </a:ext>
            </a:extLst>
          </p:cNvPr>
          <p:cNvPicPr>
            <a:picLocks noChangeAspect="1"/>
          </p:cNvPicPr>
          <p:nvPr/>
        </p:nvPicPr>
        <p:blipFill>
          <a:blip r:embed="rId7"/>
          <a:stretch>
            <a:fillRect/>
          </a:stretch>
        </p:blipFill>
        <p:spPr>
          <a:xfrm>
            <a:off x="6346675" y="2902118"/>
            <a:ext cx="4178300" cy="1460500"/>
          </a:xfrm>
          <a:prstGeom prst="rect">
            <a:avLst/>
          </a:prstGeom>
        </p:spPr>
      </p:pic>
      <p:pic>
        <p:nvPicPr>
          <p:cNvPr id="11" name="图片 10">
            <a:extLst>
              <a:ext uri="{FF2B5EF4-FFF2-40B4-BE49-F238E27FC236}">
                <a16:creationId xmlns:a16="http://schemas.microsoft.com/office/drawing/2014/main" id="{95FED96C-4175-564A-A963-8A3B38D21A7D}"/>
              </a:ext>
            </a:extLst>
          </p:cNvPr>
          <p:cNvPicPr>
            <a:picLocks noChangeAspect="1"/>
          </p:cNvPicPr>
          <p:nvPr/>
        </p:nvPicPr>
        <p:blipFill>
          <a:blip r:embed="rId8"/>
          <a:stretch>
            <a:fillRect/>
          </a:stretch>
        </p:blipFill>
        <p:spPr>
          <a:xfrm>
            <a:off x="6478438" y="4408444"/>
            <a:ext cx="5549900" cy="1689100"/>
          </a:xfrm>
          <a:prstGeom prst="rect">
            <a:avLst/>
          </a:prstGeom>
        </p:spPr>
      </p:pic>
    </p:spTree>
    <p:extLst>
      <p:ext uri="{BB962C8B-B14F-4D97-AF65-F5344CB8AC3E}">
        <p14:creationId xmlns:p14="http://schemas.microsoft.com/office/powerpoint/2010/main" val="376261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5A9B0-D9EF-5342-AB2B-94DA6726D996}"/>
              </a:ext>
            </a:extLst>
          </p:cNvPr>
          <p:cNvSpPr>
            <a:spLocks noGrp="1"/>
          </p:cNvSpPr>
          <p:nvPr>
            <p:ph type="title"/>
          </p:nvPr>
        </p:nvSpPr>
        <p:spPr/>
        <p:txBody>
          <a:bodyPr/>
          <a:lstStyle/>
          <a:p>
            <a:r>
              <a:rPr kumimoji="1" lang="en-US" altLang="zh-CN" dirty="0"/>
              <a:t>Criteria of merging and unmerging</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EBA0339-4370-2B44-A2B5-7CE81B030C56}"/>
                  </a:ext>
                </a:extLst>
              </p:cNvPr>
              <p:cNvSpPr>
                <a:spLocks noGrp="1"/>
              </p:cNvSpPr>
              <p:nvPr>
                <p:ph idx="1"/>
              </p:nvPr>
            </p:nvSpPr>
            <p:spPr/>
            <p:txBody>
              <a:bodyPr/>
              <a:lstStyle/>
              <a:p>
                <a:r>
                  <a:rPr kumimoji="1" lang="en-US" altLang="zh-CN" dirty="0"/>
                  <a:t>First we define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ℬ</m:t>
                    </m:r>
                  </m:oMath>
                </a14:m>
                <a:r>
                  <a:rPr kumimoji="1" lang="en-US" altLang="zh-CN" dirty="0"/>
                  <a:t> as the set of rigid bodies being simulated, it means bodies in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ℬ</m:t>
                    </m:r>
                  </m:oMath>
                </a14:m>
                <a:r>
                  <a:rPr kumimoji="1" lang="en-US" altLang="zh-CN" dirty="0"/>
                  <a:t> are checked for collision detection and are part of LCP system(i.e.,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ℬ</m:t>
                    </m:r>
                  </m:oMath>
                </a14:m>
                <a:r>
                  <a:rPr kumimoji="1" lang="en-US" altLang="zh-CN" dirty="0"/>
                  <a:t> only contains the free bodies and collection).</a:t>
                </a:r>
              </a:p>
              <a:p>
                <a:endParaRPr kumimoji="1" lang="en-US" altLang="zh-CN" dirty="0"/>
              </a:p>
              <a:p>
                <a:r>
                  <a:rPr kumimoji="1" lang="en-US" altLang="zh-CN" dirty="0"/>
                  <a:t>Insights on Merging Criteria</a:t>
                </a:r>
              </a:p>
              <a:p>
                <a:endParaRPr kumimoji="1" lang="en-US" altLang="zh-CN" dirty="0"/>
              </a:p>
              <a:p>
                <a:r>
                  <a:rPr kumimoji="1" lang="en-US" altLang="zh-CN" dirty="0"/>
                  <a:t>Insights on Unmerging Criteria</a:t>
                </a:r>
                <a:endParaRPr kumimoji="1" lang="zh-CN" altLang="en-US" dirty="0"/>
              </a:p>
            </p:txBody>
          </p:sp>
        </mc:Choice>
        <mc:Fallback>
          <p:sp>
            <p:nvSpPr>
              <p:cNvPr id="3" name="内容占位符 2">
                <a:extLst>
                  <a:ext uri="{FF2B5EF4-FFF2-40B4-BE49-F238E27FC236}">
                    <a16:creationId xmlns:a16="http://schemas.microsoft.com/office/drawing/2014/main" id="{8EBA0339-4370-2B44-A2B5-7CE81B030C56}"/>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57437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1938</Words>
  <Application>Microsoft Macintosh PowerPoint</Application>
  <PresentationFormat>宽屏</PresentationFormat>
  <Paragraphs>143</Paragraphs>
  <Slides>20</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Arial</vt:lpstr>
      <vt:lpstr>Cambria Math</vt:lpstr>
      <vt:lpstr>Office 主题​​</vt:lpstr>
      <vt:lpstr>Adaptive Merging for Rigid Body Simulation</vt:lpstr>
      <vt:lpstr>Contribution</vt:lpstr>
      <vt:lpstr>Algorithm</vt:lpstr>
      <vt:lpstr>Multi-Body Dynamics</vt:lpstr>
      <vt:lpstr>Multi-Body Dynamics</vt:lpstr>
      <vt:lpstr>Multi-Body Dynamics</vt:lpstr>
      <vt:lpstr>Handle Rigid Body Collection</vt:lpstr>
      <vt:lpstr>Handle Rigid Body Collection</vt:lpstr>
      <vt:lpstr>Criteria of merging and unmerging</vt:lpstr>
      <vt:lpstr>Insights on Merging Criteria</vt:lpstr>
      <vt:lpstr>Relative Motion Metric of Merging</vt:lpstr>
      <vt:lpstr>Relative Motion Metric of Merging</vt:lpstr>
      <vt:lpstr>Monitoring Contact State</vt:lpstr>
      <vt:lpstr>Insights on Unmerging Criteria</vt:lpstr>
      <vt:lpstr>Use sleep and wake to speed up</vt:lpstr>
      <vt:lpstr>Contact ordering is important</vt:lpstr>
      <vt:lpstr>Simulation Results</vt:lpstr>
      <vt:lpstr>Simulation Results </vt:lpstr>
      <vt:lpstr>Future work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Merging for Rigid Body Simulation</dc:title>
  <dc:creator>徐 泽铭</dc:creator>
  <cp:lastModifiedBy>徐 泽铭</cp:lastModifiedBy>
  <cp:revision>25</cp:revision>
  <dcterms:created xsi:type="dcterms:W3CDTF">2020-12-23T01:34:10Z</dcterms:created>
  <dcterms:modified xsi:type="dcterms:W3CDTF">2020-12-23T11:56:35Z</dcterms:modified>
</cp:coreProperties>
</file>