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6"/>
  </p:notesMasterIdLst>
  <p:sldIdLst>
    <p:sldId id="287" r:id="rId2"/>
    <p:sldId id="288" r:id="rId3"/>
    <p:sldId id="264" r:id="rId4"/>
    <p:sldId id="303" r:id="rId5"/>
    <p:sldId id="304" r:id="rId6"/>
    <p:sldId id="305" r:id="rId7"/>
    <p:sldId id="260" r:id="rId8"/>
    <p:sldId id="298" r:id="rId9"/>
    <p:sldId id="302" r:id="rId10"/>
    <p:sldId id="306" r:id="rId11"/>
    <p:sldId id="299" r:id="rId12"/>
    <p:sldId id="301" r:id="rId13"/>
    <p:sldId id="268" r:id="rId14"/>
    <p:sldId id="297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94D"/>
    <a:srgbClr val="151928"/>
    <a:srgbClr val="B48C44"/>
    <a:srgbClr val="F8F2D0"/>
    <a:srgbClr val="F1F2F6"/>
    <a:srgbClr val="DAE155"/>
    <a:srgbClr val="165972"/>
    <a:srgbClr val="6B9465"/>
    <a:srgbClr val="2A2D3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0" autoAdjust="0"/>
    <p:restoredTop sz="94660"/>
  </p:normalViewPr>
  <p:slideViewPr>
    <p:cSldViewPr snapToGrid="0">
      <p:cViewPr>
        <p:scale>
          <a:sx n="71" d="100"/>
          <a:sy n="71" d="100"/>
        </p:scale>
        <p:origin x="1363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70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109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2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89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29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77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80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807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25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42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5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1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9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17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DEFF976-082E-45C2-B737-22E0E4C26A16}"/>
              </a:ext>
            </a:extLst>
          </p:cNvPr>
          <p:cNvSpPr/>
          <p:nvPr/>
        </p:nvSpPr>
        <p:spPr>
          <a:xfrm>
            <a:off x="0" y="1"/>
            <a:ext cx="12192000" cy="2333625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" fmla="*/ 0 w 12192000"/>
              <a:gd name="connsiteY0" fmla="*/ 0 h 1514475"/>
              <a:gd name="connsiteX1" fmla="*/ 12192000 w 12192000"/>
              <a:gd name="connsiteY1" fmla="*/ 0 h 1514475"/>
              <a:gd name="connsiteX2" fmla="*/ 12192000 w 12192000"/>
              <a:gd name="connsiteY2" fmla="*/ 1504950 h 1514475"/>
              <a:gd name="connsiteX3" fmla="*/ 5953125 w 12192000"/>
              <a:gd name="connsiteY3" fmla="*/ 1514475 h 1514475"/>
              <a:gd name="connsiteX4" fmla="*/ 0 w 12192000"/>
              <a:gd name="connsiteY4" fmla="*/ 1504950 h 1514475"/>
              <a:gd name="connsiteX5" fmla="*/ 0 w 12192000"/>
              <a:gd name="connsiteY5" fmla="*/ 0 h 1514475"/>
              <a:gd name="connsiteX0" fmla="*/ 0 w 12192000"/>
              <a:gd name="connsiteY0" fmla="*/ 0 h 1619656"/>
              <a:gd name="connsiteX1" fmla="*/ 12192000 w 12192000"/>
              <a:gd name="connsiteY1" fmla="*/ 0 h 1619656"/>
              <a:gd name="connsiteX2" fmla="*/ 12192000 w 12192000"/>
              <a:gd name="connsiteY2" fmla="*/ 1504950 h 1619656"/>
              <a:gd name="connsiteX3" fmla="*/ 5953125 w 12192000"/>
              <a:gd name="connsiteY3" fmla="*/ 1514475 h 1619656"/>
              <a:gd name="connsiteX4" fmla="*/ 0 w 12192000"/>
              <a:gd name="connsiteY4" fmla="*/ 1504950 h 1619656"/>
              <a:gd name="connsiteX5" fmla="*/ 0 w 12192000"/>
              <a:gd name="connsiteY5" fmla="*/ 0 h 1619656"/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504950 h 1828800"/>
              <a:gd name="connsiteX3" fmla="*/ 5953125 w 12192000"/>
              <a:gd name="connsiteY3" fmla="*/ 1828800 h 1828800"/>
              <a:gd name="connsiteX4" fmla="*/ 0 w 12192000"/>
              <a:gd name="connsiteY4" fmla="*/ 1504950 h 1828800"/>
              <a:gd name="connsiteX5" fmla="*/ 0 w 12192000"/>
              <a:gd name="connsiteY5" fmla="*/ 0 h 1828800"/>
              <a:gd name="connsiteX0" fmla="*/ 0 w 12192000"/>
              <a:gd name="connsiteY0" fmla="*/ 0 h 2266950"/>
              <a:gd name="connsiteX1" fmla="*/ 12192000 w 12192000"/>
              <a:gd name="connsiteY1" fmla="*/ 0 h 2266950"/>
              <a:gd name="connsiteX2" fmla="*/ 12192000 w 12192000"/>
              <a:gd name="connsiteY2" fmla="*/ 1504950 h 2266950"/>
              <a:gd name="connsiteX3" fmla="*/ 5895975 w 12192000"/>
              <a:gd name="connsiteY3" fmla="*/ 2266950 h 2266950"/>
              <a:gd name="connsiteX4" fmla="*/ 0 w 12192000"/>
              <a:gd name="connsiteY4" fmla="*/ 1504950 h 2266950"/>
              <a:gd name="connsiteX5" fmla="*/ 0 w 12192000"/>
              <a:gd name="connsiteY5" fmla="*/ 0 h 2266950"/>
              <a:gd name="connsiteX0" fmla="*/ 0 w 12192000"/>
              <a:gd name="connsiteY0" fmla="*/ 0 h 2333625"/>
              <a:gd name="connsiteX1" fmla="*/ 12192000 w 12192000"/>
              <a:gd name="connsiteY1" fmla="*/ 0 h 2333625"/>
              <a:gd name="connsiteX2" fmla="*/ 12192000 w 12192000"/>
              <a:gd name="connsiteY2" fmla="*/ 1504950 h 2333625"/>
              <a:gd name="connsiteX3" fmla="*/ 5905500 w 12192000"/>
              <a:gd name="connsiteY3" fmla="*/ 2333625 h 2333625"/>
              <a:gd name="connsiteX4" fmla="*/ 0 w 12192000"/>
              <a:gd name="connsiteY4" fmla="*/ 1504950 h 2333625"/>
              <a:gd name="connsiteX5" fmla="*/ 0 w 12192000"/>
              <a:gd name="connsiteY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5">
            <a:extLst>
              <a:ext uri="{FF2B5EF4-FFF2-40B4-BE49-F238E27FC236}">
                <a16:creationId xmlns:a16="http://schemas.microsoft.com/office/drawing/2014/main" id="{45A381AB-8B2C-4972-A8B8-28E722C241BB}"/>
              </a:ext>
            </a:extLst>
          </p:cNvPr>
          <p:cNvSpPr/>
          <p:nvPr/>
        </p:nvSpPr>
        <p:spPr>
          <a:xfrm rot="10800000">
            <a:off x="5158" y="5162549"/>
            <a:ext cx="12192000" cy="169545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" fmla="*/ 0 w 12192000"/>
              <a:gd name="connsiteY0" fmla="*/ 0 h 1514475"/>
              <a:gd name="connsiteX1" fmla="*/ 12192000 w 12192000"/>
              <a:gd name="connsiteY1" fmla="*/ 0 h 1514475"/>
              <a:gd name="connsiteX2" fmla="*/ 12192000 w 12192000"/>
              <a:gd name="connsiteY2" fmla="*/ 1504950 h 1514475"/>
              <a:gd name="connsiteX3" fmla="*/ 5953125 w 12192000"/>
              <a:gd name="connsiteY3" fmla="*/ 1514475 h 1514475"/>
              <a:gd name="connsiteX4" fmla="*/ 0 w 12192000"/>
              <a:gd name="connsiteY4" fmla="*/ 1504950 h 1514475"/>
              <a:gd name="connsiteX5" fmla="*/ 0 w 12192000"/>
              <a:gd name="connsiteY5" fmla="*/ 0 h 1514475"/>
              <a:gd name="connsiteX0" fmla="*/ 0 w 12192000"/>
              <a:gd name="connsiteY0" fmla="*/ 0 h 1619656"/>
              <a:gd name="connsiteX1" fmla="*/ 12192000 w 12192000"/>
              <a:gd name="connsiteY1" fmla="*/ 0 h 1619656"/>
              <a:gd name="connsiteX2" fmla="*/ 12192000 w 12192000"/>
              <a:gd name="connsiteY2" fmla="*/ 1504950 h 1619656"/>
              <a:gd name="connsiteX3" fmla="*/ 5953125 w 12192000"/>
              <a:gd name="connsiteY3" fmla="*/ 1514475 h 1619656"/>
              <a:gd name="connsiteX4" fmla="*/ 0 w 12192000"/>
              <a:gd name="connsiteY4" fmla="*/ 1504950 h 1619656"/>
              <a:gd name="connsiteX5" fmla="*/ 0 w 12192000"/>
              <a:gd name="connsiteY5" fmla="*/ 0 h 1619656"/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504950 h 1828800"/>
              <a:gd name="connsiteX3" fmla="*/ 5953125 w 12192000"/>
              <a:gd name="connsiteY3" fmla="*/ 1828800 h 1828800"/>
              <a:gd name="connsiteX4" fmla="*/ 0 w 12192000"/>
              <a:gd name="connsiteY4" fmla="*/ 1504950 h 1828800"/>
              <a:gd name="connsiteX5" fmla="*/ 0 w 12192000"/>
              <a:gd name="connsiteY5" fmla="*/ 0 h 1828800"/>
              <a:gd name="connsiteX0" fmla="*/ 0 w 12192000"/>
              <a:gd name="connsiteY0" fmla="*/ 0 h 2266950"/>
              <a:gd name="connsiteX1" fmla="*/ 12192000 w 12192000"/>
              <a:gd name="connsiteY1" fmla="*/ 0 h 2266950"/>
              <a:gd name="connsiteX2" fmla="*/ 12192000 w 12192000"/>
              <a:gd name="connsiteY2" fmla="*/ 1504950 h 2266950"/>
              <a:gd name="connsiteX3" fmla="*/ 5895975 w 12192000"/>
              <a:gd name="connsiteY3" fmla="*/ 2266950 h 2266950"/>
              <a:gd name="connsiteX4" fmla="*/ 0 w 12192000"/>
              <a:gd name="connsiteY4" fmla="*/ 1504950 h 2266950"/>
              <a:gd name="connsiteX5" fmla="*/ 0 w 12192000"/>
              <a:gd name="connsiteY5" fmla="*/ 0 h 2266950"/>
              <a:gd name="connsiteX0" fmla="*/ 0 w 12192000"/>
              <a:gd name="connsiteY0" fmla="*/ 0 h 2333625"/>
              <a:gd name="connsiteX1" fmla="*/ 12192000 w 12192000"/>
              <a:gd name="connsiteY1" fmla="*/ 0 h 2333625"/>
              <a:gd name="connsiteX2" fmla="*/ 12192000 w 12192000"/>
              <a:gd name="connsiteY2" fmla="*/ 1504950 h 2333625"/>
              <a:gd name="connsiteX3" fmla="*/ 5905500 w 12192000"/>
              <a:gd name="connsiteY3" fmla="*/ 2333625 h 2333625"/>
              <a:gd name="connsiteX4" fmla="*/ 0 w 12192000"/>
              <a:gd name="connsiteY4" fmla="*/ 1504950 h 2333625"/>
              <a:gd name="connsiteX5" fmla="*/ 0 w 12192000"/>
              <a:gd name="connsiteY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47A082B-3B10-4A64-B8DE-4E51FF2FE158}"/>
              </a:ext>
            </a:extLst>
          </p:cNvPr>
          <p:cNvGrpSpPr/>
          <p:nvPr/>
        </p:nvGrpSpPr>
        <p:grpSpPr>
          <a:xfrm>
            <a:off x="2493111" y="2678954"/>
            <a:ext cx="7205777" cy="1520184"/>
            <a:chOff x="2493111" y="2678953"/>
            <a:chExt cx="7205777" cy="104509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6DCA408-C068-43DA-90F9-E4ED4988A259}"/>
                </a:ext>
              </a:extLst>
            </p:cNvPr>
            <p:cNvSpPr txBox="1"/>
            <p:nvPr/>
          </p:nvSpPr>
          <p:spPr>
            <a:xfrm>
              <a:off x="2493111" y="2678953"/>
              <a:ext cx="7205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b="0" i="0" dirty="0">
                  <a:solidFill>
                    <a:srgbClr val="24292E"/>
                  </a:solidFill>
                  <a:effectLst/>
                  <a:latin typeface="-apple-system"/>
                </a:rPr>
                <a:t>2020</a:t>
              </a:r>
              <a:r>
                <a:rPr lang="zh-CN" altLang="en-US" sz="4000" b="0" i="0" dirty="0">
                  <a:solidFill>
                    <a:srgbClr val="24292E"/>
                  </a:solidFill>
                  <a:effectLst/>
                  <a:latin typeface="-apple-system"/>
                </a:rPr>
                <a:t>级计算机动画与交互课程</a:t>
              </a:r>
              <a:endPara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94D1C87-C9B4-48BB-9056-97DC00D8D252}"/>
                </a:ext>
              </a:extLst>
            </p:cNvPr>
            <p:cNvSpPr txBox="1"/>
            <p:nvPr/>
          </p:nvSpPr>
          <p:spPr>
            <a:xfrm>
              <a:off x="3249810" y="3273762"/>
              <a:ext cx="5775856" cy="27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rgbClr val="31394D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Learned Motion Matching </a:t>
              </a:r>
              <a:r>
                <a:rPr lang="zh-CN" altLang="en-US" sz="2000" dirty="0">
                  <a:solidFill>
                    <a:srgbClr val="31394D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阅读报告汇报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EBE48C9-B07B-4C75-864A-9932CA6AB1AE}"/>
                </a:ext>
              </a:extLst>
            </p:cNvPr>
            <p:cNvCxnSpPr/>
            <p:nvPr/>
          </p:nvCxnSpPr>
          <p:spPr>
            <a:xfrm>
              <a:off x="3428997" y="3724044"/>
              <a:ext cx="5334000" cy="0"/>
            </a:xfrm>
            <a:prstGeom prst="line">
              <a:avLst/>
            </a:prstGeom>
            <a:ln w="25400">
              <a:gradFill>
                <a:gsLst>
                  <a:gs pos="0">
                    <a:srgbClr val="B48C44"/>
                  </a:gs>
                  <a:gs pos="32000">
                    <a:srgbClr val="F8F2D0"/>
                  </a:gs>
                  <a:gs pos="71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13EB6199-446B-4886-8061-50C2893DF263}"/>
              </a:ext>
            </a:extLst>
          </p:cNvPr>
          <p:cNvSpPr txBox="1"/>
          <p:nvPr/>
        </p:nvSpPr>
        <p:spPr>
          <a:xfrm>
            <a:off x="5066716" y="4403414"/>
            <a:ext cx="2058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姓名：赵云路</a:t>
            </a:r>
          </a:p>
        </p:txBody>
      </p:sp>
    </p:spTree>
    <p:extLst>
      <p:ext uri="{BB962C8B-B14F-4D97-AF65-F5344CB8AC3E}">
        <p14:creationId xmlns:p14="http://schemas.microsoft.com/office/powerpoint/2010/main" val="384673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407469" y="1005105"/>
            <a:ext cx="591802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2. Learned Motion Matching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算法流程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BAFC27-290A-49EF-9DA4-0E2BD8E5C821}"/>
              </a:ext>
            </a:extLst>
          </p:cNvPr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41" name="矩形 5">
              <a:extLst>
                <a:ext uri="{FF2B5EF4-FFF2-40B4-BE49-F238E27FC236}">
                  <a16:creationId xmlns:a16="http://schemas.microsoft.com/office/drawing/2014/main" id="{554197DA-7340-45C2-AD12-4758827E6CF1}"/>
                </a:ext>
              </a:extLst>
            </p:cNvPr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" fmla="*/ 0 w 12192000"/>
                <a:gd name="connsiteY0" fmla="*/ 0 h 1514475"/>
                <a:gd name="connsiteX1" fmla="*/ 12192000 w 12192000"/>
                <a:gd name="connsiteY1" fmla="*/ 0 h 1514475"/>
                <a:gd name="connsiteX2" fmla="*/ 12192000 w 12192000"/>
                <a:gd name="connsiteY2" fmla="*/ 1504950 h 1514475"/>
                <a:gd name="connsiteX3" fmla="*/ 5953125 w 12192000"/>
                <a:gd name="connsiteY3" fmla="*/ 1514475 h 1514475"/>
                <a:gd name="connsiteX4" fmla="*/ 0 w 12192000"/>
                <a:gd name="connsiteY4" fmla="*/ 1504950 h 1514475"/>
                <a:gd name="connsiteX5" fmla="*/ 0 w 12192000"/>
                <a:gd name="connsiteY5" fmla="*/ 0 h 1514475"/>
                <a:gd name="connsiteX0" fmla="*/ 0 w 12192000"/>
                <a:gd name="connsiteY0" fmla="*/ 0 h 1619656"/>
                <a:gd name="connsiteX1" fmla="*/ 12192000 w 12192000"/>
                <a:gd name="connsiteY1" fmla="*/ 0 h 1619656"/>
                <a:gd name="connsiteX2" fmla="*/ 12192000 w 12192000"/>
                <a:gd name="connsiteY2" fmla="*/ 1504950 h 1619656"/>
                <a:gd name="connsiteX3" fmla="*/ 5953125 w 12192000"/>
                <a:gd name="connsiteY3" fmla="*/ 1514475 h 1619656"/>
                <a:gd name="connsiteX4" fmla="*/ 0 w 12192000"/>
                <a:gd name="connsiteY4" fmla="*/ 1504950 h 1619656"/>
                <a:gd name="connsiteX5" fmla="*/ 0 w 12192000"/>
                <a:gd name="connsiteY5" fmla="*/ 0 h 1619656"/>
                <a:gd name="connsiteX0" fmla="*/ 0 w 12192000"/>
                <a:gd name="connsiteY0" fmla="*/ 0 h 1828800"/>
                <a:gd name="connsiteX1" fmla="*/ 12192000 w 12192000"/>
                <a:gd name="connsiteY1" fmla="*/ 0 h 1828800"/>
                <a:gd name="connsiteX2" fmla="*/ 12192000 w 12192000"/>
                <a:gd name="connsiteY2" fmla="*/ 1504950 h 1828800"/>
                <a:gd name="connsiteX3" fmla="*/ 5953125 w 12192000"/>
                <a:gd name="connsiteY3" fmla="*/ 1828800 h 1828800"/>
                <a:gd name="connsiteX4" fmla="*/ 0 w 12192000"/>
                <a:gd name="connsiteY4" fmla="*/ 1504950 h 1828800"/>
                <a:gd name="connsiteX5" fmla="*/ 0 w 12192000"/>
                <a:gd name="connsiteY5" fmla="*/ 0 h 1828800"/>
                <a:gd name="connsiteX0" fmla="*/ 0 w 12192000"/>
                <a:gd name="connsiteY0" fmla="*/ 0 h 2266950"/>
                <a:gd name="connsiteX1" fmla="*/ 12192000 w 12192000"/>
                <a:gd name="connsiteY1" fmla="*/ 0 h 2266950"/>
                <a:gd name="connsiteX2" fmla="*/ 12192000 w 12192000"/>
                <a:gd name="connsiteY2" fmla="*/ 1504950 h 2266950"/>
                <a:gd name="connsiteX3" fmla="*/ 5895975 w 12192000"/>
                <a:gd name="connsiteY3" fmla="*/ 2266950 h 2266950"/>
                <a:gd name="connsiteX4" fmla="*/ 0 w 12192000"/>
                <a:gd name="connsiteY4" fmla="*/ 1504950 h 2266950"/>
                <a:gd name="connsiteX5" fmla="*/ 0 w 12192000"/>
                <a:gd name="connsiteY5" fmla="*/ 0 h 2266950"/>
                <a:gd name="connsiteX0" fmla="*/ 0 w 12192000"/>
                <a:gd name="connsiteY0" fmla="*/ 0 h 2333625"/>
                <a:gd name="connsiteX1" fmla="*/ 12192000 w 12192000"/>
                <a:gd name="connsiteY1" fmla="*/ 0 h 2333625"/>
                <a:gd name="connsiteX2" fmla="*/ 12192000 w 12192000"/>
                <a:gd name="connsiteY2" fmla="*/ 1504950 h 2333625"/>
                <a:gd name="connsiteX3" fmla="*/ 5905500 w 12192000"/>
                <a:gd name="connsiteY3" fmla="*/ 2333625 h 2333625"/>
                <a:gd name="connsiteX4" fmla="*/ 0 w 12192000"/>
                <a:gd name="connsiteY4" fmla="*/ 1504950 h 2333625"/>
                <a:gd name="connsiteX5" fmla="*/ 0 w 12192000"/>
                <a:gd name="connsiteY5" fmla="*/ 0 h 233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2A84BF7-EAF3-420B-9183-659C8059B345}"/>
                </a:ext>
              </a:extLst>
            </p:cNvPr>
            <p:cNvSpPr txBox="1"/>
            <p:nvPr/>
          </p:nvSpPr>
          <p:spPr>
            <a:xfrm>
              <a:off x="4882294" y="150016"/>
              <a:ext cx="2427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02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研究内容及成果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39F945-3E41-414E-803D-D01E7B899757}"/>
                  </a:ext>
                </a:extLst>
              </p:cNvPr>
              <p:cNvSpPr txBox="1"/>
              <p:nvPr/>
            </p:nvSpPr>
            <p:spPr>
              <a:xfrm>
                <a:off x="405092" y="1418914"/>
                <a:ext cx="4618729" cy="49233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000" dirty="0"/>
                  <a:t>将 </a:t>
                </a:r>
                <a:r>
                  <a:rPr lang="en-US" altLang="zh-CN" sz="2000" dirty="0"/>
                  <a:t>Motion Matching </a:t>
                </a:r>
                <a:r>
                  <a:rPr lang="zh-CN" altLang="en-US" sz="2000" dirty="0"/>
                  <a:t>算法分为三个关键阶段，并且用三个神经网络进行替换：</a:t>
                </a:r>
                <a:endParaRPr lang="en-US" altLang="zh-CN" sz="2000" dirty="0"/>
              </a:p>
              <a:p>
                <a:pPr>
                  <a:lnSpc>
                    <a:spcPct val="200000"/>
                  </a:lnSpc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Projector</a:t>
                </a:r>
                <a:r>
                  <a:rPr lang="zh-CN" altLang="en-US" sz="2000" dirty="0"/>
                  <a:t>：替换最邻近搜索。</a:t>
                </a:r>
                <a:endParaRPr lang="en-US" altLang="zh-CN" sz="2000" dirty="0"/>
              </a:p>
              <a:p>
                <a:pPr>
                  <a:lnSpc>
                    <a:spcPct val="200000"/>
                  </a:lnSpc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Stepper</a:t>
                </a:r>
                <a:r>
                  <a:rPr lang="zh-CN" altLang="en-US" sz="2000" dirty="0"/>
                  <a:t>：根据当前帧的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，生成下   一帧的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200000"/>
                  </a:lnSpc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Decompressor</a:t>
                </a:r>
                <a:r>
                  <a:rPr lang="zh-CN" altLang="en-US" sz="2000" dirty="0"/>
                  <a:t>：为了防止在内存中存储动画数据库 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，根据当前帧的特征向量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，直接生成对应的姿势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39F945-3E41-414E-803D-D01E7B899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92" y="1418914"/>
                <a:ext cx="4618729" cy="4923399"/>
              </a:xfrm>
              <a:prstGeom prst="rect">
                <a:avLst/>
              </a:prstGeom>
              <a:blipFill>
                <a:blip r:embed="rId3"/>
                <a:stretch>
                  <a:fillRect l="-1319" b="-1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5705BF8-C675-4449-9D9F-3CDA3A7CD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821" y="1628136"/>
            <a:ext cx="6960310" cy="48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8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5">
            <a:extLst>
              <a:ext uri="{FF2B5EF4-FFF2-40B4-BE49-F238E27FC236}">
                <a16:creationId xmlns:a16="http://schemas.microsoft.com/office/drawing/2014/main" id="{3D62AA87-E4D8-4BF9-ADB1-0CA2F34013DA}"/>
              </a:ext>
            </a:extLst>
          </p:cNvPr>
          <p:cNvSpPr/>
          <p:nvPr/>
        </p:nvSpPr>
        <p:spPr>
          <a:xfrm>
            <a:off x="13249" y="1"/>
            <a:ext cx="12192000" cy="644165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" fmla="*/ 0 w 12192000"/>
              <a:gd name="connsiteY0" fmla="*/ 0 h 1514475"/>
              <a:gd name="connsiteX1" fmla="*/ 12192000 w 12192000"/>
              <a:gd name="connsiteY1" fmla="*/ 0 h 1514475"/>
              <a:gd name="connsiteX2" fmla="*/ 12192000 w 12192000"/>
              <a:gd name="connsiteY2" fmla="*/ 1504950 h 1514475"/>
              <a:gd name="connsiteX3" fmla="*/ 5953125 w 12192000"/>
              <a:gd name="connsiteY3" fmla="*/ 1514475 h 1514475"/>
              <a:gd name="connsiteX4" fmla="*/ 0 w 12192000"/>
              <a:gd name="connsiteY4" fmla="*/ 1504950 h 1514475"/>
              <a:gd name="connsiteX5" fmla="*/ 0 w 12192000"/>
              <a:gd name="connsiteY5" fmla="*/ 0 h 1514475"/>
              <a:gd name="connsiteX0" fmla="*/ 0 w 12192000"/>
              <a:gd name="connsiteY0" fmla="*/ 0 h 1619656"/>
              <a:gd name="connsiteX1" fmla="*/ 12192000 w 12192000"/>
              <a:gd name="connsiteY1" fmla="*/ 0 h 1619656"/>
              <a:gd name="connsiteX2" fmla="*/ 12192000 w 12192000"/>
              <a:gd name="connsiteY2" fmla="*/ 1504950 h 1619656"/>
              <a:gd name="connsiteX3" fmla="*/ 5953125 w 12192000"/>
              <a:gd name="connsiteY3" fmla="*/ 1514475 h 1619656"/>
              <a:gd name="connsiteX4" fmla="*/ 0 w 12192000"/>
              <a:gd name="connsiteY4" fmla="*/ 1504950 h 1619656"/>
              <a:gd name="connsiteX5" fmla="*/ 0 w 12192000"/>
              <a:gd name="connsiteY5" fmla="*/ 0 h 1619656"/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504950 h 1828800"/>
              <a:gd name="connsiteX3" fmla="*/ 5953125 w 12192000"/>
              <a:gd name="connsiteY3" fmla="*/ 1828800 h 1828800"/>
              <a:gd name="connsiteX4" fmla="*/ 0 w 12192000"/>
              <a:gd name="connsiteY4" fmla="*/ 1504950 h 1828800"/>
              <a:gd name="connsiteX5" fmla="*/ 0 w 12192000"/>
              <a:gd name="connsiteY5" fmla="*/ 0 h 1828800"/>
              <a:gd name="connsiteX0" fmla="*/ 0 w 12192000"/>
              <a:gd name="connsiteY0" fmla="*/ 0 h 2266950"/>
              <a:gd name="connsiteX1" fmla="*/ 12192000 w 12192000"/>
              <a:gd name="connsiteY1" fmla="*/ 0 h 2266950"/>
              <a:gd name="connsiteX2" fmla="*/ 12192000 w 12192000"/>
              <a:gd name="connsiteY2" fmla="*/ 1504950 h 2266950"/>
              <a:gd name="connsiteX3" fmla="*/ 5895975 w 12192000"/>
              <a:gd name="connsiteY3" fmla="*/ 2266950 h 2266950"/>
              <a:gd name="connsiteX4" fmla="*/ 0 w 12192000"/>
              <a:gd name="connsiteY4" fmla="*/ 1504950 h 2266950"/>
              <a:gd name="connsiteX5" fmla="*/ 0 w 12192000"/>
              <a:gd name="connsiteY5" fmla="*/ 0 h 2266950"/>
              <a:gd name="connsiteX0" fmla="*/ 0 w 12192000"/>
              <a:gd name="connsiteY0" fmla="*/ 0 h 2333625"/>
              <a:gd name="connsiteX1" fmla="*/ 12192000 w 12192000"/>
              <a:gd name="connsiteY1" fmla="*/ 0 h 2333625"/>
              <a:gd name="connsiteX2" fmla="*/ 12192000 w 12192000"/>
              <a:gd name="connsiteY2" fmla="*/ 1504950 h 2333625"/>
              <a:gd name="connsiteX3" fmla="*/ 5905500 w 12192000"/>
              <a:gd name="connsiteY3" fmla="*/ 2333625 h 2333625"/>
              <a:gd name="connsiteX4" fmla="*/ 0 w 12192000"/>
              <a:gd name="connsiteY4" fmla="*/ 1504950 h 2333625"/>
              <a:gd name="connsiteX5" fmla="*/ 0 w 12192000"/>
              <a:gd name="connsiteY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1905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D725C0-933D-49BF-B372-60901355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56" y="1294648"/>
            <a:ext cx="11585985" cy="55531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3E7BE9E-AB62-46DA-9F3B-83316857E798}"/>
              </a:ext>
            </a:extLst>
          </p:cNvPr>
          <p:cNvSpPr txBox="1"/>
          <p:nvPr/>
        </p:nvSpPr>
        <p:spPr>
          <a:xfrm>
            <a:off x="4882294" y="150016"/>
            <a:ext cx="2427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02 </a:t>
            </a:r>
            <a:r>
              <a: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研究内容及成果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2EC50A-C9C0-44ED-A450-137F83A406C8}"/>
              </a:ext>
            </a:extLst>
          </p:cNvPr>
          <p:cNvSpPr txBox="1"/>
          <p:nvPr/>
        </p:nvSpPr>
        <p:spPr>
          <a:xfrm>
            <a:off x="407469" y="832982"/>
            <a:ext cx="591802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2. Learned Motion Matching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成果</a:t>
            </a:r>
          </a:p>
        </p:txBody>
      </p:sp>
    </p:spTree>
    <p:extLst>
      <p:ext uri="{BB962C8B-B14F-4D97-AF65-F5344CB8AC3E}">
        <p14:creationId xmlns:p14="http://schemas.microsoft.com/office/powerpoint/2010/main" val="273309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1BAFC27-290A-49EF-9DA4-0E2BD8E5C821}"/>
              </a:ext>
            </a:extLst>
          </p:cNvPr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41" name="矩形 5">
              <a:extLst>
                <a:ext uri="{FF2B5EF4-FFF2-40B4-BE49-F238E27FC236}">
                  <a16:creationId xmlns:a16="http://schemas.microsoft.com/office/drawing/2014/main" id="{554197DA-7340-45C2-AD12-4758827E6CF1}"/>
                </a:ext>
              </a:extLst>
            </p:cNvPr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" fmla="*/ 0 w 12192000"/>
                <a:gd name="connsiteY0" fmla="*/ 0 h 1514475"/>
                <a:gd name="connsiteX1" fmla="*/ 12192000 w 12192000"/>
                <a:gd name="connsiteY1" fmla="*/ 0 h 1514475"/>
                <a:gd name="connsiteX2" fmla="*/ 12192000 w 12192000"/>
                <a:gd name="connsiteY2" fmla="*/ 1504950 h 1514475"/>
                <a:gd name="connsiteX3" fmla="*/ 5953125 w 12192000"/>
                <a:gd name="connsiteY3" fmla="*/ 1514475 h 1514475"/>
                <a:gd name="connsiteX4" fmla="*/ 0 w 12192000"/>
                <a:gd name="connsiteY4" fmla="*/ 1504950 h 1514475"/>
                <a:gd name="connsiteX5" fmla="*/ 0 w 12192000"/>
                <a:gd name="connsiteY5" fmla="*/ 0 h 1514475"/>
                <a:gd name="connsiteX0" fmla="*/ 0 w 12192000"/>
                <a:gd name="connsiteY0" fmla="*/ 0 h 1619656"/>
                <a:gd name="connsiteX1" fmla="*/ 12192000 w 12192000"/>
                <a:gd name="connsiteY1" fmla="*/ 0 h 1619656"/>
                <a:gd name="connsiteX2" fmla="*/ 12192000 w 12192000"/>
                <a:gd name="connsiteY2" fmla="*/ 1504950 h 1619656"/>
                <a:gd name="connsiteX3" fmla="*/ 5953125 w 12192000"/>
                <a:gd name="connsiteY3" fmla="*/ 1514475 h 1619656"/>
                <a:gd name="connsiteX4" fmla="*/ 0 w 12192000"/>
                <a:gd name="connsiteY4" fmla="*/ 1504950 h 1619656"/>
                <a:gd name="connsiteX5" fmla="*/ 0 w 12192000"/>
                <a:gd name="connsiteY5" fmla="*/ 0 h 1619656"/>
                <a:gd name="connsiteX0" fmla="*/ 0 w 12192000"/>
                <a:gd name="connsiteY0" fmla="*/ 0 h 1828800"/>
                <a:gd name="connsiteX1" fmla="*/ 12192000 w 12192000"/>
                <a:gd name="connsiteY1" fmla="*/ 0 h 1828800"/>
                <a:gd name="connsiteX2" fmla="*/ 12192000 w 12192000"/>
                <a:gd name="connsiteY2" fmla="*/ 1504950 h 1828800"/>
                <a:gd name="connsiteX3" fmla="*/ 5953125 w 12192000"/>
                <a:gd name="connsiteY3" fmla="*/ 1828800 h 1828800"/>
                <a:gd name="connsiteX4" fmla="*/ 0 w 12192000"/>
                <a:gd name="connsiteY4" fmla="*/ 1504950 h 1828800"/>
                <a:gd name="connsiteX5" fmla="*/ 0 w 12192000"/>
                <a:gd name="connsiteY5" fmla="*/ 0 h 1828800"/>
                <a:gd name="connsiteX0" fmla="*/ 0 w 12192000"/>
                <a:gd name="connsiteY0" fmla="*/ 0 h 2266950"/>
                <a:gd name="connsiteX1" fmla="*/ 12192000 w 12192000"/>
                <a:gd name="connsiteY1" fmla="*/ 0 h 2266950"/>
                <a:gd name="connsiteX2" fmla="*/ 12192000 w 12192000"/>
                <a:gd name="connsiteY2" fmla="*/ 1504950 h 2266950"/>
                <a:gd name="connsiteX3" fmla="*/ 5895975 w 12192000"/>
                <a:gd name="connsiteY3" fmla="*/ 2266950 h 2266950"/>
                <a:gd name="connsiteX4" fmla="*/ 0 w 12192000"/>
                <a:gd name="connsiteY4" fmla="*/ 1504950 h 2266950"/>
                <a:gd name="connsiteX5" fmla="*/ 0 w 12192000"/>
                <a:gd name="connsiteY5" fmla="*/ 0 h 2266950"/>
                <a:gd name="connsiteX0" fmla="*/ 0 w 12192000"/>
                <a:gd name="connsiteY0" fmla="*/ 0 h 2333625"/>
                <a:gd name="connsiteX1" fmla="*/ 12192000 w 12192000"/>
                <a:gd name="connsiteY1" fmla="*/ 0 h 2333625"/>
                <a:gd name="connsiteX2" fmla="*/ 12192000 w 12192000"/>
                <a:gd name="connsiteY2" fmla="*/ 1504950 h 2333625"/>
                <a:gd name="connsiteX3" fmla="*/ 5905500 w 12192000"/>
                <a:gd name="connsiteY3" fmla="*/ 2333625 h 2333625"/>
                <a:gd name="connsiteX4" fmla="*/ 0 w 12192000"/>
                <a:gd name="connsiteY4" fmla="*/ 1504950 h 2333625"/>
                <a:gd name="connsiteX5" fmla="*/ 0 w 12192000"/>
                <a:gd name="connsiteY5" fmla="*/ 0 h 233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2A84BF7-EAF3-420B-9183-659C8059B345}"/>
                </a:ext>
              </a:extLst>
            </p:cNvPr>
            <p:cNvSpPr txBox="1"/>
            <p:nvPr/>
          </p:nvSpPr>
          <p:spPr>
            <a:xfrm>
              <a:off x="4882294" y="150016"/>
              <a:ext cx="2427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03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算法优势与缺点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F3E2CBEE-1BE5-4433-8C19-AD6282DFC6FD}"/>
              </a:ext>
            </a:extLst>
          </p:cNvPr>
          <p:cNvSpPr txBox="1"/>
          <p:nvPr/>
        </p:nvSpPr>
        <p:spPr>
          <a:xfrm>
            <a:off x="473338" y="699244"/>
            <a:ext cx="11467652" cy="5889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       与最近其他的生成模型相比，比如 Phase-Functional Neural Network，LMM动画质量更好并且使用了更少的内存、更快的运行性能。LMM不需要在内存中存储大量的动画数据，几乎能精确模拟 Motion Matching 的行为，同时保留了质量、灵活性、快速的迭代时间。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仿宋_GB2312"/>
              </a:rPr>
              <a:t>       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仿宋_GB2312"/>
              </a:rPr>
              <a:t>作者在研究中发现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仿宋_GB2312"/>
              </a:rPr>
              <a:t> Projector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仿宋_GB2312"/>
              </a:rPr>
              <a:t>的最终精确度是整体结果的质量的最大影响因素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仿宋_GB2312"/>
              </a:rPr>
              <a:t>。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仿宋_GB2312"/>
              </a:rPr>
              <a:t>同时发现如果增加网络隐藏层的数量会使运行时的估计时间增加，从而超过制作的预算。作为未来的一步，探索在不牺牲运行时性能的情况下提高精确度的方法会很有趣，比如使用内存层。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1154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B05ABA-E1C8-40C6-B2CA-E17C7A286A54}"/>
              </a:ext>
            </a:extLst>
          </p:cNvPr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31" name="矩形 5">
              <a:extLst>
                <a:ext uri="{FF2B5EF4-FFF2-40B4-BE49-F238E27FC236}">
                  <a16:creationId xmlns:a16="http://schemas.microsoft.com/office/drawing/2014/main" id="{80DC1AB3-BA28-4101-8C92-F3F337DE82AF}"/>
                </a:ext>
              </a:extLst>
            </p:cNvPr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" fmla="*/ 0 w 12192000"/>
                <a:gd name="connsiteY0" fmla="*/ 0 h 1514475"/>
                <a:gd name="connsiteX1" fmla="*/ 12192000 w 12192000"/>
                <a:gd name="connsiteY1" fmla="*/ 0 h 1514475"/>
                <a:gd name="connsiteX2" fmla="*/ 12192000 w 12192000"/>
                <a:gd name="connsiteY2" fmla="*/ 1504950 h 1514475"/>
                <a:gd name="connsiteX3" fmla="*/ 5953125 w 12192000"/>
                <a:gd name="connsiteY3" fmla="*/ 1514475 h 1514475"/>
                <a:gd name="connsiteX4" fmla="*/ 0 w 12192000"/>
                <a:gd name="connsiteY4" fmla="*/ 1504950 h 1514475"/>
                <a:gd name="connsiteX5" fmla="*/ 0 w 12192000"/>
                <a:gd name="connsiteY5" fmla="*/ 0 h 1514475"/>
                <a:gd name="connsiteX0" fmla="*/ 0 w 12192000"/>
                <a:gd name="connsiteY0" fmla="*/ 0 h 1619656"/>
                <a:gd name="connsiteX1" fmla="*/ 12192000 w 12192000"/>
                <a:gd name="connsiteY1" fmla="*/ 0 h 1619656"/>
                <a:gd name="connsiteX2" fmla="*/ 12192000 w 12192000"/>
                <a:gd name="connsiteY2" fmla="*/ 1504950 h 1619656"/>
                <a:gd name="connsiteX3" fmla="*/ 5953125 w 12192000"/>
                <a:gd name="connsiteY3" fmla="*/ 1514475 h 1619656"/>
                <a:gd name="connsiteX4" fmla="*/ 0 w 12192000"/>
                <a:gd name="connsiteY4" fmla="*/ 1504950 h 1619656"/>
                <a:gd name="connsiteX5" fmla="*/ 0 w 12192000"/>
                <a:gd name="connsiteY5" fmla="*/ 0 h 1619656"/>
                <a:gd name="connsiteX0" fmla="*/ 0 w 12192000"/>
                <a:gd name="connsiteY0" fmla="*/ 0 h 1828800"/>
                <a:gd name="connsiteX1" fmla="*/ 12192000 w 12192000"/>
                <a:gd name="connsiteY1" fmla="*/ 0 h 1828800"/>
                <a:gd name="connsiteX2" fmla="*/ 12192000 w 12192000"/>
                <a:gd name="connsiteY2" fmla="*/ 1504950 h 1828800"/>
                <a:gd name="connsiteX3" fmla="*/ 5953125 w 12192000"/>
                <a:gd name="connsiteY3" fmla="*/ 1828800 h 1828800"/>
                <a:gd name="connsiteX4" fmla="*/ 0 w 12192000"/>
                <a:gd name="connsiteY4" fmla="*/ 1504950 h 1828800"/>
                <a:gd name="connsiteX5" fmla="*/ 0 w 12192000"/>
                <a:gd name="connsiteY5" fmla="*/ 0 h 1828800"/>
                <a:gd name="connsiteX0" fmla="*/ 0 w 12192000"/>
                <a:gd name="connsiteY0" fmla="*/ 0 h 2266950"/>
                <a:gd name="connsiteX1" fmla="*/ 12192000 w 12192000"/>
                <a:gd name="connsiteY1" fmla="*/ 0 h 2266950"/>
                <a:gd name="connsiteX2" fmla="*/ 12192000 w 12192000"/>
                <a:gd name="connsiteY2" fmla="*/ 1504950 h 2266950"/>
                <a:gd name="connsiteX3" fmla="*/ 5895975 w 12192000"/>
                <a:gd name="connsiteY3" fmla="*/ 2266950 h 2266950"/>
                <a:gd name="connsiteX4" fmla="*/ 0 w 12192000"/>
                <a:gd name="connsiteY4" fmla="*/ 1504950 h 2266950"/>
                <a:gd name="connsiteX5" fmla="*/ 0 w 12192000"/>
                <a:gd name="connsiteY5" fmla="*/ 0 h 2266950"/>
                <a:gd name="connsiteX0" fmla="*/ 0 w 12192000"/>
                <a:gd name="connsiteY0" fmla="*/ 0 h 2333625"/>
                <a:gd name="connsiteX1" fmla="*/ 12192000 w 12192000"/>
                <a:gd name="connsiteY1" fmla="*/ 0 h 2333625"/>
                <a:gd name="connsiteX2" fmla="*/ 12192000 w 12192000"/>
                <a:gd name="connsiteY2" fmla="*/ 1504950 h 2333625"/>
                <a:gd name="connsiteX3" fmla="*/ 5905500 w 12192000"/>
                <a:gd name="connsiteY3" fmla="*/ 2333625 h 2333625"/>
                <a:gd name="connsiteX4" fmla="*/ 0 w 12192000"/>
                <a:gd name="connsiteY4" fmla="*/ 1504950 h 2333625"/>
                <a:gd name="connsiteX5" fmla="*/ 0 w 12192000"/>
                <a:gd name="connsiteY5" fmla="*/ 0 h 233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4CA53E7-C380-4C08-B988-4AB420093EB9}"/>
                </a:ext>
              </a:extLst>
            </p:cNvPr>
            <p:cNvSpPr txBox="1"/>
            <p:nvPr/>
          </p:nvSpPr>
          <p:spPr>
            <a:xfrm>
              <a:off x="4882294" y="150016"/>
              <a:ext cx="2427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04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未来发展及应用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1217BFF9-D3F0-44BD-8F1E-298F02FAB551}"/>
              </a:ext>
            </a:extLst>
          </p:cNvPr>
          <p:cNvSpPr txBox="1"/>
          <p:nvPr/>
        </p:nvSpPr>
        <p:spPr>
          <a:xfrm>
            <a:off x="1109970" y="1916405"/>
            <a:ext cx="1016071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Learned Motion Matching </a:t>
            </a:r>
            <a:r>
              <a:rPr lang="zh-CN" altLang="en-US" sz="2400" dirty="0"/>
              <a:t>具有从根本上改变现有的基于 </a:t>
            </a:r>
            <a:r>
              <a:rPr lang="en-US" altLang="zh-CN" sz="2400" dirty="0"/>
              <a:t>Motion Matching </a:t>
            </a:r>
            <a:r>
              <a:rPr lang="zh-CN" altLang="en-US" sz="2400" dirty="0"/>
              <a:t>的动画系统缺陷的可能性，并允许艺术家，设计师和程序员完全释放他们的创造力，可以建立对成千上万种不同情景做出真实而独特的反应的角色，而无需担心对内存或性能产生的影响。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57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DEFF976-082E-45C2-B737-22E0E4C26A16}"/>
              </a:ext>
            </a:extLst>
          </p:cNvPr>
          <p:cNvSpPr/>
          <p:nvPr/>
        </p:nvSpPr>
        <p:spPr>
          <a:xfrm>
            <a:off x="0" y="1"/>
            <a:ext cx="12192000" cy="2333625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" fmla="*/ 0 w 12192000"/>
              <a:gd name="connsiteY0" fmla="*/ 0 h 1514475"/>
              <a:gd name="connsiteX1" fmla="*/ 12192000 w 12192000"/>
              <a:gd name="connsiteY1" fmla="*/ 0 h 1514475"/>
              <a:gd name="connsiteX2" fmla="*/ 12192000 w 12192000"/>
              <a:gd name="connsiteY2" fmla="*/ 1504950 h 1514475"/>
              <a:gd name="connsiteX3" fmla="*/ 5953125 w 12192000"/>
              <a:gd name="connsiteY3" fmla="*/ 1514475 h 1514475"/>
              <a:gd name="connsiteX4" fmla="*/ 0 w 12192000"/>
              <a:gd name="connsiteY4" fmla="*/ 1504950 h 1514475"/>
              <a:gd name="connsiteX5" fmla="*/ 0 w 12192000"/>
              <a:gd name="connsiteY5" fmla="*/ 0 h 1514475"/>
              <a:gd name="connsiteX0" fmla="*/ 0 w 12192000"/>
              <a:gd name="connsiteY0" fmla="*/ 0 h 1619656"/>
              <a:gd name="connsiteX1" fmla="*/ 12192000 w 12192000"/>
              <a:gd name="connsiteY1" fmla="*/ 0 h 1619656"/>
              <a:gd name="connsiteX2" fmla="*/ 12192000 w 12192000"/>
              <a:gd name="connsiteY2" fmla="*/ 1504950 h 1619656"/>
              <a:gd name="connsiteX3" fmla="*/ 5953125 w 12192000"/>
              <a:gd name="connsiteY3" fmla="*/ 1514475 h 1619656"/>
              <a:gd name="connsiteX4" fmla="*/ 0 w 12192000"/>
              <a:gd name="connsiteY4" fmla="*/ 1504950 h 1619656"/>
              <a:gd name="connsiteX5" fmla="*/ 0 w 12192000"/>
              <a:gd name="connsiteY5" fmla="*/ 0 h 1619656"/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504950 h 1828800"/>
              <a:gd name="connsiteX3" fmla="*/ 5953125 w 12192000"/>
              <a:gd name="connsiteY3" fmla="*/ 1828800 h 1828800"/>
              <a:gd name="connsiteX4" fmla="*/ 0 w 12192000"/>
              <a:gd name="connsiteY4" fmla="*/ 1504950 h 1828800"/>
              <a:gd name="connsiteX5" fmla="*/ 0 w 12192000"/>
              <a:gd name="connsiteY5" fmla="*/ 0 h 1828800"/>
              <a:gd name="connsiteX0" fmla="*/ 0 w 12192000"/>
              <a:gd name="connsiteY0" fmla="*/ 0 h 2266950"/>
              <a:gd name="connsiteX1" fmla="*/ 12192000 w 12192000"/>
              <a:gd name="connsiteY1" fmla="*/ 0 h 2266950"/>
              <a:gd name="connsiteX2" fmla="*/ 12192000 w 12192000"/>
              <a:gd name="connsiteY2" fmla="*/ 1504950 h 2266950"/>
              <a:gd name="connsiteX3" fmla="*/ 5895975 w 12192000"/>
              <a:gd name="connsiteY3" fmla="*/ 2266950 h 2266950"/>
              <a:gd name="connsiteX4" fmla="*/ 0 w 12192000"/>
              <a:gd name="connsiteY4" fmla="*/ 1504950 h 2266950"/>
              <a:gd name="connsiteX5" fmla="*/ 0 w 12192000"/>
              <a:gd name="connsiteY5" fmla="*/ 0 h 2266950"/>
              <a:gd name="connsiteX0" fmla="*/ 0 w 12192000"/>
              <a:gd name="connsiteY0" fmla="*/ 0 h 2333625"/>
              <a:gd name="connsiteX1" fmla="*/ 12192000 w 12192000"/>
              <a:gd name="connsiteY1" fmla="*/ 0 h 2333625"/>
              <a:gd name="connsiteX2" fmla="*/ 12192000 w 12192000"/>
              <a:gd name="connsiteY2" fmla="*/ 1504950 h 2333625"/>
              <a:gd name="connsiteX3" fmla="*/ 5905500 w 12192000"/>
              <a:gd name="connsiteY3" fmla="*/ 2333625 h 2333625"/>
              <a:gd name="connsiteX4" fmla="*/ 0 w 12192000"/>
              <a:gd name="connsiteY4" fmla="*/ 1504950 h 2333625"/>
              <a:gd name="connsiteX5" fmla="*/ 0 w 12192000"/>
              <a:gd name="connsiteY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5">
            <a:extLst>
              <a:ext uri="{FF2B5EF4-FFF2-40B4-BE49-F238E27FC236}">
                <a16:creationId xmlns:a16="http://schemas.microsoft.com/office/drawing/2014/main" id="{45A381AB-8B2C-4972-A8B8-28E722C241BB}"/>
              </a:ext>
            </a:extLst>
          </p:cNvPr>
          <p:cNvSpPr/>
          <p:nvPr/>
        </p:nvSpPr>
        <p:spPr>
          <a:xfrm rot="10800000">
            <a:off x="5158" y="5162549"/>
            <a:ext cx="12192000" cy="169545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" fmla="*/ 0 w 12192000"/>
              <a:gd name="connsiteY0" fmla="*/ 0 h 1514475"/>
              <a:gd name="connsiteX1" fmla="*/ 12192000 w 12192000"/>
              <a:gd name="connsiteY1" fmla="*/ 0 h 1514475"/>
              <a:gd name="connsiteX2" fmla="*/ 12192000 w 12192000"/>
              <a:gd name="connsiteY2" fmla="*/ 1504950 h 1514475"/>
              <a:gd name="connsiteX3" fmla="*/ 5953125 w 12192000"/>
              <a:gd name="connsiteY3" fmla="*/ 1514475 h 1514475"/>
              <a:gd name="connsiteX4" fmla="*/ 0 w 12192000"/>
              <a:gd name="connsiteY4" fmla="*/ 1504950 h 1514475"/>
              <a:gd name="connsiteX5" fmla="*/ 0 w 12192000"/>
              <a:gd name="connsiteY5" fmla="*/ 0 h 1514475"/>
              <a:gd name="connsiteX0" fmla="*/ 0 w 12192000"/>
              <a:gd name="connsiteY0" fmla="*/ 0 h 1619656"/>
              <a:gd name="connsiteX1" fmla="*/ 12192000 w 12192000"/>
              <a:gd name="connsiteY1" fmla="*/ 0 h 1619656"/>
              <a:gd name="connsiteX2" fmla="*/ 12192000 w 12192000"/>
              <a:gd name="connsiteY2" fmla="*/ 1504950 h 1619656"/>
              <a:gd name="connsiteX3" fmla="*/ 5953125 w 12192000"/>
              <a:gd name="connsiteY3" fmla="*/ 1514475 h 1619656"/>
              <a:gd name="connsiteX4" fmla="*/ 0 w 12192000"/>
              <a:gd name="connsiteY4" fmla="*/ 1504950 h 1619656"/>
              <a:gd name="connsiteX5" fmla="*/ 0 w 12192000"/>
              <a:gd name="connsiteY5" fmla="*/ 0 h 1619656"/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504950 h 1828800"/>
              <a:gd name="connsiteX3" fmla="*/ 5953125 w 12192000"/>
              <a:gd name="connsiteY3" fmla="*/ 1828800 h 1828800"/>
              <a:gd name="connsiteX4" fmla="*/ 0 w 12192000"/>
              <a:gd name="connsiteY4" fmla="*/ 1504950 h 1828800"/>
              <a:gd name="connsiteX5" fmla="*/ 0 w 12192000"/>
              <a:gd name="connsiteY5" fmla="*/ 0 h 1828800"/>
              <a:gd name="connsiteX0" fmla="*/ 0 w 12192000"/>
              <a:gd name="connsiteY0" fmla="*/ 0 h 2266950"/>
              <a:gd name="connsiteX1" fmla="*/ 12192000 w 12192000"/>
              <a:gd name="connsiteY1" fmla="*/ 0 h 2266950"/>
              <a:gd name="connsiteX2" fmla="*/ 12192000 w 12192000"/>
              <a:gd name="connsiteY2" fmla="*/ 1504950 h 2266950"/>
              <a:gd name="connsiteX3" fmla="*/ 5895975 w 12192000"/>
              <a:gd name="connsiteY3" fmla="*/ 2266950 h 2266950"/>
              <a:gd name="connsiteX4" fmla="*/ 0 w 12192000"/>
              <a:gd name="connsiteY4" fmla="*/ 1504950 h 2266950"/>
              <a:gd name="connsiteX5" fmla="*/ 0 w 12192000"/>
              <a:gd name="connsiteY5" fmla="*/ 0 h 2266950"/>
              <a:gd name="connsiteX0" fmla="*/ 0 w 12192000"/>
              <a:gd name="connsiteY0" fmla="*/ 0 h 2333625"/>
              <a:gd name="connsiteX1" fmla="*/ 12192000 w 12192000"/>
              <a:gd name="connsiteY1" fmla="*/ 0 h 2333625"/>
              <a:gd name="connsiteX2" fmla="*/ 12192000 w 12192000"/>
              <a:gd name="connsiteY2" fmla="*/ 1504950 h 2333625"/>
              <a:gd name="connsiteX3" fmla="*/ 5905500 w 12192000"/>
              <a:gd name="connsiteY3" fmla="*/ 2333625 h 2333625"/>
              <a:gd name="connsiteX4" fmla="*/ 0 w 12192000"/>
              <a:gd name="connsiteY4" fmla="*/ 1504950 h 2333625"/>
              <a:gd name="connsiteX5" fmla="*/ 0 w 12192000"/>
              <a:gd name="connsiteY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47A082B-3B10-4A64-B8DE-4E51FF2FE158}"/>
              </a:ext>
            </a:extLst>
          </p:cNvPr>
          <p:cNvGrpSpPr/>
          <p:nvPr/>
        </p:nvGrpSpPr>
        <p:grpSpPr>
          <a:xfrm>
            <a:off x="3428997" y="3282407"/>
            <a:ext cx="5334000" cy="985345"/>
            <a:chOff x="3428997" y="2512457"/>
            <a:chExt cx="5334000" cy="121158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6DCA408-C068-43DA-90F9-E4ED4988A259}"/>
                </a:ext>
              </a:extLst>
            </p:cNvPr>
            <p:cNvSpPr txBox="1"/>
            <p:nvPr/>
          </p:nvSpPr>
          <p:spPr>
            <a:xfrm>
              <a:off x="4294553" y="2512457"/>
              <a:ext cx="3602888" cy="102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dirty="0">
                  <a:solidFill>
                    <a:srgbClr val="31394D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感谢聆听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EBE48C9-B07B-4C75-864A-9932CA6AB1AE}"/>
                </a:ext>
              </a:extLst>
            </p:cNvPr>
            <p:cNvCxnSpPr/>
            <p:nvPr/>
          </p:nvCxnSpPr>
          <p:spPr>
            <a:xfrm>
              <a:off x="3428997" y="3724044"/>
              <a:ext cx="5334000" cy="0"/>
            </a:xfrm>
            <a:prstGeom prst="line">
              <a:avLst/>
            </a:prstGeom>
            <a:ln w="25400">
              <a:gradFill>
                <a:gsLst>
                  <a:gs pos="0">
                    <a:srgbClr val="B48C44"/>
                  </a:gs>
                  <a:gs pos="32000">
                    <a:srgbClr val="F8F2D0"/>
                  </a:gs>
                  <a:gs pos="71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41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51928"/>
            </a:gs>
            <a:gs pos="49000">
              <a:srgbClr val="31394D"/>
            </a:gs>
            <a:gs pos="100000">
              <a:srgbClr val="151928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E9095ED-DC2D-472F-A3A3-0C1C2C3C7D45}"/>
              </a:ext>
            </a:extLst>
          </p:cNvPr>
          <p:cNvGrpSpPr/>
          <p:nvPr/>
        </p:nvGrpSpPr>
        <p:grpSpPr>
          <a:xfrm>
            <a:off x="1951976" y="2838334"/>
            <a:ext cx="8278546" cy="1023761"/>
            <a:chOff x="1962734" y="2838334"/>
            <a:chExt cx="8266534" cy="1023761"/>
          </a:xfrm>
        </p:grpSpPr>
        <p:sp>
          <p:nvSpPr>
            <p:cNvPr id="17" name="椭圆 16"/>
            <p:cNvSpPr/>
            <p:nvPr/>
          </p:nvSpPr>
          <p:spPr>
            <a:xfrm>
              <a:off x="1962734" y="2838334"/>
              <a:ext cx="1023761" cy="1023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17"/>
            <p:cNvSpPr/>
            <p:nvPr/>
          </p:nvSpPr>
          <p:spPr>
            <a:xfrm>
              <a:off x="2192021" y="3073131"/>
              <a:ext cx="565188" cy="554167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rgbClr val="1519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76992" y="2838334"/>
              <a:ext cx="1023761" cy="1023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21"/>
            <p:cNvSpPr/>
            <p:nvPr/>
          </p:nvSpPr>
          <p:spPr>
            <a:xfrm>
              <a:off x="4631200" y="3067621"/>
              <a:ext cx="515346" cy="565188"/>
            </a:xfrm>
            <a:custGeom>
              <a:avLst/>
              <a:gdLst>
                <a:gd name="connsiteX0" fmla="*/ 314616 w 554856"/>
                <a:gd name="connsiteY0" fmla="*/ 256070 h 608519"/>
                <a:gd name="connsiteX1" fmla="*/ 262711 w 554856"/>
                <a:gd name="connsiteY1" fmla="*/ 307611 h 608519"/>
                <a:gd name="connsiteX2" fmla="*/ 241014 w 554856"/>
                <a:gd name="connsiteY2" fmla="*/ 285856 h 608519"/>
                <a:gd name="connsiteX3" fmla="*/ 218289 w 554856"/>
                <a:gd name="connsiteY3" fmla="*/ 308265 h 608519"/>
                <a:gd name="connsiteX4" fmla="*/ 239986 w 554856"/>
                <a:gd name="connsiteY4" fmla="*/ 330020 h 608519"/>
                <a:gd name="connsiteX5" fmla="*/ 262618 w 554856"/>
                <a:gd name="connsiteY5" fmla="*/ 352803 h 608519"/>
                <a:gd name="connsiteX6" fmla="*/ 285250 w 554856"/>
                <a:gd name="connsiteY6" fmla="*/ 330300 h 608519"/>
                <a:gd name="connsiteX7" fmla="*/ 337155 w 554856"/>
                <a:gd name="connsiteY7" fmla="*/ 278760 h 608519"/>
                <a:gd name="connsiteX8" fmla="*/ 261963 w 554856"/>
                <a:gd name="connsiteY8" fmla="*/ 129646 h 608519"/>
                <a:gd name="connsiteX9" fmla="*/ 293387 w 554856"/>
                <a:gd name="connsiteY9" fmla="*/ 129646 h 608519"/>
                <a:gd name="connsiteX10" fmla="*/ 304983 w 554856"/>
                <a:gd name="connsiteY10" fmla="*/ 141224 h 608519"/>
                <a:gd name="connsiteX11" fmla="*/ 304983 w 554856"/>
                <a:gd name="connsiteY11" fmla="*/ 167368 h 608519"/>
                <a:gd name="connsiteX12" fmla="*/ 355485 w 554856"/>
                <a:gd name="connsiteY12" fmla="*/ 188283 h 608519"/>
                <a:gd name="connsiteX13" fmla="*/ 373909 w 554856"/>
                <a:gd name="connsiteY13" fmla="*/ 169796 h 608519"/>
                <a:gd name="connsiteX14" fmla="*/ 390275 w 554856"/>
                <a:gd name="connsiteY14" fmla="*/ 169796 h 608519"/>
                <a:gd name="connsiteX15" fmla="*/ 412440 w 554856"/>
                <a:gd name="connsiteY15" fmla="*/ 192018 h 608519"/>
                <a:gd name="connsiteX16" fmla="*/ 412440 w 554856"/>
                <a:gd name="connsiteY16" fmla="*/ 208264 h 608519"/>
                <a:gd name="connsiteX17" fmla="*/ 394016 w 554856"/>
                <a:gd name="connsiteY17" fmla="*/ 226752 h 608519"/>
                <a:gd name="connsiteX18" fmla="*/ 414965 w 554856"/>
                <a:gd name="connsiteY18" fmla="*/ 277172 h 608519"/>
                <a:gd name="connsiteX19" fmla="*/ 441151 w 554856"/>
                <a:gd name="connsiteY19" fmla="*/ 277172 h 608519"/>
                <a:gd name="connsiteX20" fmla="*/ 452748 w 554856"/>
                <a:gd name="connsiteY20" fmla="*/ 288750 h 608519"/>
                <a:gd name="connsiteX21" fmla="*/ 452748 w 554856"/>
                <a:gd name="connsiteY21" fmla="*/ 320123 h 608519"/>
                <a:gd name="connsiteX22" fmla="*/ 441151 w 554856"/>
                <a:gd name="connsiteY22" fmla="*/ 331701 h 608519"/>
                <a:gd name="connsiteX23" fmla="*/ 414965 w 554856"/>
                <a:gd name="connsiteY23" fmla="*/ 331701 h 608519"/>
                <a:gd name="connsiteX24" fmla="*/ 394016 w 554856"/>
                <a:gd name="connsiteY24" fmla="*/ 382121 h 608519"/>
                <a:gd name="connsiteX25" fmla="*/ 412440 w 554856"/>
                <a:gd name="connsiteY25" fmla="*/ 400515 h 608519"/>
                <a:gd name="connsiteX26" fmla="*/ 412440 w 554856"/>
                <a:gd name="connsiteY26" fmla="*/ 416855 h 608519"/>
                <a:gd name="connsiteX27" fmla="*/ 390275 w 554856"/>
                <a:gd name="connsiteY27" fmla="*/ 438984 h 608519"/>
                <a:gd name="connsiteX28" fmla="*/ 373909 w 554856"/>
                <a:gd name="connsiteY28" fmla="*/ 438984 h 608519"/>
                <a:gd name="connsiteX29" fmla="*/ 355485 w 554856"/>
                <a:gd name="connsiteY29" fmla="*/ 420590 h 608519"/>
                <a:gd name="connsiteX30" fmla="*/ 304983 w 554856"/>
                <a:gd name="connsiteY30" fmla="*/ 441505 h 608519"/>
                <a:gd name="connsiteX31" fmla="*/ 304983 w 554856"/>
                <a:gd name="connsiteY31" fmla="*/ 467649 h 608519"/>
                <a:gd name="connsiteX32" fmla="*/ 293387 w 554856"/>
                <a:gd name="connsiteY32" fmla="*/ 479227 h 608519"/>
                <a:gd name="connsiteX33" fmla="*/ 261963 w 554856"/>
                <a:gd name="connsiteY33" fmla="*/ 479227 h 608519"/>
                <a:gd name="connsiteX34" fmla="*/ 250367 w 554856"/>
                <a:gd name="connsiteY34" fmla="*/ 467649 h 608519"/>
                <a:gd name="connsiteX35" fmla="*/ 250367 w 554856"/>
                <a:gd name="connsiteY35" fmla="*/ 441505 h 608519"/>
                <a:gd name="connsiteX36" fmla="*/ 199865 w 554856"/>
                <a:gd name="connsiteY36" fmla="*/ 420590 h 608519"/>
                <a:gd name="connsiteX37" fmla="*/ 181441 w 554856"/>
                <a:gd name="connsiteY37" fmla="*/ 438984 h 608519"/>
                <a:gd name="connsiteX38" fmla="*/ 165075 w 554856"/>
                <a:gd name="connsiteY38" fmla="*/ 438984 h 608519"/>
                <a:gd name="connsiteX39" fmla="*/ 142910 w 554856"/>
                <a:gd name="connsiteY39" fmla="*/ 416855 h 608519"/>
                <a:gd name="connsiteX40" fmla="*/ 142910 w 554856"/>
                <a:gd name="connsiteY40" fmla="*/ 400515 h 608519"/>
                <a:gd name="connsiteX41" fmla="*/ 161334 w 554856"/>
                <a:gd name="connsiteY41" fmla="*/ 382121 h 608519"/>
                <a:gd name="connsiteX42" fmla="*/ 140385 w 554856"/>
                <a:gd name="connsiteY42" fmla="*/ 331701 h 608519"/>
                <a:gd name="connsiteX43" fmla="*/ 114199 w 554856"/>
                <a:gd name="connsiteY43" fmla="*/ 331701 h 608519"/>
                <a:gd name="connsiteX44" fmla="*/ 102602 w 554856"/>
                <a:gd name="connsiteY44" fmla="*/ 320123 h 608519"/>
                <a:gd name="connsiteX45" fmla="*/ 102602 w 554856"/>
                <a:gd name="connsiteY45" fmla="*/ 288750 h 608519"/>
                <a:gd name="connsiteX46" fmla="*/ 114199 w 554856"/>
                <a:gd name="connsiteY46" fmla="*/ 277172 h 608519"/>
                <a:gd name="connsiteX47" fmla="*/ 140385 w 554856"/>
                <a:gd name="connsiteY47" fmla="*/ 277172 h 608519"/>
                <a:gd name="connsiteX48" fmla="*/ 161334 w 554856"/>
                <a:gd name="connsiteY48" fmla="*/ 226752 h 608519"/>
                <a:gd name="connsiteX49" fmla="*/ 142910 w 554856"/>
                <a:gd name="connsiteY49" fmla="*/ 208264 h 608519"/>
                <a:gd name="connsiteX50" fmla="*/ 142910 w 554856"/>
                <a:gd name="connsiteY50" fmla="*/ 192018 h 608519"/>
                <a:gd name="connsiteX51" fmla="*/ 165075 w 554856"/>
                <a:gd name="connsiteY51" fmla="*/ 169796 h 608519"/>
                <a:gd name="connsiteX52" fmla="*/ 181441 w 554856"/>
                <a:gd name="connsiteY52" fmla="*/ 169796 h 608519"/>
                <a:gd name="connsiteX53" fmla="*/ 199865 w 554856"/>
                <a:gd name="connsiteY53" fmla="*/ 188283 h 608519"/>
                <a:gd name="connsiteX54" fmla="*/ 250367 w 554856"/>
                <a:gd name="connsiteY54" fmla="*/ 167368 h 608519"/>
                <a:gd name="connsiteX55" fmla="*/ 250367 w 554856"/>
                <a:gd name="connsiteY55" fmla="*/ 141224 h 608519"/>
                <a:gd name="connsiteX56" fmla="*/ 261963 w 554856"/>
                <a:gd name="connsiteY56" fmla="*/ 129646 h 608519"/>
                <a:gd name="connsiteX57" fmla="*/ 440285 w 554856"/>
                <a:gd name="connsiteY57" fmla="*/ 80038 h 608519"/>
                <a:gd name="connsiteX58" fmla="*/ 554856 w 554856"/>
                <a:gd name="connsiteY58" fmla="*/ 304248 h 608519"/>
                <a:gd name="connsiteX59" fmla="*/ 277361 w 554856"/>
                <a:gd name="connsiteY59" fmla="*/ 581312 h 608519"/>
                <a:gd name="connsiteX60" fmla="*/ 277361 w 554856"/>
                <a:gd name="connsiteY60" fmla="*/ 605311 h 608519"/>
                <a:gd name="connsiteX61" fmla="*/ 272404 w 554856"/>
                <a:gd name="connsiteY61" fmla="*/ 607926 h 608519"/>
                <a:gd name="connsiteX62" fmla="*/ 207216 w 554856"/>
                <a:gd name="connsiteY62" fmla="*/ 563289 h 608519"/>
                <a:gd name="connsiteX63" fmla="*/ 207216 w 554856"/>
                <a:gd name="connsiteY63" fmla="*/ 558060 h 608519"/>
                <a:gd name="connsiteX64" fmla="*/ 272404 w 554856"/>
                <a:gd name="connsiteY64" fmla="*/ 513330 h 608519"/>
                <a:gd name="connsiteX65" fmla="*/ 277361 w 554856"/>
                <a:gd name="connsiteY65" fmla="*/ 515945 h 608519"/>
                <a:gd name="connsiteX66" fmla="*/ 277361 w 554856"/>
                <a:gd name="connsiteY66" fmla="*/ 539944 h 608519"/>
                <a:gd name="connsiteX67" fmla="*/ 513423 w 554856"/>
                <a:gd name="connsiteY67" fmla="*/ 304248 h 608519"/>
                <a:gd name="connsiteX68" fmla="*/ 415968 w 554856"/>
                <a:gd name="connsiteY68" fmla="*/ 113375 h 608519"/>
                <a:gd name="connsiteX69" fmla="*/ 282452 w 554856"/>
                <a:gd name="connsiteY69" fmla="*/ 594 h 608519"/>
                <a:gd name="connsiteX70" fmla="*/ 347640 w 554856"/>
                <a:gd name="connsiteY70" fmla="*/ 45229 h 608519"/>
                <a:gd name="connsiteX71" fmla="*/ 347640 w 554856"/>
                <a:gd name="connsiteY71" fmla="*/ 50551 h 608519"/>
                <a:gd name="connsiteX72" fmla="*/ 282452 w 554856"/>
                <a:gd name="connsiteY72" fmla="*/ 95279 h 608519"/>
                <a:gd name="connsiteX73" fmla="*/ 277402 w 554856"/>
                <a:gd name="connsiteY73" fmla="*/ 92665 h 608519"/>
                <a:gd name="connsiteX74" fmla="*/ 277402 w 554856"/>
                <a:gd name="connsiteY74" fmla="*/ 68573 h 608519"/>
                <a:gd name="connsiteX75" fmla="*/ 41339 w 554856"/>
                <a:gd name="connsiteY75" fmla="*/ 304259 h 608519"/>
                <a:gd name="connsiteX76" fmla="*/ 138888 w 554856"/>
                <a:gd name="connsiteY76" fmla="*/ 495123 h 608519"/>
                <a:gd name="connsiteX77" fmla="*/ 114571 w 554856"/>
                <a:gd name="connsiteY77" fmla="*/ 528552 h 608519"/>
                <a:gd name="connsiteX78" fmla="*/ 0 w 554856"/>
                <a:gd name="connsiteY78" fmla="*/ 304259 h 608519"/>
                <a:gd name="connsiteX79" fmla="*/ 277402 w 554856"/>
                <a:gd name="connsiteY79" fmla="*/ 27300 h 608519"/>
                <a:gd name="connsiteX80" fmla="*/ 277402 w 554856"/>
                <a:gd name="connsiteY80" fmla="*/ 3209 h 608519"/>
                <a:gd name="connsiteX81" fmla="*/ 282452 w 554856"/>
                <a:gd name="connsiteY81" fmla="*/ 594 h 60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54856" h="608519">
                  <a:moveTo>
                    <a:pt x="314616" y="256070"/>
                  </a:moveTo>
                  <a:lnTo>
                    <a:pt x="262711" y="307611"/>
                  </a:lnTo>
                  <a:lnTo>
                    <a:pt x="241014" y="285856"/>
                  </a:lnTo>
                  <a:lnTo>
                    <a:pt x="218289" y="308265"/>
                  </a:lnTo>
                  <a:lnTo>
                    <a:pt x="239986" y="330020"/>
                  </a:lnTo>
                  <a:lnTo>
                    <a:pt x="262618" y="352803"/>
                  </a:lnTo>
                  <a:lnTo>
                    <a:pt x="285250" y="330300"/>
                  </a:lnTo>
                  <a:lnTo>
                    <a:pt x="337155" y="278760"/>
                  </a:lnTo>
                  <a:close/>
                  <a:moveTo>
                    <a:pt x="261963" y="129646"/>
                  </a:moveTo>
                  <a:lnTo>
                    <a:pt x="293387" y="129646"/>
                  </a:lnTo>
                  <a:cubicBezTo>
                    <a:pt x="299840" y="129646"/>
                    <a:pt x="304983" y="134875"/>
                    <a:pt x="304983" y="141224"/>
                  </a:cubicBezTo>
                  <a:lnTo>
                    <a:pt x="304983" y="167368"/>
                  </a:lnTo>
                  <a:cubicBezTo>
                    <a:pt x="323314" y="170916"/>
                    <a:pt x="340428" y="178199"/>
                    <a:pt x="355485" y="188283"/>
                  </a:cubicBezTo>
                  <a:lnTo>
                    <a:pt x="373909" y="169796"/>
                  </a:lnTo>
                  <a:cubicBezTo>
                    <a:pt x="378398" y="165314"/>
                    <a:pt x="385786" y="165314"/>
                    <a:pt x="390275" y="169796"/>
                  </a:cubicBezTo>
                  <a:lnTo>
                    <a:pt x="412440" y="192018"/>
                  </a:lnTo>
                  <a:cubicBezTo>
                    <a:pt x="416929" y="196500"/>
                    <a:pt x="416929" y="203783"/>
                    <a:pt x="412440" y="208264"/>
                  </a:cubicBezTo>
                  <a:lnTo>
                    <a:pt x="394016" y="226752"/>
                  </a:lnTo>
                  <a:cubicBezTo>
                    <a:pt x="404117" y="241691"/>
                    <a:pt x="411318" y="258872"/>
                    <a:pt x="414965" y="277172"/>
                  </a:cubicBezTo>
                  <a:lnTo>
                    <a:pt x="441151" y="277172"/>
                  </a:lnTo>
                  <a:cubicBezTo>
                    <a:pt x="447604" y="277172"/>
                    <a:pt x="452748" y="282401"/>
                    <a:pt x="452748" y="288750"/>
                  </a:cubicBezTo>
                  <a:lnTo>
                    <a:pt x="452748" y="320123"/>
                  </a:lnTo>
                  <a:cubicBezTo>
                    <a:pt x="452748" y="326565"/>
                    <a:pt x="447511" y="331701"/>
                    <a:pt x="441151" y="331701"/>
                  </a:cubicBezTo>
                  <a:lnTo>
                    <a:pt x="414965" y="331701"/>
                  </a:lnTo>
                  <a:cubicBezTo>
                    <a:pt x="411318" y="350002"/>
                    <a:pt x="404117" y="366995"/>
                    <a:pt x="394016" y="382121"/>
                  </a:cubicBezTo>
                  <a:lnTo>
                    <a:pt x="412440" y="400515"/>
                  </a:lnTo>
                  <a:cubicBezTo>
                    <a:pt x="416929" y="404997"/>
                    <a:pt x="416929" y="412373"/>
                    <a:pt x="412440" y="416855"/>
                  </a:cubicBezTo>
                  <a:lnTo>
                    <a:pt x="390275" y="438984"/>
                  </a:lnTo>
                  <a:cubicBezTo>
                    <a:pt x="385786" y="443466"/>
                    <a:pt x="378398" y="443466"/>
                    <a:pt x="373909" y="438984"/>
                  </a:cubicBezTo>
                  <a:lnTo>
                    <a:pt x="355485" y="420590"/>
                  </a:lnTo>
                  <a:cubicBezTo>
                    <a:pt x="340522" y="430674"/>
                    <a:pt x="323314" y="437864"/>
                    <a:pt x="304983" y="441505"/>
                  </a:cubicBezTo>
                  <a:lnTo>
                    <a:pt x="304983" y="467649"/>
                  </a:lnTo>
                  <a:cubicBezTo>
                    <a:pt x="304983" y="474092"/>
                    <a:pt x="299746" y="479227"/>
                    <a:pt x="293387" y="479227"/>
                  </a:cubicBezTo>
                  <a:lnTo>
                    <a:pt x="261963" y="479227"/>
                  </a:lnTo>
                  <a:cubicBezTo>
                    <a:pt x="255510" y="479227"/>
                    <a:pt x="250367" y="473998"/>
                    <a:pt x="250367" y="467649"/>
                  </a:cubicBezTo>
                  <a:lnTo>
                    <a:pt x="250367" y="441505"/>
                  </a:lnTo>
                  <a:cubicBezTo>
                    <a:pt x="232036" y="437864"/>
                    <a:pt x="214922" y="430674"/>
                    <a:pt x="199865" y="420590"/>
                  </a:cubicBezTo>
                  <a:lnTo>
                    <a:pt x="181441" y="438984"/>
                  </a:lnTo>
                  <a:cubicBezTo>
                    <a:pt x="176952" y="443466"/>
                    <a:pt x="169564" y="443466"/>
                    <a:pt x="165075" y="438984"/>
                  </a:cubicBezTo>
                  <a:lnTo>
                    <a:pt x="142910" y="416855"/>
                  </a:lnTo>
                  <a:cubicBezTo>
                    <a:pt x="138421" y="412373"/>
                    <a:pt x="138421" y="404997"/>
                    <a:pt x="142910" y="400515"/>
                  </a:cubicBezTo>
                  <a:lnTo>
                    <a:pt x="161334" y="382121"/>
                  </a:lnTo>
                  <a:cubicBezTo>
                    <a:pt x="151233" y="367182"/>
                    <a:pt x="144032" y="350002"/>
                    <a:pt x="140385" y="331701"/>
                  </a:cubicBezTo>
                  <a:lnTo>
                    <a:pt x="114199" y="331701"/>
                  </a:lnTo>
                  <a:cubicBezTo>
                    <a:pt x="107746" y="331701"/>
                    <a:pt x="102602" y="326472"/>
                    <a:pt x="102602" y="320123"/>
                  </a:cubicBezTo>
                  <a:lnTo>
                    <a:pt x="102602" y="288750"/>
                  </a:lnTo>
                  <a:cubicBezTo>
                    <a:pt x="102602" y="282214"/>
                    <a:pt x="107839" y="277172"/>
                    <a:pt x="114199" y="277172"/>
                  </a:cubicBezTo>
                  <a:lnTo>
                    <a:pt x="140385" y="277172"/>
                  </a:lnTo>
                  <a:cubicBezTo>
                    <a:pt x="144032" y="258872"/>
                    <a:pt x="151233" y="241785"/>
                    <a:pt x="161334" y="226752"/>
                  </a:cubicBezTo>
                  <a:lnTo>
                    <a:pt x="142910" y="208264"/>
                  </a:lnTo>
                  <a:cubicBezTo>
                    <a:pt x="138421" y="203783"/>
                    <a:pt x="138421" y="196500"/>
                    <a:pt x="142910" y="192018"/>
                  </a:cubicBezTo>
                  <a:lnTo>
                    <a:pt x="165075" y="169796"/>
                  </a:lnTo>
                  <a:cubicBezTo>
                    <a:pt x="169564" y="165314"/>
                    <a:pt x="176952" y="165314"/>
                    <a:pt x="181441" y="169796"/>
                  </a:cubicBezTo>
                  <a:lnTo>
                    <a:pt x="199865" y="188283"/>
                  </a:lnTo>
                  <a:cubicBezTo>
                    <a:pt x="214828" y="178199"/>
                    <a:pt x="232036" y="170916"/>
                    <a:pt x="250367" y="167368"/>
                  </a:cubicBezTo>
                  <a:lnTo>
                    <a:pt x="250367" y="141224"/>
                  </a:lnTo>
                  <a:cubicBezTo>
                    <a:pt x="250367" y="134688"/>
                    <a:pt x="255604" y="129646"/>
                    <a:pt x="261963" y="129646"/>
                  </a:cubicBezTo>
                  <a:close/>
                  <a:moveTo>
                    <a:pt x="440285" y="80038"/>
                  </a:moveTo>
                  <a:cubicBezTo>
                    <a:pt x="511927" y="131958"/>
                    <a:pt x="554856" y="215909"/>
                    <a:pt x="554856" y="304248"/>
                  </a:cubicBezTo>
                  <a:cubicBezTo>
                    <a:pt x="554856" y="457021"/>
                    <a:pt x="430371" y="581312"/>
                    <a:pt x="277361" y="581312"/>
                  </a:cubicBezTo>
                  <a:lnTo>
                    <a:pt x="277361" y="605311"/>
                  </a:lnTo>
                  <a:cubicBezTo>
                    <a:pt x="277361" y="607926"/>
                    <a:pt x="274555" y="609420"/>
                    <a:pt x="272404" y="607926"/>
                  </a:cubicBezTo>
                  <a:lnTo>
                    <a:pt x="207216" y="563289"/>
                  </a:lnTo>
                  <a:cubicBezTo>
                    <a:pt x="205345" y="561982"/>
                    <a:pt x="205345" y="559274"/>
                    <a:pt x="207216" y="558060"/>
                  </a:cubicBezTo>
                  <a:lnTo>
                    <a:pt x="272404" y="513330"/>
                  </a:lnTo>
                  <a:cubicBezTo>
                    <a:pt x="274555" y="511836"/>
                    <a:pt x="277361" y="513330"/>
                    <a:pt x="277361" y="515945"/>
                  </a:cubicBezTo>
                  <a:lnTo>
                    <a:pt x="277361" y="539944"/>
                  </a:lnTo>
                  <a:cubicBezTo>
                    <a:pt x="407551" y="539944"/>
                    <a:pt x="513423" y="434236"/>
                    <a:pt x="513423" y="304248"/>
                  </a:cubicBezTo>
                  <a:cubicBezTo>
                    <a:pt x="513423" y="229076"/>
                    <a:pt x="477041" y="157638"/>
                    <a:pt x="415968" y="113375"/>
                  </a:cubicBezTo>
                  <a:close/>
                  <a:moveTo>
                    <a:pt x="282452" y="594"/>
                  </a:moveTo>
                  <a:lnTo>
                    <a:pt x="347640" y="45229"/>
                  </a:lnTo>
                  <a:cubicBezTo>
                    <a:pt x="349511" y="46536"/>
                    <a:pt x="349511" y="49337"/>
                    <a:pt x="347640" y="50551"/>
                  </a:cubicBezTo>
                  <a:lnTo>
                    <a:pt x="282452" y="95279"/>
                  </a:lnTo>
                  <a:cubicBezTo>
                    <a:pt x="280301" y="96773"/>
                    <a:pt x="277402" y="95279"/>
                    <a:pt x="277402" y="92665"/>
                  </a:cubicBezTo>
                  <a:lnTo>
                    <a:pt x="277402" y="68573"/>
                  </a:lnTo>
                  <a:cubicBezTo>
                    <a:pt x="147212" y="68573"/>
                    <a:pt x="41339" y="174277"/>
                    <a:pt x="41339" y="304259"/>
                  </a:cubicBezTo>
                  <a:cubicBezTo>
                    <a:pt x="41339" y="379521"/>
                    <a:pt x="77908" y="450862"/>
                    <a:pt x="138888" y="495123"/>
                  </a:cubicBezTo>
                  <a:lnTo>
                    <a:pt x="114571" y="528552"/>
                  </a:lnTo>
                  <a:cubicBezTo>
                    <a:pt x="42835" y="476634"/>
                    <a:pt x="0" y="392687"/>
                    <a:pt x="0" y="304259"/>
                  </a:cubicBezTo>
                  <a:cubicBezTo>
                    <a:pt x="0" y="151493"/>
                    <a:pt x="124391" y="27300"/>
                    <a:pt x="277402" y="27300"/>
                  </a:cubicBezTo>
                  <a:lnTo>
                    <a:pt x="277402" y="3209"/>
                  </a:lnTo>
                  <a:cubicBezTo>
                    <a:pt x="277402" y="594"/>
                    <a:pt x="280301" y="-900"/>
                    <a:pt x="282452" y="594"/>
                  </a:cubicBezTo>
                  <a:close/>
                </a:path>
              </a:pathLst>
            </a:custGeom>
            <a:solidFill>
              <a:srgbClr val="1519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791250" y="2838334"/>
              <a:ext cx="1023761" cy="1023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24"/>
            <p:cNvSpPr/>
            <p:nvPr/>
          </p:nvSpPr>
          <p:spPr>
            <a:xfrm>
              <a:off x="7020537" y="3068082"/>
              <a:ext cx="565188" cy="564266"/>
            </a:xfrm>
            <a:custGeom>
              <a:avLst/>
              <a:gdLst>
                <a:gd name="connsiteX0" fmla="*/ 140017 w 606581"/>
                <a:gd name="connsiteY0" fmla="*/ 411043 h 605592"/>
                <a:gd name="connsiteX1" fmla="*/ 178821 w 606581"/>
                <a:gd name="connsiteY1" fmla="*/ 427078 h 605592"/>
                <a:gd name="connsiteX2" fmla="*/ 178821 w 606581"/>
                <a:gd name="connsiteY2" fmla="*/ 504564 h 605592"/>
                <a:gd name="connsiteX3" fmla="*/ 93692 w 606581"/>
                <a:gd name="connsiteY3" fmla="*/ 589557 h 605592"/>
                <a:gd name="connsiteX4" fmla="*/ 54887 w 606581"/>
                <a:gd name="connsiteY4" fmla="*/ 605592 h 605592"/>
                <a:gd name="connsiteX5" fmla="*/ 16083 w 606581"/>
                <a:gd name="connsiteY5" fmla="*/ 589557 h 605592"/>
                <a:gd name="connsiteX6" fmla="*/ 16083 w 606581"/>
                <a:gd name="connsiteY6" fmla="*/ 511979 h 605592"/>
                <a:gd name="connsiteX7" fmla="*/ 101212 w 606581"/>
                <a:gd name="connsiteY7" fmla="*/ 427078 h 605592"/>
                <a:gd name="connsiteX8" fmla="*/ 140017 w 606581"/>
                <a:gd name="connsiteY8" fmla="*/ 411043 h 605592"/>
                <a:gd name="connsiteX9" fmla="*/ 382501 w 606581"/>
                <a:gd name="connsiteY9" fmla="*/ 49537 h 605592"/>
                <a:gd name="connsiteX10" fmla="*/ 557044 w 606581"/>
                <a:gd name="connsiteY10" fmla="*/ 223798 h 605592"/>
                <a:gd name="connsiteX11" fmla="*/ 382501 w 606581"/>
                <a:gd name="connsiteY11" fmla="*/ 398059 h 605592"/>
                <a:gd name="connsiteX12" fmla="*/ 207957 w 606581"/>
                <a:gd name="connsiteY12" fmla="*/ 223798 h 605592"/>
                <a:gd name="connsiteX13" fmla="*/ 382501 w 606581"/>
                <a:gd name="connsiteY13" fmla="*/ 49537 h 605592"/>
                <a:gd name="connsiteX14" fmla="*/ 382536 w 606581"/>
                <a:gd name="connsiteY14" fmla="*/ 24750 h 605592"/>
                <a:gd name="connsiteX15" fmla="*/ 304914 w 606581"/>
                <a:gd name="connsiteY15" fmla="*/ 40417 h 605592"/>
                <a:gd name="connsiteX16" fmla="*/ 241591 w 606581"/>
                <a:gd name="connsiteY16" fmla="*/ 83058 h 605592"/>
                <a:gd name="connsiteX17" fmla="*/ 198880 w 606581"/>
                <a:gd name="connsiteY17" fmla="*/ 146278 h 605592"/>
                <a:gd name="connsiteX18" fmla="*/ 183189 w 606581"/>
                <a:gd name="connsiteY18" fmla="*/ 223774 h 605592"/>
                <a:gd name="connsiteX19" fmla="*/ 198880 w 606581"/>
                <a:gd name="connsiteY19" fmla="*/ 301177 h 605592"/>
                <a:gd name="connsiteX20" fmla="*/ 241591 w 606581"/>
                <a:gd name="connsiteY20" fmla="*/ 364490 h 605592"/>
                <a:gd name="connsiteX21" fmla="*/ 304914 w 606581"/>
                <a:gd name="connsiteY21" fmla="*/ 407131 h 605592"/>
                <a:gd name="connsiteX22" fmla="*/ 382536 w 606581"/>
                <a:gd name="connsiteY22" fmla="*/ 422705 h 605592"/>
                <a:gd name="connsiteX23" fmla="*/ 460158 w 606581"/>
                <a:gd name="connsiteY23" fmla="*/ 407131 h 605592"/>
                <a:gd name="connsiteX24" fmla="*/ 523481 w 606581"/>
                <a:gd name="connsiteY24" fmla="*/ 364490 h 605592"/>
                <a:gd name="connsiteX25" fmla="*/ 566192 w 606581"/>
                <a:gd name="connsiteY25" fmla="*/ 301177 h 605592"/>
                <a:gd name="connsiteX26" fmla="*/ 581883 w 606581"/>
                <a:gd name="connsiteY26" fmla="*/ 223774 h 605592"/>
                <a:gd name="connsiteX27" fmla="*/ 566192 w 606581"/>
                <a:gd name="connsiteY27" fmla="*/ 146278 h 605592"/>
                <a:gd name="connsiteX28" fmla="*/ 523481 w 606581"/>
                <a:gd name="connsiteY28" fmla="*/ 83058 h 605592"/>
                <a:gd name="connsiteX29" fmla="*/ 460158 w 606581"/>
                <a:gd name="connsiteY29" fmla="*/ 40417 h 605592"/>
                <a:gd name="connsiteX30" fmla="*/ 382536 w 606581"/>
                <a:gd name="connsiteY30" fmla="*/ 24750 h 605592"/>
                <a:gd name="connsiteX31" fmla="*/ 382536 w 606581"/>
                <a:gd name="connsiteY31" fmla="*/ 0 h 605592"/>
                <a:gd name="connsiteX32" fmla="*/ 469721 w 606581"/>
                <a:gd name="connsiteY32" fmla="*/ 17613 h 605592"/>
                <a:gd name="connsiteX33" fmla="*/ 540937 w 606581"/>
                <a:gd name="connsiteY33" fmla="*/ 65538 h 605592"/>
                <a:gd name="connsiteX34" fmla="*/ 588940 w 606581"/>
                <a:gd name="connsiteY34" fmla="*/ 136637 h 605592"/>
                <a:gd name="connsiteX35" fmla="*/ 606581 w 606581"/>
                <a:gd name="connsiteY35" fmla="*/ 223774 h 605592"/>
                <a:gd name="connsiteX36" fmla="*/ 588940 w 606581"/>
                <a:gd name="connsiteY36" fmla="*/ 310818 h 605592"/>
                <a:gd name="connsiteX37" fmla="*/ 540937 w 606581"/>
                <a:gd name="connsiteY37" fmla="*/ 381917 h 605592"/>
                <a:gd name="connsiteX38" fmla="*/ 469721 w 606581"/>
                <a:gd name="connsiteY38" fmla="*/ 429842 h 605592"/>
                <a:gd name="connsiteX39" fmla="*/ 382536 w 606581"/>
                <a:gd name="connsiteY39" fmla="*/ 447455 h 605592"/>
                <a:gd name="connsiteX40" fmla="*/ 295258 w 606581"/>
                <a:gd name="connsiteY40" fmla="*/ 429842 h 605592"/>
                <a:gd name="connsiteX41" fmla="*/ 240105 w 606581"/>
                <a:gd name="connsiteY41" fmla="*/ 396471 h 605592"/>
                <a:gd name="connsiteX42" fmla="*/ 209558 w 606581"/>
                <a:gd name="connsiteY42" fmla="*/ 427061 h 605592"/>
                <a:gd name="connsiteX43" fmla="*/ 196373 w 606581"/>
                <a:gd name="connsiteY43" fmla="*/ 409541 h 605592"/>
                <a:gd name="connsiteX44" fmla="*/ 178918 w 606581"/>
                <a:gd name="connsiteY44" fmla="*/ 396378 h 605592"/>
                <a:gd name="connsiteX45" fmla="*/ 209465 w 606581"/>
                <a:gd name="connsiteY45" fmla="*/ 365880 h 605592"/>
                <a:gd name="connsiteX46" fmla="*/ 176040 w 606581"/>
                <a:gd name="connsiteY46" fmla="*/ 310818 h 605592"/>
                <a:gd name="connsiteX47" fmla="*/ 158491 w 606581"/>
                <a:gd name="connsiteY47" fmla="*/ 223774 h 605592"/>
                <a:gd name="connsiteX48" fmla="*/ 176040 w 606581"/>
                <a:gd name="connsiteY48" fmla="*/ 136637 h 605592"/>
                <a:gd name="connsiteX49" fmla="*/ 224043 w 606581"/>
                <a:gd name="connsiteY49" fmla="*/ 65538 h 605592"/>
                <a:gd name="connsiteX50" fmla="*/ 295258 w 606581"/>
                <a:gd name="connsiteY50" fmla="*/ 17613 h 605592"/>
                <a:gd name="connsiteX51" fmla="*/ 382536 w 606581"/>
                <a:gd name="connsiteY51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6581" h="605592">
                  <a:moveTo>
                    <a:pt x="140017" y="411043"/>
                  </a:moveTo>
                  <a:cubicBezTo>
                    <a:pt x="154035" y="411043"/>
                    <a:pt x="168053" y="416326"/>
                    <a:pt x="178821" y="427078"/>
                  </a:cubicBezTo>
                  <a:cubicBezTo>
                    <a:pt x="200266" y="448488"/>
                    <a:pt x="200266" y="483153"/>
                    <a:pt x="178821" y="504564"/>
                  </a:cubicBezTo>
                  <a:lnTo>
                    <a:pt x="93692" y="589557"/>
                  </a:lnTo>
                  <a:cubicBezTo>
                    <a:pt x="83016" y="600216"/>
                    <a:pt x="68905" y="605592"/>
                    <a:pt x="54887" y="605592"/>
                  </a:cubicBezTo>
                  <a:cubicBezTo>
                    <a:pt x="40870" y="605592"/>
                    <a:pt x="26759" y="600216"/>
                    <a:pt x="16083" y="589557"/>
                  </a:cubicBezTo>
                  <a:cubicBezTo>
                    <a:pt x="-5362" y="568147"/>
                    <a:pt x="-5362" y="533389"/>
                    <a:pt x="16083" y="511979"/>
                  </a:cubicBezTo>
                  <a:lnTo>
                    <a:pt x="101212" y="427078"/>
                  </a:lnTo>
                  <a:cubicBezTo>
                    <a:pt x="111888" y="416326"/>
                    <a:pt x="125999" y="411043"/>
                    <a:pt x="140017" y="411043"/>
                  </a:cubicBezTo>
                  <a:close/>
                  <a:moveTo>
                    <a:pt x="382501" y="49537"/>
                  </a:moveTo>
                  <a:cubicBezTo>
                    <a:pt x="478871" y="49537"/>
                    <a:pt x="557044" y="127491"/>
                    <a:pt x="557044" y="223798"/>
                  </a:cubicBezTo>
                  <a:cubicBezTo>
                    <a:pt x="557044" y="320012"/>
                    <a:pt x="478871" y="398059"/>
                    <a:pt x="382501" y="398059"/>
                  </a:cubicBezTo>
                  <a:cubicBezTo>
                    <a:pt x="286130" y="398059"/>
                    <a:pt x="207957" y="320012"/>
                    <a:pt x="207957" y="223798"/>
                  </a:cubicBezTo>
                  <a:cubicBezTo>
                    <a:pt x="207957" y="127491"/>
                    <a:pt x="286130" y="49537"/>
                    <a:pt x="382501" y="49537"/>
                  </a:cubicBezTo>
                  <a:close/>
                  <a:moveTo>
                    <a:pt x="382536" y="24750"/>
                  </a:moveTo>
                  <a:cubicBezTo>
                    <a:pt x="355610" y="24750"/>
                    <a:pt x="329519" y="30034"/>
                    <a:pt x="304914" y="40417"/>
                  </a:cubicBezTo>
                  <a:cubicBezTo>
                    <a:pt x="281238" y="50428"/>
                    <a:pt x="259882" y="64796"/>
                    <a:pt x="241591" y="83058"/>
                  </a:cubicBezTo>
                  <a:cubicBezTo>
                    <a:pt x="223300" y="101319"/>
                    <a:pt x="208908" y="122547"/>
                    <a:pt x="198880" y="146278"/>
                  </a:cubicBezTo>
                  <a:cubicBezTo>
                    <a:pt x="188481" y="170843"/>
                    <a:pt x="183189" y="196891"/>
                    <a:pt x="183189" y="223774"/>
                  </a:cubicBezTo>
                  <a:cubicBezTo>
                    <a:pt x="183189" y="250564"/>
                    <a:pt x="188481" y="276705"/>
                    <a:pt x="198880" y="301177"/>
                  </a:cubicBezTo>
                  <a:cubicBezTo>
                    <a:pt x="208908" y="324908"/>
                    <a:pt x="223300" y="346228"/>
                    <a:pt x="241591" y="364490"/>
                  </a:cubicBezTo>
                  <a:cubicBezTo>
                    <a:pt x="259882" y="382752"/>
                    <a:pt x="281238" y="397027"/>
                    <a:pt x="304914" y="407131"/>
                  </a:cubicBezTo>
                  <a:cubicBezTo>
                    <a:pt x="329519" y="417513"/>
                    <a:pt x="355610" y="422705"/>
                    <a:pt x="382536" y="422705"/>
                  </a:cubicBezTo>
                  <a:cubicBezTo>
                    <a:pt x="409462" y="422705"/>
                    <a:pt x="435553" y="417513"/>
                    <a:pt x="460158" y="407131"/>
                  </a:cubicBezTo>
                  <a:cubicBezTo>
                    <a:pt x="483834" y="397027"/>
                    <a:pt x="505190" y="382752"/>
                    <a:pt x="523481" y="364490"/>
                  </a:cubicBezTo>
                  <a:cubicBezTo>
                    <a:pt x="541772" y="346228"/>
                    <a:pt x="556164" y="324908"/>
                    <a:pt x="566192" y="301177"/>
                  </a:cubicBezTo>
                  <a:cubicBezTo>
                    <a:pt x="576591" y="276705"/>
                    <a:pt x="581883" y="250564"/>
                    <a:pt x="581883" y="223774"/>
                  </a:cubicBezTo>
                  <a:cubicBezTo>
                    <a:pt x="581883" y="196891"/>
                    <a:pt x="576591" y="170843"/>
                    <a:pt x="566192" y="146278"/>
                  </a:cubicBezTo>
                  <a:cubicBezTo>
                    <a:pt x="556164" y="122547"/>
                    <a:pt x="541772" y="101319"/>
                    <a:pt x="523481" y="83058"/>
                  </a:cubicBezTo>
                  <a:cubicBezTo>
                    <a:pt x="505190" y="64796"/>
                    <a:pt x="483834" y="50428"/>
                    <a:pt x="460158" y="40417"/>
                  </a:cubicBezTo>
                  <a:cubicBezTo>
                    <a:pt x="435553" y="30034"/>
                    <a:pt x="409462" y="24750"/>
                    <a:pt x="382536" y="24750"/>
                  </a:cubicBezTo>
                  <a:close/>
                  <a:moveTo>
                    <a:pt x="382536" y="0"/>
                  </a:moveTo>
                  <a:cubicBezTo>
                    <a:pt x="412712" y="0"/>
                    <a:pt x="442145" y="5933"/>
                    <a:pt x="469721" y="17613"/>
                  </a:cubicBezTo>
                  <a:cubicBezTo>
                    <a:pt x="496462" y="28922"/>
                    <a:pt x="520417" y="45051"/>
                    <a:pt x="540937" y="65538"/>
                  </a:cubicBezTo>
                  <a:cubicBezTo>
                    <a:pt x="561549" y="86117"/>
                    <a:pt x="577705" y="110033"/>
                    <a:pt x="588940" y="136637"/>
                  </a:cubicBezTo>
                  <a:cubicBezTo>
                    <a:pt x="600639" y="164262"/>
                    <a:pt x="606581" y="193554"/>
                    <a:pt x="606581" y="223774"/>
                  </a:cubicBezTo>
                  <a:cubicBezTo>
                    <a:pt x="606581" y="253901"/>
                    <a:pt x="600639" y="283194"/>
                    <a:pt x="588940" y="310818"/>
                  </a:cubicBezTo>
                  <a:cubicBezTo>
                    <a:pt x="577705" y="337515"/>
                    <a:pt x="561549" y="361431"/>
                    <a:pt x="540937" y="381917"/>
                  </a:cubicBezTo>
                  <a:cubicBezTo>
                    <a:pt x="520417" y="402496"/>
                    <a:pt x="496462" y="418626"/>
                    <a:pt x="469721" y="429842"/>
                  </a:cubicBezTo>
                  <a:cubicBezTo>
                    <a:pt x="442145" y="441522"/>
                    <a:pt x="412805" y="447455"/>
                    <a:pt x="382536" y="447455"/>
                  </a:cubicBezTo>
                  <a:cubicBezTo>
                    <a:pt x="352267" y="447455"/>
                    <a:pt x="322927" y="441522"/>
                    <a:pt x="295258" y="429842"/>
                  </a:cubicBezTo>
                  <a:cubicBezTo>
                    <a:pt x="275295" y="421407"/>
                    <a:pt x="256818" y="410190"/>
                    <a:pt x="240105" y="396471"/>
                  </a:cubicBezTo>
                  <a:lnTo>
                    <a:pt x="209558" y="427061"/>
                  </a:lnTo>
                  <a:cubicBezTo>
                    <a:pt x="206030" y="420758"/>
                    <a:pt x="201666" y="414918"/>
                    <a:pt x="196373" y="409541"/>
                  </a:cubicBezTo>
                  <a:cubicBezTo>
                    <a:pt x="191081" y="404350"/>
                    <a:pt x="185232" y="399901"/>
                    <a:pt x="178918" y="396378"/>
                  </a:cubicBezTo>
                  <a:lnTo>
                    <a:pt x="209465" y="365880"/>
                  </a:lnTo>
                  <a:cubicBezTo>
                    <a:pt x="195724" y="349287"/>
                    <a:pt x="184582" y="330840"/>
                    <a:pt x="176040" y="310818"/>
                  </a:cubicBezTo>
                  <a:cubicBezTo>
                    <a:pt x="164341" y="283194"/>
                    <a:pt x="158491" y="253901"/>
                    <a:pt x="158491" y="223774"/>
                  </a:cubicBezTo>
                  <a:cubicBezTo>
                    <a:pt x="158491" y="193554"/>
                    <a:pt x="164341" y="164262"/>
                    <a:pt x="176040" y="136637"/>
                  </a:cubicBezTo>
                  <a:cubicBezTo>
                    <a:pt x="187367" y="110033"/>
                    <a:pt x="203523" y="86117"/>
                    <a:pt x="224043" y="65538"/>
                  </a:cubicBezTo>
                  <a:cubicBezTo>
                    <a:pt x="244655" y="45051"/>
                    <a:pt x="268610" y="28922"/>
                    <a:pt x="295258" y="17613"/>
                  </a:cubicBezTo>
                  <a:cubicBezTo>
                    <a:pt x="322927" y="5933"/>
                    <a:pt x="352267" y="0"/>
                    <a:pt x="382536" y="0"/>
                  </a:cubicBezTo>
                  <a:close/>
                </a:path>
              </a:pathLst>
            </a:custGeom>
            <a:solidFill>
              <a:srgbClr val="1519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9205507" y="2838334"/>
              <a:ext cx="1023761" cy="1023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27"/>
            <p:cNvSpPr/>
            <p:nvPr/>
          </p:nvSpPr>
          <p:spPr>
            <a:xfrm>
              <a:off x="9434795" y="3076129"/>
              <a:ext cx="565188" cy="548172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rgbClr val="1519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305065" y="4158321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研究背景及意义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719322" y="4158321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研究内容及成果</a:t>
            </a:r>
            <a:endParaRPr lang="zh-CN" altLang="en-US" sz="24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33584" y="415832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算法优势与缺点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590866" y="415832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未来发展及应用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34CFCF3-F50F-4D2C-A0D6-D11C4BED1EC5}"/>
              </a:ext>
            </a:extLst>
          </p:cNvPr>
          <p:cNvGrpSpPr/>
          <p:nvPr/>
        </p:nvGrpSpPr>
        <p:grpSpPr>
          <a:xfrm>
            <a:off x="428228" y="706317"/>
            <a:ext cx="11331908" cy="5773811"/>
            <a:chOff x="428228" y="706317"/>
            <a:chExt cx="11331908" cy="5773811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28228" y="6480128"/>
              <a:ext cx="4673348" cy="0"/>
            </a:xfrm>
            <a:prstGeom prst="line">
              <a:avLst/>
            </a:prstGeom>
            <a:ln w="28575" cap="rnd">
              <a:gradFill>
                <a:gsLst>
                  <a:gs pos="0">
                    <a:srgbClr val="B48C44"/>
                  </a:gs>
                  <a:gs pos="30000">
                    <a:srgbClr val="F8F2D0"/>
                  </a:gs>
                  <a:gs pos="70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7086787" y="6480128"/>
              <a:ext cx="4673348" cy="0"/>
            </a:xfrm>
            <a:prstGeom prst="line">
              <a:avLst/>
            </a:prstGeom>
            <a:ln w="28575" cap="rnd">
              <a:gradFill>
                <a:gsLst>
                  <a:gs pos="0">
                    <a:srgbClr val="B48C44"/>
                  </a:gs>
                  <a:gs pos="30000">
                    <a:srgbClr val="F8F2D0"/>
                  </a:gs>
                  <a:gs pos="70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C59E600-7651-441F-9902-AAA58B18B8C5}"/>
                </a:ext>
              </a:extLst>
            </p:cNvPr>
            <p:cNvGrpSpPr/>
            <p:nvPr/>
          </p:nvGrpSpPr>
          <p:grpSpPr>
            <a:xfrm>
              <a:off x="4055581" y="706317"/>
              <a:ext cx="4080838" cy="707886"/>
              <a:chOff x="4084067" y="429318"/>
              <a:chExt cx="4080838" cy="707886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33D907-BF5E-4265-9054-0EB79D0C94FD}"/>
                  </a:ext>
                </a:extLst>
              </p:cNvPr>
              <p:cNvSpPr/>
              <p:nvPr/>
            </p:nvSpPr>
            <p:spPr>
              <a:xfrm>
                <a:off x="4133849" y="429318"/>
                <a:ext cx="4031056" cy="70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4084067" y="429318"/>
                <a:ext cx="40238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4000" dirty="0">
                    <a:solidFill>
                      <a:srgbClr val="31394D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目录</a:t>
                </a:r>
                <a:r>
                  <a:rPr lang="en-US" altLang="zh-CN" sz="4000" dirty="0">
                    <a:solidFill>
                      <a:srgbClr val="31394D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/CONTENTS</a:t>
                </a:r>
                <a:endParaRPr lang="zh-CN" altLang="en-US" sz="4000" dirty="0">
                  <a:solidFill>
                    <a:srgbClr val="31394D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634CBA5-262F-4380-85B3-A0F0E01101E8}"/>
                </a:ext>
              </a:extLst>
            </p:cNvPr>
            <p:cNvGrpSpPr/>
            <p:nvPr/>
          </p:nvGrpSpPr>
          <p:grpSpPr>
            <a:xfrm flipV="1">
              <a:off x="428228" y="1060260"/>
              <a:ext cx="3183652" cy="5419868"/>
              <a:chOff x="419100" y="1019032"/>
              <a:chExt cx="3183652" cy="5419868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98FEE7E0-4436-489D-BE7F-C395C5EEA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100" y="1019032"/>
                <a:ext cx="0" cy="5419868"/>
              </a:xfrm>
              <a:prstGeom prst="line">
                <a:avLst/>
              </a:prstGeom>
              <a:ln w="28575" cap="rnd">
                <a:gradFill>
                  <a:gsLst>
                    <a:gs pos="0">
                      <a:srgbClr val="B48C44"/>
                    </a:gs>
                    <a:gs pos="30000">
                      <a:srgbClr val="F8F2D0"/>
                    </a:gs>
                    <a:gs pos="70000">
                      <a:srgbClr val="B48C44"/>
                    </a:gs>
                    <a:gs pos="100000">
                      <a:srgbClr val="F8F2D0"/>
                    </a:gs>
                  </a:gsLst>
                  <a:lin ang="5400000" scaled="1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ADD5C96-3B9A-4F78-A978-1586C2BBE9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100" y="6438900"/>
                <a:ext cx="3183652" cy="0"/>
              </a:xfrm>
              <a:prstGeom prst="line">
                <a:avLst/>
              </a:prstGeom>
              <a:ln w="28575" cap="rnd">
                <a:gradFill>
                  <a:gsLst>
                    <a:gs pos="0">
                      <a:srgbClr val="B48C44"/>
                    </a:gs>
                    <a:gs pos="30000">
                      <a:srgbClr val="F8F2D0"/>
                    </a:gs>
                    <a:gs pos="70000">
                      <a:srgbClr val="B48C44"/>
                    </a:gs>
                    <a:gs pos="100000">
                      <a:srgbClr val="F8F2D0"/>
                    </a:gs>
                  </a:gsLst>
                  <a:lin ang="5400000" scaled="1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2997CF71-5BA2-4FCC-BAF3-AB2890E6CC2D}"/>
                </a:ext>
              </a:extLst>
            </p:cNvPr>
            <p:cNvGrpSpPr/>
            <p:nvPr/>
          </p:nvGrpSpPr>
          <p:grpSpPr>
            <a:xfrm flipH="1" flipV="1">
              <a:off x="8576484" y="1060260"/>
              <a:ext cx="3183652" cy="5419868"/>
              <a:chOff x="419100" y="1019032"/>
              <a:chExt cx="3183652" cy="5419868"/>
            </a:xfrm>
          </p:grpSpPr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4DB494C7-39EB-4194-B8FF-C1ED7455BF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9100" y="1019032"/>
                <a:ext cx="0" cy="5419868"/>
              </a:xfrm>
              <a:prstGeom prst="line">
                <a:avLst/>
              </a:prstGeom>
              <a:ln w="28575" cap="rnd">
                <a:gradFill>
                  <a:gsLst>
                    <a:gs pos="0">
                      <a:srgbClr val="B48C44"/>
                    </a:gs>
                    <a:gs pos="30000">
                      <a:srgbClr val="F8F2D0"/>
                    </a:gs>
                    <a:gs pos="70000">
                      <a:srgbClr val="B48C44"/>
                    </a:gs>
                    <a:gs pos="100000">
                      <a:srgbClr val="F8F2D0"/>
                    </a:gs>
                  </a:gsLst>
                  <a:lin ang="5400000" scaled="1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713758E8-0ACE-492B-9CF2-F0D90974F1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100" y="6438900"/>
                <a:ext cx="3183652" cy="0"/>
              </a:xfrm>
              <a:prstGeom prst="line">
                <a:avLst/>
              </a:prstGeom>
              <a:ln w="28575" cap="rnd">
                <a:gradFill>
                  <a:gsLst>
                    <a:gs pos="0">
                      <a:srgbClr val="B48C44"/>
                    </a:gs>
                    <a:gs pos="30000">
                      <a:srgbClr val="F8F2D0"/>
                    </a:gs>
                    <a:gs pos="70000">
                      <a:srgbClr val="B48C44"/>
                    </a:gs>
                    <a:gs pos="100000">
                      <a:srgbClr val="F8F2D0"/>
                    </a:gs>
                  </a:gsLst>
                  <a:lin ang="5400000" scaled="1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8401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515050" y="940557"/>
            <a:ext cx="493907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1. Motion Matching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的前世今生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BAFC27-290A-49EF-9DA4-0E2BD8E5C821}"/>
              </a:ext>
            </a:extLst>
          </p:cNvPr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41" name="矩形 5">
              <a:extLst>
                <a:ext uri="{FF2B5EF4-FFF2-40B4-BE49-F238E27FC236}">
                  <a16:creationId xmlns:a16="http://schemas.microsoft.com/office/drawing/2014/main" id="{554197DA-7340-45C2-AD12-4758827E6CF1}"/>
                </a:ext>
              </a:extLst>
            </p:cNvPr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" fmla="*/ 0 w 12192000"/>
                <a:gd name="connsiteY0" fmla="*/ 0 h 1514475"/>
                <a:gd name="connsiteX1" fmla="*/ 12192000 w 12192000"/>
                <a:gd name="connsiteY1" fmla="*/ 0 h 1514475"/>
                <a:gd name="connsiteX2" fmla="*/ 12192000 w 12192000"/>
                <a:gd name="connsiteY2" fmla="*/ 1504950 h 1514475"/>
                <a:gd name="connsiteX3" fmla="*/ 5953125 w 12192000"/>
                <a:gd name="connsiteY3" fmla="*/ 1514475 h 1514475"/>
                <a:gd name="connsiteX4" fmla="*/ 0 w 12192000"/>
                <a:gd name="connsiteY4" fmla="*/ 1504950 h 1514475"/>
                <a:gd name="connsiteX5" fmla="*/ 0 w 12192000"/>
                <a:gd name="connsiteY5" fmla="*/ 0 h 1514475"/>
                <a:gd name="connsiteX0" fmla="*/ 0 w 12192000"/>
                <a:gd name="connsiteY0" fmla="*/ 0 h 1619656"/>
                <a:gd name="connsiteX1" fmla="*/ 12192000 w 12192000"/>
                <a:gd name="connsiteY1" fmla="*/ 0 h 1619656"/>
                <a:gd name="connsiteX2" fmla="*/ 12192000 w 12192000"/>
                <a:gd name="connsiteY2" fmla="*/ 1504950 h 1619656"/>
                <a:gd name="connsiteX3" fmla="*/ 5953125 w 12192000"/>
                <a:gd name="connsiteY3" fmla="*/ 1514475 h 1619656"/>
                <a:gd name="connsiteX4" fmla="*/ 0 w 12192000"/>
                <a:gd name="connsiteY4" fmla="*/ 1504950 h 1619656"/>
                <a:gd name="connsiteX5" fmla="*/ 0 w 12192000"/>
                <a:gd name="connsiteY5" fmla="*/ 0 h 1619656"/>
                <a:gd name="connsiteX0" fmla="*/ 0 w 12192000"/>
                <a:gd name="connsiteY0" fmla="*/ 0 h 1828800"/>
                <a:gd name="connsiteX1" fmla="*/ 12192000 w 12192000"/>
                <a:gd name="connsiteY1" fmla="*/ 0 h 1828800"/>
                <a:gd name="connsiteX2" fmla="*/ 12192000 w 12192000"/>
                <a:gd name="connsiteY2" fmla="*/ 1504950 h 1828800"/>
                <a:gd name="connsiteX3" fmla="*/ 5953125 w 12192000"/>
                <a:gd name="connsiteY3" fmla="*/ 1828800 h 1828800"/>
                <a:gd name="connsiteX4" fmla="*/ 0 w 12192000"/>
                <a:gd name="connsiteY4" fmla="*/ 1504950 h 1828800"/>
                <a:gd name="connsiteX5" fmla="*/ 0 w 12192000"/>
                <a:gd name="connsiteY5" fmla="*/ 0 h 1828800"/>
                <a:gd name="connsiteX0" fmla="*/ 0 w 12192000"/>
                <a:gd name="connsiteY0" fmla="*/ 0 h 2266950"/>
                <a:gd name="connsiteX1" fmla="*/ 12192000 w 12192000"/>
                <a:gd name="connsiteY1" fmla="*/ 0 h 2266950"/>
                <a:gd name="connsiteX2" fmla="*/ 12192000 w 12192000"/>
                <a:gd name="connsiteY2" fmla="*/ 1504950 h 2266950"/>
                <a:gd name="connsiteX3" fmla="*/ 5895975 w 12192000"/>
                <a:gd name="connsiteY3" fmla="*/ 2266950 h 2266950"/>
                <a:gd name="connsiteX4" fmla="*/ 0 w 12192000"/>
                <a:gd name="connsiteY4" fmla="*/ 1504950 h 2266950"/>
                <a:gd name="connsiteX5" fmla="*/ 0 w 12192000"/>
                <a:gd name="connsiteY5" fmla="*/ 0 h 2266950"/>
                <a:gd name="connsiteX0" fmla="*/ 0 w 12192000"/>
                <a:gd name="connsiteY0" fmla="*/ 0 h 2333625"/>
                <a:gd name="connsiteX1" fmla="*/ 12192000 w 12192000"/>
                <a:gd name="connsiteY1" fmla="*/ 0 h 2333625"/>
                <a:gd name="connsiteX2" fmla="*/ 12192000 w 12192000"/>
                <a:gd name="connsiteY2" fmla="*/ 1504950 h 2333625"/>
                <a:gd name="connsiteX3" fmla="*/ 5905500 w 12192000"/>
                <a:gd name="connsiteY3" fmla="*/ 2333625 h 2333625"/>
                <a:gd name="connsiteX4" fmla="*/ 0 w 12192000"/>
                <a:gd name="connsiteY4" fmla="*/ 1504950 h 2333625"/>
                <a:gd name="connsiteX5" fmla="*/ 0 w 12192000"/>
                <a:gd name="connsiteY5" fmla="*/ 0 h 233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2A84BF7-EAF3-420B-9183-659C8059B345}"/>
                </a:ext>
              </a:extLst>
            </p:cNvPr>
            <p:cNvSpPr txBox="1"/>
            <p:nvPr/>
          </p:nvSpPr>
          <p:spPr>
            <a:xfrm>
              <a:off x="4882294" y="150016"/>
              <a:ext cx="2427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01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研究背景及意义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1D561770-9C14-4460-A723-E0EEB79B6896}"/>
              </a:ext>
            </a:extLst>
          </p:cNvPr>
          <p:cNvSpPr txBox="1"/>
          <p:nvPr/>
        </p:nvSpPr>
        <p:spPr>
          <a:xfrm>
            <a:off x="515049" y="1680084"/>
            <a:ext cx="5580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2002</a:t>
            </a:r>
            <a:r>
              <a:rPr lang="zh-CN" altLang="en-US" sz="2400" dirty="0"/>
              <a:t>年 </a:t>
            </a:r>
            <a:r>
              <a:rPr lang="en-US" altLang="zh-CN" sz="2400" dirty="0"/>
              <a:t>Motion Graphs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威斯康星大学</a:t>
            </a:r>
            <a:r>
              <a:rPr lang="zh-CN" altLang="en-US" sz="2400" dirty="0"/>
              <a:t>）</a:t>
            </a:r>
            <a:endParaRPr lang="en-US" altLang="zh-CN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B07CCF5-AC91-4ADA-B4C3-1E093C9C6E5E}"/>
              </a:ext>
            </a:extLst>
          </p:cNvPr>
          <p:cNvSpPr txBox="1"/>
          <p:nvPr/>
        </p:nvSpPr>
        <p:spPr>
          <a:xfrm>
            <a:off x="515050" y="2967342"/>
            <a:ext cx="51219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2010</a:t>
            </a:r>
            <a:r>
              <a:rPr lang="zh-CN" altLang="en-US" sz="2400" dirty="0"/>
              <a:t>年 </a:t>
            </a:r>
            <a:r>
              <a:rPr lang="en-US" altLang="zh-CN" sz="2400" dirty="0"/>
              <a:t>Motion Fields</a:t>
            </a:r>
            <a:r>
              <a:rPr lang="zh-CN" altLang="en-US" sz="2400" dirty="0"/>
              <a:t>（华盛顿大学）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D4BCBC8-51EF-464D-8729-7365DD659440}"/>
              </a:ext>
            </a:extLst>
          </p:cNvPr>
          <p:cNvSpPr txBox="1"/>
          <p:nvPr/>
        </p:nvSpPr>
        <p:spPr>
          <a:xfrm>
            <a:off x="515049" y="4211123"/>
            <a:ext cx="6133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2016</a:t>
            </a:r>
            <a:r>
              <a:rPr lang="zh-CN" altLang="en-US" sz="2400" dirty="0"/>
              <a:t>年 </a:t>
            </a:r>
            <a:r>
              <a:rPr lang="en-US" altLang="zh-CN" sz="2400" dirty="0"/>
              <a:t>Motion Matching (GDC 2016 </a:t>
            </a:r>
            <a:r>
              <a:rPr lang="zh-CN" altLang="en-US" sz="2400" dirty="0"/>
              <a:t>育碧</a:t>
            </a:r>
            <a:r>
              <a:rPr lang="en-US" altLang="zh-CN" sz="2400" dirty="0"/>
              <a:t>)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918F-8FA2-4303-86F2-C32B07D5C684}"/>
              </a:ext>
            </a:extLst>
          </p:cNvPr>
          <p:cNvSpPr txBox="1"/>
          <p:nvPr/>
        </p:nvSpPr>
        <p:spPr>
          <a:xfrm>
            <a:off x="515049" y="5560649"/>
            <a:ext cx="5778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2020</a:t>
            </a:r>
            <a:r>
              <a:rPr lang="zh-CN" altLang="en-US" sz="2400" dirty="0"/>
              <a:t>年 </a:t>
            </a:r>
            <a:r>
              <a:rPr lang="en-US" altLang="zh-CN" sz="2400" dirty="0"/>
              <a:t>Learned Motion Matching (</a:t>
            </a:r>
            <a:r>
              <a:rPr lang="zh-CN" altLang="en-US" sz="2400" dirty="0"/>
              <a:t>育碧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C39F945-3E41-414E-803D-D01E7B899757}"/>
              </a:ext>
            </a:extLst>
          </p:cNvPr>
          <p:cNvSpPr txBox="1"/>
          <p:nvPr/>
        </p:nvSpPr>
        <p:spPr>
          <a:xfrm>
            <a:off x="1550639" y="2276219"/>
            <a:ext cx="7001690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主要思想：通过大量动画数据，对比动作的相似性。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6C49603-3AD9-4379-9E58-2BFCDAC26F10}"/>
              </a:ext>
            </a:extLst>
          </p:cNvPr>
          <p:cNvSpPr txBox="1"/>
          <p:nvPr/>
        </p:nvSpPr>
        <p:spPr>
          <a:xfrm>
            <a:off x="1571638" y="3549419"/>
            <a:ext cx="5431590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Motion Matching </a:t>
            </a:r>
            <a:r>
              <a:rPr lang="zh-CN" altLang="en-US" sz="2400" dirty="0"/>
              <a:t>的基础，方程太复杂。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A6F4A2-206D-4A91-BE9C-B4F63FE041CC}"/>
              </a:ext>
            </a:extLst>
          </p:cNvPr>
          <p:cNvSpPr txBox="1"/>
          <p:nvPr/>
        </p:nvSpPr>
        <p:spPr>
          <a:xfrm>
            <a:off x="1588434" y="6156815"/>
            <a:ext cx="2284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结合生成模型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zh-CN" altLang="en-US" sz="24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D3C69A-981C-4082-B0A7-0BBC7906A17F}"/>
              </a:ext>
            </a:extLst>
          </p:cNvPr>
          <p:cNvSpPr txBox="1"/>
          <p:nvPr/>
        </p:nvSpPr>
        <p:spPr>
          <a:xfrm>
            <a:off x="1537390" y="4902756"/>
            <a:ext cx="6584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荣耀战魂（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For Honor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），简化算法使其实用化。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001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46111" y="848766"/>
            <a:ext cx="57459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2.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什么是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Motion Matching ?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BAFC27-290A-49EF-9DA4-0E2BD8E5C821}"/>
              </a:ext>
            </a:extLst>
          </p:cNvPr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41" name="矩形 5">
              <a:extLst>
                <a:ext uri="{FF2B5EF4-FFF2-40B4-BE49-F238E27FC236}">
                  <a16:creationId xmlns:a16="http://schemas.microsoft.com/office/drawing/2014/main" id="{554197DA-7340-45C2-AD12-4758827E6CF1}"/>
                </a:ext>
              </a:extLst>
            </p:cNvPr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" fmla="*/ 0 w 12192000"/>
                <a:gd name="connsiteY0" fmla="*/ 0 h 1514475"/>
                <a:gd name="connsiteX1" fmla="*/ 12192000 w 12192000"/>
                <a:gd name="connsiteY1" fmla="*/ 0 h 1514475"/>
                <a:gd name="connsiteX2" fmla="*/ 12192000 w 12192000"/>
                <a:gd name="connsiteY2" fmla="*/ 1504950 h 1514475"/>
                <a:gd name="connsiteX3" fmla="*/ 5953125 w 12192000"/>
                <a:gd name="connsiteY3" fmla="*/ 1514475 h 1514475"/>
                <a:gd name="connsiteX4" fmla="*/ 0 w 12192000"/>
                <a:gd name="connsiteY4" fmla="*/ 1504950 h 1514475"/>
                <a:gd name="connsiteX5" fmla="*/ 0 w 12192000"/>
                <a:gd name="connsiteY5" fmla="*/ 0 h 1514475"/>
                <a:gd name="connsiteX0" fmla="*/ 0 w 12192000"/>
                <a:gd name="connsiteY0" fmla="*/ 0 h 1619656"/>
                <a:gd name="connsiteX1" fmla="*/ 12192000 w 12192000"/>
                <a:gd name="connsiteY1" fmla="*/ 0 h 1619656"/>
                <a:gd name="connsiteX2" fmla="*/ 12192000 w 12192000"/>
                <a:gd name="connsiteY2" fmla="*/ 1504950 h 1619656"/>
                <a:gd name="connsiteX3" fmla="*/ 5953125 w 12192000"/>
                <a:gd name="connsiteY3" fmla="*/ 1514475 h 1619656"/>
                <a:gd name="connsiteX4" fmla="*/ 0 w 12192000"/>
                <a:gd name="connsiteY4" fmla="*/ 1504950 h 1619656"/>
                <a:gd name="connsiteX5" fmla="*/ 0 w 12192000"/>
                <a:gd name="connsiteY5" fmla="*/ 0 h 1619656"/>
                <a:gd name="connsiteX0" fmla="*/ 0 w 12192000"/>
                <a:gd name="connsiteY0" fmla="*/ 0 h 1828800"/>
                <a:gd name="connsiteX1" fmla="*/ 12192000 w 12192000"/>
                <a:gd name="connsiteY1" fmla="*/ 0 h 1828800"/>
                <a:gd name="connsiteX2" fmla="*/ 12192000 w 12192000"/>
                <a:gd name="connsiteY2" fmla="*/ 1504950 h 1828800"/>
                <a:gd name="connsiteX3" fmla="*/ 5953125 w 12192000"/>
                <a:gd name="connsiteY3" fmla="*/ 1828800 h 1828800"/>
                <a:gd name="connsiteX4" fmla="*/ 0 w 12192000"/>
                <a:gd name="connsiteY4" fmla="*/ 1504950 h 1828800"/>
                <a:gd name="connsiteX5" fmla="*/ 0 w 12192000"/>
                <a:gd name="connsiteY5" fmla="*/ 0 h 1828800"/>
                <a:gd name="connsiteX0" fmla="*/ 0 w 12192000"/>
                <a:gd name="connsiteY0" fmla="*/ 0 h 2266950"/>
                <a:gd name="connsiteX1" fmla="*/ 12192000 w 12192000"/>
                <a:gd name="connsiteY1" fmla="*/ 0 h 2266950"/>
                <a:gd name="connsiteX2" fmla="*/ 12192000 w 12192000"/>
                <a:gd name="connsiteY2" fmla="*/ 1504950 h 2266950"/>
                <a:gd name="connsiteX3" fmla="*/ 5895975 w 12192000"/>
                <a:gd name="connsiteY3" fmla="*/ 2266950 h 2266950"/>
                <a:gd name="connsiteX4" fmla="*/ 0 w 12192000"/>
                <a:gd name="connsiteY4" fmla="*/ 1504950 h 2266950"/>
                <a:gd name="connsiteX5" fmla="*/ 0 w 12192000"/>
                <a:gd name="connsiteY5" fmla="*/ 0 h 2266950"/>
                <a:gd name="connsiteX0" fmla="*/ 0 w 12192000"/>
                <a:gd name="connsiteY0" fmla="*/ 0 h 2333625"/>
                <a:gd name="connsiteX1" fmla="*/ 12192000 w 12192000"/>
                <a:gd name="connsiteY1" fmla="*/ 0 h 2333625"/>
                <a:gd name="connsiteX2" fmla="*/ 12192000 w 12192000"/>
                <a:gd name="connsiteY2" fmla="*/ 1504950 h 2333625"/>
                <a:gd name="connsiteX3" fmla="*/ 5905500 w 12192000"/>
                <a:gd name="connsiteY3" fmla="*/ 2333625 h 2333625"/>
                <a:gd name="connsiteX4" fmla="*/ 0 w 12192000"/>
                <a:gd name="connsiteY4" fmla="*/ 1504950 h 2333625"/>
                <a:gd name="connsiteX5" fmla="*/ 0 w 12192000"/>
                <a:gd name="connsiteY5" fmla="*/ 0 h 233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2A84BF7-EAF3-420B-9183-659C8059B345}"/>
                </a:ext>
              </a:extLst>
            </p:cNvPr>
            <p:cNvSpPr txBox="1"/>
            <p:nvPr/>
          </p:nvSpPr>
          <p:spPr>
            <a:xfrm>
              <a:off x="4882294" y="150016"/>
              <a:ext cx="2427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01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研究背景及意义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E33B874-43FD-4238-95E6-B4522F5DA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9" y="3141234"/>
            <a:ext cx="12211968" cy="374159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701A63A-30DD-4208-8161-C24316A93AAC}"/>
              </a:ext>
            </a:extLst>
          </p:cNvPr>
          <p:cNvSpPr txBox="1"/>
          <p:nvPr/>
        </p:nvSpPr>
        <p:spPr>
          <a:xfrm>
            <a:off x="234693" y="1445815"/>
            <a:ext cx="11523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传统的动画系统：动画片段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状态机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混合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脚本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+…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D477A7-4C3D-444A-A076-A0A5045DF9D8}"/>
              </a:ext>
            </a:extLst>
          </p:cNvPr>
          <p:cNvSpPr txBox="1"/>
          <p:nvPr/>
        </p:nvSpPr>
        <p:spPr>
          <a:xfrm>
            <a:off x="234693" y="1930255"/>
            <a:ext cx="11523415" cy="1134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缺点：复杂度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、无法通过混合模拟复杂动作（比如运动时发生重心转移）、难以兼顾各种状态之间的过渡等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4546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385960" y="784218"/>
            <a:ext cx="468997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2.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什么是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Motion Matching ?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BAFC27-290A-49EF-9DA4-0E2BD8E5C821}"/>
              </a:ext>
            </a:extLst>
          </p:cNvPr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41" name="矩形 5">
              <a:extLst>
                <a:ext uri="{FF2B5EF4-FFF2-40B4-BE49-F238E27FC236}">
                  <a16:creationId xmlns:a16="http://schemas.microsoft.com/office/drawing/2014/main" id="{554197DA-7340-45C2-AD12-4758827E6CF1}"/>
                </a:ext>
              </a:extLst>
            </p:cNvPr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" fmla="*/ 0 w 12192000"/>
                <a:gd name="connsiteY0" fmla="*/ 0 h 1514475"/>
                <a:gd name="connsiteX1" fmla="*/ 12192000 w 12192000"/>
                <a:gd name="connsiteY1" fmla="*/ 0 h 1514475"/>
                <a:gd name="connsiteX2" fmla="*/ 12192000 w 12192000"/>
                <a:gd name="connsiteY2" fmla="*/ 1504950 h 1514475"/>
                <a:gd name="connsiteX3" fmla="*/ 5953125 w 12192000"/>
                <a:gd name="connsiteY3" fmla="*/ 1514475 h 1514475"/>
                <a:gd name="connsiteX4" fmla="*/ 0 w 12192000"/>
                <a:gd name="connsiteY4" fmla="*/ 1504950 h 1514475"/>
                <a:gd name="connsiteX5" fmla="*/ 0 w 12192000"/>
                <a:gd name="connsiteY5" fmla="*/ 0 h 1514475"/>
                <a:gd name="connsiteX0" fmla="*/ 0 w 12192000"/>
                <a:gd name="connsiteY0" fmla="*/ 0 h 1619656"/>
                <a:gd name="connsiteX1" fmla="*/ 12192000 w 12192000"/>
                <a:gd name="connsiteY1" fmla="*/ 0 h 1619656"/>
                <a:gd name="connsiteX2" fmla="*/ 12192000 w 12192000"/>
                <a:gd name="connsiteY2" fmla="*/ 1504950 h 1619656"/>
                <a:gd name="connsiteX3" fmla="*/ 5953125 w 12192000"/>
                <a:gd name="connsiteY3" fmla="*/ 1514475 h 1619656"/>
                <a:gd name="connsiteX4" fmla="*/ 0 w 12192000"/>
                <a:gd name="connsiteY4" fmla="*/ 1504950 h 1619656"/>
                <a:gd name="connsiteX5" fmla="*/ 0 w 12192000"/>
                <a:gd name="connsiteY5" fmla="*/ 0 h 1619656"/>
                <a:gd name="connsiteX0" fmla="*/ 0 w 12192000"/>
                <a:gd name="connsiteY0" fmla="*/ 0 h 1828800"/>
                <a:gd name="connsiteX1" fmla="*/ 12192000 w 12192000"/>
                <a:gd name="connsiteY1" fmla="*/ 0 h 1828800"/>
                <a:gd name="connsiteX2" fmla="*/ 12192000 w 12192000"/>
                <a:gd name="connsiteY2" fmla="*/ 1504950 h 1828800"/>
                <a:gd name="connsiteX3" fmla="*/ 5953125 w 12192000"/>
                <a:gd name="connsiteY3" fmla="*/ 1828800 h 1828800"/>
                <a:gd name="connsiteX4" fmla="*/ 0 w 12192000"/>
                <a:gd name="connsiteY4" fmla="*/ 1504950 h 1828800"/>
                <a:gd name="connsiteX5" fmla="*/ 0 w 12192000"/>
                <a:gd name="connsiteY5" fmla="*/ 0 h 1828800"/>
                <a:gd name="connsiteX0" fmla="*/ 0 w 12192000"/>
                <a:gd name="connsiteY0" fmla="*/ 0 h 2266950"/>
                <a:gd name="connsiteX1" fmla="*/ 12192000 w 12192000"/>
                <a:gd name="connsiteY1" fmla="*/ 0 h 2266950"/>
                <a:gd name="connsiteX2" fmla="*/ 12192000 w 12192000"/>
                <a:gd name="connsiteY2" fmla="*/ 1504950 h 2266950"/>
                <a:gd name="connsiteX3" fmla="*/ 5895975 w 12192000"/>
                <a:gd name="connsiteY3" fmla="*/ 2266950 h 2266950"/>
                <a:gd name="connsiteX4" fmla="*/ 0 w 12192000"/>
                <a:gd name="connsiteY4" fmla="*/ 1504950 h 2266950"/>
                <a:gd name="connsiteX5" fmla="*/ 0 w 12192000"/>
                <a:gd name="connsiteY5" fmla="*/ 0 h 2266950"/>
                <a:gd name="connsiteX0" fmla="*/ 0 w 12192000"/>
                <a:gd name="connsiteY0" fmla="*/ 0 h 2333625"/>
                <a:gd name="connsiteX1" fmla="*/ 12192000 w 12192000"/>
                <a:gd name="connsiteY1" fmla="*/ 0 h 2333625"/>
                <a:gd name="connsiteX2" fmla="*/ 12192000 w 12192000"/>
                <a:gd name="connsiteY2" fmla="*/ 1504950 h 2333625"/>
                <a:gd name="connsiteX3" fmla="*/ 5905500 w 12192000"/>
                <a:gd name="connsiteY3" fmla="*/ 2333625 h 2333625"/>
                <a:gd name="connsiteX4" fmla="*/ 0 w 12192000"/>
                <a:gd name="connsiteY4" fmla="*/ 1504950 h 2333625"/>
                <a:gd name="connsiteX5" fmla="*/ 0 w 12192000"/>
                <a:gd name="connsiteY5" fmla="*/ 0 h 233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2A84BF7-EAF3-420B-9183-659C8059B345}"/>
                </a:ext>
              </a:extLst>
            </p:cNvPr>
            <p:cNvSpPr txBox="1"/>
            <p:nvPr/>
          </p:nvSpPr>
          <p:spPr>
            <a:xfrm>
              <a:off x="4882294" y="150016"/>
              <a:ext cx="2427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01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研究背景及意义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B8DB6FE-0D27-41BB-A515-3DAC1EE5A8EA}"/>
              </a:ext>
            </a:extLst>
          </p:cNvPr>
          <p:cNvSpPr txBox="1"/>
          <p:nvPr/>
        </p:nvSpPr>
        <p:spPr>
          <a:xfrm>
            <a:off x="379811" y="2783534"/>
            <a:ext cx="17502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特征向量：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C90511-B350-405A-A809-B90840BEBC20}"/>
              </a:ext>
            </a:extLst>
          </p:cNvPr>
          <p:cNvSpPr txBox="1"/>
          <p:nvPr/>
        </p:nvSpPr>
        <p:spPr>
          <a:xfrm>
            <a:off x="379815" y="1416400"/>
            <a:ext cx="9441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相比于传统动画的优势：不需要复杂的动画制作流程、高质量的动画</a:t>
            </a:r>
            <a:endParaRPr lang="zh-CN" altLang="en-US" sz="2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A07F5DA-399D-45A9-91DF-365EA271F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902" y="3462654"/>
            <a:ext cx="4800323" cy="53336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9B24E95-205E-487C-8EC5-D4650D063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870" y="2721204"/>
            <a:ext cx="3671215" cy="56678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C98BED4-A27E-4892-9647-0B96FC51EE1F}"/>
              </a:ext>
            </a:extLst>
          </p:cNvPr>
          <p:cNvSpPr txBox="1"/>
          <p:nvPr/>
        </p:nvSpPr>
        <p:spPr>
          <a:xfrm>
            <a:off x="369051" y="3502341"/>
            <a:ext cx="17609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姿势向量：</a:t>
            </a:r>
            <a:endParaRPr lang="zh-CN" altLang="en-US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E54B9C-B704-45D6-8267-3CA28CD62197}"/>
              </a:ext>
            </a:extLst>
          </p:cNvPr>
          <p:cNvSpPr txBox="1"/>
          <p:nvPr/>
        </p:nvSpPr>
        <p:spPr>
          <a:xfrm>
            <a:off x="390568" y="4209368"/>
            <a:ext cx="6718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数据库：特征数据库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X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PCA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）、动画数据库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Y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3C50517-B4E7-49E4-98FE-2F8BB3A17BD5}"/>
              </a:ext>
            </a:extLst>
          </p:cNvPr>
          <p:cNvSpPr txBox="1"/>
          <p:nvPr/>
        </p:nvSpPr>
        <p:spPr>
          <a:xfrm>
            <a:off x="390568" y="5552482"/>
            <a:ext cx="47085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消除不连续性： 淡入淡出、混合</a:t>
            </a:r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B9C0CDE-2B80-4F4A-B015-EF1C29883AF7}"/>
              </a:ext>
            </a:extLst>
          </p:cNvPr>
          <p:cNvSpPr txBox="1"/>
          <p:nvPr/>
        </p:nvSpPr>
        <p:spPr>
          <a:xfrm>
            <a:off x="379808" y="2077461"/>
            <a:ext cx="5726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数据准备：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Mocap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数据（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Dance Card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A81D9C-0ADC-4AAF-991D-6D52F8C1907D}"/>
              </a:ext>
            </a:extLst>
          </p:cNvPr>
          <p:cNvSpPr txBox="1"/>
          <p:nvPr/>
        </p:nvSpPr>
        <p:spPr>
          <a:xfrm>
            <a:off x="390566" y="6201588"/>
            <a:ext cx="3342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后处理：脚锁定、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IK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等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04AE26F-2265-476C-B265-5B8E490EA2A6}"/>
                  </a:ext>
                </a:extLst>
              </p:cNvPr>
              <p:cNvSpPr txBox="1"/>
              <p:nvPr/>
            </p:nvSpPr>
            <p:spPr>
              <a:xfrm>
                <a:off x="392213" y="4890748"/>
                <a:ext cx="113984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每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zh-CN" altLang="en-US" sz="24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帧，构建特征查询向量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 ： 查找特征数据库中最近的（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cost </a:t>
                </a:r>
                <a:r>
                  <a:rPr lang="zh-CN" altLang="en-US" sz="24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最小）特征向量 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X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04AE26F-2265-476C-B265-5B8E490EA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3" y="4890748"/>
                <a:ext cx="11398461" cy="461665"/>
              </a:xfrm>
              <a:prstGeom prst="rect">
                <a:avLst/>
              </a:prstGeom>
              <a:blipFill>
                <a:blip r:embed="rId5"/>
                <a:stretch>
                  <a:fillRect l="-80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882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385960" y="945584"/>
            <a:ext cx="468997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3. Motion Matching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的应用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BAFC27-290A-49EF-9DA4-0E2BD8E5C821}"/>
              </a:ext>
            </a:extLst>
          </p:cNvPr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41" name="矩形 5">
              <a:extLst>
                <a:ext uri="{FF2B5EF4-FFF2-40B4-BE49-F238E27FC236}">
                  <a16:creationId xmlns:a16="http://schemas.microsoft.com/office/drawing/2014/main" id="{554197DA-7340-45C2-AD12-4758827E6CF1}"/>
                </a:ext>
              </a:extLst>
            </p:cNvPr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" fmla="*/ 0 w 12192000"/>
                <a:gd name="connsiteY0" fmla="*/ 0 h 1514475"/>
                <a:gd name="connsiteX1" fmla="*/ 12192000 w 12192000"/>
                <a:gd name="connsiteY1" fmla="*/ 0 h 1514475"/>
                <a:gd name="connsiteX2" fmla="*/ 12192000 w 12192000"/>
                <a:gd name="connsiteY2" fmla="*/ 1504950 h 1514475"/>
                <a:gd name="connsiteX3" fmla="*/ 5953125 w 12192000"/>
                <a:gd name="connsiteY3" fmla="*/ 1514475 h 1514475"/>
                <a:gd name="connsiteX4" fmla="*/ 0 w 12192000"/>
                <a:gd name="connsiteY4" fmla="*/ 1504950 h 1514475"/>
                <a:gd name="connsiteX5" fmla="*/ 0 w 12192000"/>
                <a:gd name="connsiteY5" fmla="*/ 0 h 1514475"/>
                <a:gd name="connsiteX0" fmla="*/ 0 w 12192000"/>
                <a:gd name="connsiteY0" fmla="*/ 0 h 1619656"/>
                <a:gd name="connsiteX1" fmla="*/ 12192000 w 12192000"/>
                <a:gd name="connsiteY1" fmla="*/ 0 h 1619656"/>
                <a:gd name="connsiteX2" fmla="*/ 12192000 w 12192000"/>
                <a:gd name="connsiteY2" fmla="*/ 1504950 h 1619656"/>
                <a:gd name="connsiteX3" fmla="*/ 5953125 w 12192000"/>
                <a:gd name="connsiteY3" fmla="*/ 1514475 h 1619656"/>
                <a:gd name="connsiteX4" fmla="*/ 0 w 12192000"/>
                <a:gd name="connsiteY4" fmla="*/ 1504950 h 1619656"/>
                <a:gd name="connsiteX5" fmla="*/ 0 w 12192000"/>
                <a:gd name="connsiteY5" fmla="*/ 0 h 1619656"/>
                <a:gd name="connsiteX0" fmla="*/ 0 w 12192000"/>
                <a:gd name="connsiteY0" fmla="*/ 0 h 1828800"/>
                <a:gd name="connsiteX1" fmla="*/ 12192000 w 12192000"/>
                <a:gd name="connsiteY1" fmla="*/ 0 h 1828800"/>
                <a:gd name="connsiteX2" fmla="*/ 12192000 w 12192000"/>
                <a:gd name="connsiteY2" fmla="*/ 1504950 h 1828800"/>
                <a:gd name="connsiteX3" fmla="*/ 5953125 w 12192000"/>
                <a:gd name="connsiteY3" fmla="*/ 1828800 h 1828800"/>
                <a:gd name="connsiteX4" fmla="*/ 0 w 12192000"/>
                <a:gd name="connsiteY4" fmla="*/ 1504950 h 1828800"/>
                <a:gd name="connsiteX5" fmla="*/ 0 w 12192000"/>
                <a:gd name="connsiteY5" fmla="*/ 0 h 1828800"/>
                <a:gd name="connsiteX0" fmla="*/ 0 w 12192000"/>
                <a:gd name="connsiteY0" fmla="*/ 0 h 2266950"/>
                <a:gd name="connsiteX1" fmla="*/ 12192000 w 12192000"/>
                <a:gd name="connsiteY1" fmla="*/ 0 h 2266950"/>
                <a:gd name="connsiteX2" fmla="*/ 12192000 w 12192000"/>
                <a:gd name="connsiteY2" fmla="*/ 1504950 h 2266950"/>
                <a:gd name="connsiteX3" fmla="*/ 5895975 w 12192000"/>
                <a:gd name="connsiteY3" fmla="*/ 2266950 h 2266950"/>
                <a:gd name="connsiteX4" fmla="*/ 0 w 12192000"/>
                <a:gd name="connsiteY4" fmla="*/ 1504950 h 2266950"/>
                <a:gd name="connsiteX5" fmla="*/ 0 w 12192000"/>
                <a:gd name="connsiteY5" fmla="*/ 0 h 2266950"/>
                <a:gd name="connsiteX0" fmla="*/ 0 w 12192000"/>
                <a:gd name="connsiteY0" fmla="*/ 0 h 2333625"/>
                <a:gd name="connsiteX1" fmla="*/ 12192000 w 12192000"/>
                <a:gd name="connsiteY1" fmla="*/ 0 h 2333625"/>
                <a:gd name="connsiteX2" fmla="*/ 12192000 w 12192000"/>
                <a:gd name="connsiteY2" fmla="*/ 1504950 h 2333625"/>
                <a:gd name="connsiteX3" fmla="*/ 5905500 w 12192000"/>
                <a:gd name="connsiteY3" fmla="*/ 2333625 h 2333625"/>
                <a:gd name="connsiteX4" fmla="*/ 0 w 12192000"/>
                <a:gd name="connsiteY4" fmla="*/ 1504950 h 2333625"/>
                <a:gd name="connsiteX5" fmla="*/ 0 w 12192000"/>
                <a:gd name="connsiteY5" fmla="*/ 0 h 233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2A84BF7-EAF3-420B-9183-659C8059B345}"/>
                </a:ext>
              </a:extLst>
            </p:cNvPr>
            <p:cNvSpPr txBox="1"/>
            <p:nvPr/>
          </p:nvSpPr>
          <p:spPr>
            <a:xfrm>
              <a:off x="4882294" y="150016"/>
              <a:ext cx="2427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01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研究背景及意义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C6FBC52-A86C-4767-A5C1-8A90F3F7ED36}"/>
              </a:ext>
            </a:extLst>
          </p:cNvPr>
          <p:cNvSpPr txBox="1"/>
          <p:nvPr/>
        </p:nvSpPr>
        <p:spPr>
          <a:xfrm>
            <a:off x="385960" y="1611646"/>
            <a:ext cx="611034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(1) </a:t>
            </a:r>
            <a:r>
              <a:rPr lang="zh-CN" altLang="en-US" sz="2400" dirty="0"/>
              <a:t>与道具交互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(2) </a:t>
            </a:r>
            <a:r>
              <a:rPr lang="zh-CN" altLang="en-US" sz="2400" dirty="0"/>
              <a:t>在崎岖的地形上探索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(3) </a:t>
            </a:r>
            <a:r>
              <a:rPr lang="zh-CN" altLang="en-US" sz="2400" dirty="0"/>
              <a:t>与其他角色的交互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417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D7735C4-2085-405B-AAC9-2487A3DAC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32"/>
            <a:ext cx="12192000" cy="6852068"/>
          </a:xfrm>
          <a:prstGeom prst="rect">
            <a:avLst/>
          </a:prstGeom>
        </p:spPr>
      </p:pic>
      <p:sp>
        <p:nvSpPr>
          <p:cNvPr id="34" name="矩形 5">
            <a:extLst>
              <a:ext uri="{FF2B5EF4-FFF2-40B4-BE49-F238E27FC236}">
                <a16:creationId xmlns:a16="http://schemas.microsoft.com/office/drawing/2014/main" id="{3D62AA87-E4D8-4BF9-ADB1-0CA2F34013DA}"/>
              </a:ext>
            </a:extLst>
          </p:cNvPr>
          <p:cNvSpPr/>
          <p:nvPr/>
        </p:nvSpPr>
        <p:spPr>
          <a:xfrm>
            <a:off x="13249" y="1"/>
            <a:ext cx="12192000" cy="644165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" fmla="*/ 0 w 12192000"/>
              <a:gd name="connsiteY0" fmla="*/ 0 h 1514475"/>
              <a:gd name="connsiteX1" fmla="*/ 12192000 w 12192000"/>
              <a:gd name="connsiteY1" fmla="*/ 0 h 1514475"/>
              <a:gd name="connsiteX2" fmla="*/ 12192000 w 12192000"/>
              <a:gd name="connsiteY2" fmla="*/ 1504950 h 1514475"/>
              <a:gd name="connsiteX3" fmla="*/ 5953125 w 12192000"/>
              <a:gd name="connsiteY3" fmla="*/ 1514475 h 1514475"/>
              <a:gd name="connsiteX4" fmla="*/ 0 w 12192000"/>
              <a:gd name="connsiteY4" fmla="*/ 1504950 h 1514475"/>
              <a:gd name="connsiteX5" fmla="*/ 0 w 12192000"/>
              <a:gd name="connsiteY5" fmla="*/ 0 h 1514475"/>
              <a:gd name="connsiteX0" fmla="*/ 0 w 12192000"/>
              <a:gd name="connsiteY0" fmla="*/ 0 h 1619656"/>
              <a:gd name="connsiteX1" fmla="*/ 12192000 w 12192000"/>
              <a:gd name="connsiteY1" fmla="*/ 0 h 1619656"/>
              <a:gd name="connsiteX2" fmla="*/ 12192000 w 12192000"/>
              <a:gd name="connsiteY2" fmla="*/ 1504950 h 1619656"/>
              <a:gd name="connsiteX3" fmla="*/ 5953125 w 12192000"/>
              <a:gd name="connsiteY3" fmla="*/ 1514475 h 1619656"/>
              <a:gd name="connsiteX4" fmla="*/ 0 w 12192000"/>
              <a:gd name="connsiteY4" fmla="*/ 1504950 h 1619656"/>
              <a:gd name="connsiteX5" fmla="*/ 0 w 12192000"/>
              <a:gd name="connsiteY5" fmla="*/ 0 h 1619656"/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504950 h 1828800"/>
              <a:gd name="connsiteX3" fmla="*/ 5953125 w 12192000"/>
              <a:gd name="connsiteY3" fmla="*/ 1828800 h 1828800"/>
              <a:gd name="connsiteX4" fmla="*/ 0 w 12192000"/>
              <a:gd name="connsiteY4" fmla="*/ 1504950 h 1828800"/>
              <a:gd name="connsiteX5" fmla="*/ 0 w 12192000"/>
              <a:gd name="connsiteY5" fmla="*/ 0 h 1828800"/>
              <a:gd name="connsiteX0" fmla="*/ 0 w 12192000"/>
              <a:gd name="connsiteY0" fmla="*/ 0 h 2266950"/>
              <a:gd name="connsiteX1" fmla="*/ 12192000 w 12192000"/>
              <a:gd name="connsiteY1" fmla="*/ 0 h 2266950"/>
              <a:gd name="connsiteX2" fmla="*/ 12192000 w 12192000"/>
              <a:gd name="connsiteY2" fmla="*/ 1504950 h 2266950"/>
              <a:gd name="connsiteX3" fmla="*/ 5895975 w 12192000"/>
              <a:gd name="connsiteY3" fmla="*/ 2266950 h 2266950"/>
              <a:gd name="connsiteX4" fmla="*/ 0 w 12192000"/>
              <a:gd name="connsiteY4" fmla="*/ 1504950 h 2266950"/>
              <a:gd name="connsiteX5" fmla="*/ 0 w 12192000"/>
              <a:gd name="connsiteY5" fmla="*/ 0 h 2266950"/>
              <a:gd name="connsiteX0" fmla="*/ 0 w 12192000"/>
              <a:gd name="connsiteY0" fmla="*/ 0 h 2333625"/>
              <a:gd name="connsiteX1" fmla="*/ 12192000 w 12192000"/>
              <a:gd name="connsiteY1" fmla="*/ 0 h 2333625"/>
              <a:gd name="connsiteX2" fmla="*/ 12192000 w 12192000"/>
              <a:gd name="connsiteY2" fmla="*/ 1504950 h 2333625"/>
              <a:gd name="connsiteX3" fmla="*/ 5905500 w 12192000"/>
              <a:gd name="connsiteY3" fmla="*/ 2333625 h 2333625"/>
              <a:gd name="connsiteX4" fmla="*/ 0 w 12192000"/>
              <a:gd name="connsiteY4" fmla="*/ 1504950 h 2333625"/>
              <a:gd name="connsiteX5" fmla="*/ 0 w 12192000"/>
              <a:gd name="connsiteY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1905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0230FEF-4965-40CE-8F20-1B806A9724FB}"/>
              </a:ext>
            </a:extLst>
          </p:cNvPr>
          <p:cNvSpPr txBox="1"/>
          <p:nvPr/>
        </p:nvSpPr>
        <p:spPr>
          <a:xfrm>
            <a:off x="3406364" y="951170"/>
            <a:ext cx="5379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Game Science </a:t>
            </a:r>
            <a:r>
              <a:rPr lang="zh-CN" altLang="en-US" sz="2000" dirty="0">
                <a:solidFill>
                  <a:schemeClr val="bg1"/>
                </a:solidFill>
              </a:rPr>
              <a:t>黑神话：悟空 </a:t>
            </a:r>
            <a:r>
              <a:rPr lang="en-US" altLang="zh-CN" sz="2000" dirty="0">
                <a:solidFill>
                  <a:schemeClr val="bg1"/>
                </a:solidFill>
              </a:rPr>
              <a:t>PS4</a:t>
            </a:r>
            <a:r>
              <a:rPr lang="zh-CN" altLang="en-US" sz="2000" dirty="0">
                <a:solidFill>
                  <a:schemeClr val="bg1"/>
                </a:solidFill>
              </a:rPr>
              <a:t>实机演示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4F3F940-A641-40CD-AD34-143BEDC4ABAA}"/>
              </a:ext>
            </a:extLst>
          </p:cNvPr>
          <p:cNvSpPr txBox="1"/>
          <p:nvPr/>
        </p:nvSpPr>
        <p:spPr>
          <a:xfrm>
            <a:off x="4882294" y="150016"/>
            <a:ext cx="2427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01 </a:t>
            </a:r>
            <a:r>
              <a: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研究背景及意义</a:t>
            </a:r>
          </a:p>
        </p:txBody>
      </p:sp>
    </p:spTree>
    <p:extLst>
      <p:ext uri="{BB962C8B-B14F-4D97-AF65-F5344CB8AC3E}">
        <p14:creationId xmlns:p14="http://schemas.microsoft.com/office/powerpoint/2010/main" val="3410859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8A1849-62DB-4D20-81DD-10B26B75E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" y="0"/>
            <a:ext cx="12195151" cy="6855429"/>
          </a:xfrm>
          <a:prstGeom prst="rect">
            <a:avLst/>
          </a:prstGeom>
        </p:spPr>
      </p:pic>
      <p:sp>
        <p:nvSpPr>
          <p:cNvPr id="34" name="矩形 5">
            <a:extLst>
              <a:ext uri="{FF2B5EF4-FFF2-40B4-BE49-F238E27FC236}">
                <a16:creationId xmlns:a16="http://schemas.microsoft.com/office/drawing/2014/main" id="{3D62AA87-E4D8-4BF9-ADB1-0CA2F34013DA}"/>
              </a:ext>
            </a:extLst>
          </p:cNvPr>
          <p:cNvSpPr/>
          <p:nvPr/>
        </p:nvSpPr>
        <p:spPr>
          <a:xfrm>
            <a:off x="13249" y="1"/>
            <a:ext cx="12192000" cy="644165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" fmla="*/ 0 w 12192000"/>
              <a:gd name="connsiteY0" fmla="*/ 0 h 1514475"/>
              <a:gd name="connsiteX1" fmla="*/ 12192000 w 12192000"/>
              <a:gd name="connsiteY1" fmla="*/ 0 h 1514475"/>
              <a:gd name="connsiteX2" fmla="*/ 12192000 w 12192000"/>
              <a:gd name="connsiteY2" fmla="*/ 1504950 h 1514475"/>
              <a:gd name="connsiteX3" fmla="*/ 5953125 w 12192000"/>
              <a:gd name="connsiteY3" fmla="*/ 1514475 h 1514475"/>
              <a:gd name="connsiteX4" fmla="*/ 0 w 12192000"/>
              <a:gd name="connsiteY4" fmla="*/ 1504950 h 1514475"/>
              <a:gd name="connsiteX5" fmla="*/ 0 w 12192000"/>
              <a:gd name="connsiteY5" fmla="*/ 0 h 1514475"/>
              <a:gd name="connsiteX0" fmla="*/ 0 w 12192000"/>
              <a:gd name="connsiteY0" fmla="*/ 0 h 1619656"/>
              <a:gd name="connsiteX1" fmla="*/ 12192000 w 12192000"/>
              <a:gd name="connsiteY1" fmla="*/ 0 h 1619656"/>
              <a:gd name="connsiteX2" fmla="*/ 12192000 w 12192000"/>
              <a:gd name="connsiteY2" fmla="*/ 1504950 h 1619656"/>
              <a:gd name="connsiteX3" fmla="*/ 5953125 w 12192000"/>
              <a:gd name="connsiteY3" fmla="*/ 1514475 h 1619656"/>
              <a:gd name="connsiteX4" fmla="*/ 0 w 12192000"/>
              <a:gd name="connsiteY4" fmla="*/ 1504950 h 1619656"/>
              <a:gd name="connsiteX5" fmla="*/ 0 w 12192000"/>
              <a:gd name="connsiteY5" fmla="*/ 0 h 1619656"/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504950 h 1828800"/>
              <a:gd name="connsiteX3" fmla="*/ 5953125 w 12192000"/>
              <a:gd name="connsiteY3" fmla="*/ 1828800 h 1828800"/>
              <a:gd name="connsiteX4" fmla="*/ 0 w 12192000"/>
              <a:gd name="connsiteY4" fmla="*/ 1504950 h 1828800"/>
              <a:gd name="connsiteX5" fmla="*/ 0 w 12192000"/>
              <a:gd name="connsiteY5" fmla="*/ 0 h 1828800"/>
              <a:gd name="connsiteX0" fmla="*/ 0 w 12192000"/>
              <a:gd name="connsiteY0" fmla="*/ 0 h 2266950"/>
              <a:gd name="connsiteX1" fmla="*/ 12192000 w 12192000"/>
              <a:gd name="connsiteY1" fmla="*/ 0 h 2266950"/>
              <a:gd name="connsiteX2" fmla="*/ 12192000 w 12192000"/>
              <a:gd name="connsiteY2" fmla="*/ 1504950 h 2266950"/>
              <a:gd name="connsiteX3" fmla="*/ 5895975 w 12192000"/>
              <a:gd name="connsiteY3" fmla="*/ 2266950 h 2266950"/>
              <a:gd name="connsiteX4" fmla="*/ 0 w 12192000"/>
              <a:gd name="connsiteY4" fmla="*/ 1504950 h 2266950"/>
              <a:gd name="connsiteX5" fmla="*/ 0 w 12192000"/>
              <a:gd name="connsiteY5" fmla="*/ 0 h 2266950"/>
              <a:gd name="connsiteX0" fmla="*/ 0 w 12192000"/>
              <a:gd name="connsiteY0" fmla="*/ 0 h 2333625"/>
              <a:gd name="connsiteX1" fmla="*/ 12192000 w 12192000"/>
              <a:gd name="connsiteY1" fmla="*/ 0 h 2333625"/>
              <a:gd name="connsiteX2" fmla="*/ 12192000 w 12192000"/>
              <a:gd name="connsiteY2" fmla="*/ 1504950 h 2333625"/>
              <a:gd name="connsiteX3" fmla="*/ 5905500 w 12192000"/>
              <a:gd name="connsiteY3" fmla="*/ 2333625 h 2333625"/>
              <a:gd name="connsiteX4" fmla="*/ 0 w 12192000"/>
              <a:gd name="connsiteY4" fmla="*/ 1504950 h 2333625"/>
              <a:gd name="connsiteX5" fmla="*/ 0 w 12192000"/>
              <a:gd name="connsiteY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1905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603AE5-C72E-4CE5-965A-6F2214BCCC20}"/>
              </a:ext>
            </a:extLst>
          </p:cNvPr>
          <p:cNvSpPr txBox="1"/>
          <p:nvPr/>
        </p:nvSpPr>
        <p:spPr>
          <a:xfrm>
            <a:off x="112954" y="1147503"/>
            <a:ext cx="120442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Kristjan Zadziuk. 2016. Motion Matching, The Future of Games Animation... Today. In Proc. of GDC 2016.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EC35BD-DF55-4452-9CCC-A371A6577F80}"/>
              </a:ext>
            </a:extLst>
          </p:cNvPr>
          <p:cNvSpPr txBox="1"/>
          <p:nvPr/>
        </p:nvSpPr>
        <p:spPr>
          <a:xfrm>
            <a:off x="4882294" y="150016"/>
            <a:ext cx="2427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01 </a:t>
            </a:r>
            <a:r>
              <a: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研究背景及意义</a:t>
            </a:r>
          </a:p>
        </p:txBody>
      </p:sp>
    </p:spTree>
    <p:extLst>
      <p:ext uri="{BB962C8B-B14F-4D97-AF65-F5344CB8AC3E}">
        <p14:creationId xmlns:p14="http://schemas.microsoft.com/office/powerpoint/2010/main" val="420627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515049" y="962073"/>
            <a:ext cx="543392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1. Learned Motion Matching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目标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BAFC27-290A-49EF-9DA4-0E2BD8E5C821}"/>
              </a:ext>
            </a:extLst>
          </p:cNvPr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41" name="矩形 5">
              <a:extLst>
                <a:ext uri="{FF2B5EF4-FFF2-40B4-BE49-F238E27FC236}">
                  <a16:creationId xmlns:a16="http://schemas.microsoft.com/office/drawing/2014/main" id="{554197DA-7340-45C2-AD12-4758827E6CF1}"/>
                </a:ext>
              </a:extLst>
            </p:cNvPr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" fmla="*/ 0 w 12192000"/>
                <a:gd name="connsiteY0" fmla="*/ 0 h 1514475"/>
                <a:gd name="connsiteX1" fmla="*/ 12192000 w 12192000"/>
                <a:gd name="connsiteY1" fmla="*/ 0 h 1514475"/>
                <a:gd name="connsiteX2" fmla="*/ 12192000 w 12192000"/>
                <a:gd name="connsiteY2" fmla="*/ 1504950 h 1514475"/>
                <a:gd name="connsiteX3" fmla="*/ 5953125 w 12192000"/>
                <a:gd name="connsiteY3" fmla="*/ 1514475 h 1514475"/>
                <a:gd name="connsiteX4" fmla="*/ 0 w 12192000"/>
                <a:gd name="connsiteY4" fmla="*/ 1504950 h 1514475"/>
                <a:gd name="connsiteX5" fmla="*/ 0 w 12192000"/>
                <a:gd name="connsiteY5" fmla="*/ 0 h 1514475"/>
                <a:gd name="connsiteX0" fmla="*/ 0 w 12192000"/>
                <a:gd name="connsiteY0" fmla="*/ 0 h 1619656"/>
                <a:gd name="connsiteX1" fmla="*/ 12192000 w 12192000"/>
                <a:gd name="connsiteY1" fmla="*/ 0 h 1619656"/>
                <a:gd name="connsiteX2" fmla="*/ 12192000 w 12192000"/>
                <a:gd name="connsiteY2" fmla="*/ 1504950 h 1619656"/>
                <a:gd name="connsiteX3" fmla="*/ 5953125 w 12192000"/>
                <a:gd name="connsiteY3" fmla="*/ 1514475 h 1619656"/>
                <a:gd name="connsiteX4" fmla="*/ 0 w 12192000"/>
                <a:gd name="connsiteY4" fmla="*/ 1504950 h 1619656"/>
                <a:gd name="connsiteX5" fmla="*/ 0 w 12192000"/>
                <a:gd name="connsiteY5" fmla="*/ 0 h 1619656"/>
                <a:gd name="connsiteX0" fmla="*/ 0 w 12192000"/>
                <a:gd name="connsiteY0" fmla="*/ 0 h 1828800"/>
                <a:gd name="connsiteX1" fmla="*/ 12192000 w 12192000"/>
                <a:gd name="connsiteY1" fmla="*/ 0 h 1828800"/>
                <a:gd name="connsiteX2" fmla="*/ 12192000 w 12192000"/>
                <a:gd name="connsiteY2" fmla="*/ 1504950 h 1828800"/>
                <a:gd name="connsiteX3" fmla="*/ 5953125 w 12192000"/>
                <a:gd name="connsiteY3" fmla="*/ 1828800 h 1828800"/>
                <a:gd name="connsiteX4" fmla="*/ 0 w 12192000"/>
                <a:gd name="connsiteY4" fmla="*/ 1504950 h 1828800"/>
                <a:gd name="connsiteX5" fmla="*/ 0 w 12192000"/>
                <a:gd name="connsiteY5" fmla="*/ 0 h 1828800"/>
                <a:gd name="connsiteX0" fmla="*/ 0 w 12192000"/>
                <a:gd name="connsiteY0" fmla="*/ 0 h 2266950"/>
                <a:gd name="connsiteX1" fmla="*/ 12192000 w 12192000"/>
                <a:gd name="connsiteY1" fmla="*/ 0 h 2266950"/>
                <a:gd name="connsiteX2" fmla="*/ 12192000 w 12192000"/>
                <a:gd name="connsiteY2" fmla="*/ 1504950 h 2266950"/>
                <a:gd name="connsiteX3" fmla="*/ 5895975 w 12192000"/>
                <a:gd name="connsiteY3" fmla="*/ 2266950 h 2266950"/>
                <a:gd name="connsiteX4" fmla="*/ 0 w 12192000"/>
                <a:gd name="connsiteY4" fmla="*/ 1504950 h 2266950"/>
                <a:gd name="connsiteX5" fmla="*/ 0 w 12192000"/>
                <a:gd name="connsiteY5" fmla="*/ 0 h 2266950"/>
                <a:gd name="connsiteX0" fmla="*/ 0 w 12192000"/>
                <a:gd name="connsiteY0" fmla="*/ 0 h 2333625"/>
                <a:gd name="connsiteX1" fmla="*/ 12192000 w 12192000"/>
                <a:gd name="connsiteY1" fmla="*/ 0 h 2333625"/>
                <a:gd name="connsiteX2" fmla="*/ 12192000 w 12192000"/>
                <a:gd name="connsiteY2" fmla="*/ 1504950 h 2333625"/>
                <a:gd name="connsiteX3" fmla="*/ 5905500 w 12192000"/>
                <a:gd name="connsiteY3" fmla="*/ 2333625 h 2333625"/>
                <a:gd name="connsiteX4" fmla="*/ 0 w 12192000"/>
                <a:gd name="connsiteY4" fmla="*/ 1504950 h 2333625"/>
                <a:gd name="connsiteX5" fmla="*/ 0 w 12192000"/>
                <a:gd name="connsiteY5" fmla="*/ 0 h 233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2A84BF7-EAF3-420B-9183-659C8059B345}"/>
                </a:ext>
              </a:extLst>
            </p:cNvPr>
            <p:cNvSpPr txBox="1"/>
            <p:nvPr/>
          </p:nvSpPr>
          <p:spPr>
            <a:xfrm>
              <a:off x="4882294" y="150016"/>
              <a:ext cx="2427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02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研究内容及成果</a:t>
              </a: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8C39F945-3E41-414E-803D-D01E7B899757}"/>
              </a:ext>
            </a:extLst>
          </p:cNvPr>
          <p:cNvSpPr txBox="1"/>
          <p:nvPr/>
        </p:nvSpPr>
        <p:spPr>
          <a:xfrm>
            <a:off x="641760" y="1408155"/>
            <a:ext cx="11051802" cy="5150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Motion Matching </a:t>
            </a:r>
            <a:r>
              <a:rPr lang="zh-CN" altLang="en-US" sz="2400" dirty="0"/>
              <a:t>使得动画师专注于高质量动画的创作，但也存在一些缺陷：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）内存使用量大，随着使用数据的增多呈线性增长，以及随应用场景的复杂度变大而越来越大，意味着较差的运行时性能。即：在数据方面的可扩展性很差。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）不能组合数据，如果有行走和喝酒的动画，则不能产生边喝酒边走路的动画。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LMM</a:t>
            </a:r>
            <a:r>
              <a:rPr lang="zh-CN" altLang="en-US" sz="2400" dirty="0"/>
              <a:t>的目标：利用机器学习大大减少基于运动匹配的动画系统的内存使用量。</a:t>
            </a:r>
            <a:r>
              <a:rPr lang="zh-CN" altLang="en-US" sz="2400" b="1" dirty="0"/>
              <a:t>使用一个替代系统来产生与 </a:t>
            </a:r>
            <a:r>
              <a:rPr lang="en-US" altLang="zh-CN" sz="2400" b="1" dirty="0"/>
              <a:t>Motion Matching </a:t>
            </a:r>
            <a:r>
              <a:rPr lang="zh-CN" altLang="en-US" sz="2400" b="1" dirty="0"/>
              <a:t>尽可能相同的结果，但同时具有较低内存使用量和恒定的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开销。</a:t>
            </a:r>
          </a:p>
        </p:txBody>
      </p:sp>
    </p:spTree>
    <p:extLst>
      <p:ext uri="{BB962C8B-B14F-4D97-AF65-F5344CB8AC3E}">
        <p14:creationId xmlns:p14="http://schemas.microsoft.com/office/powerpoint/2010/main" val="2137154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9高档时尚渐变述职报告PPT模板"/>
</p:tagLst>
</file>

<file path=ppt/theme/theme1.xml><?xml version="1.0" encoding="utf-8"?>
<a:theme xmlns:a="http://schemas.openxmlformats.org/drawingml/2006/main" name="千库网">
  <a:themeElements>
    <a:clrScheme name="自定义 37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1566</TotalTime>
  <Words>820</Words>
  <Application>Microsoft Office PowerPoint</Application>
  <PresentationFormat>宽屏</PresentationFormat>
  <Paragraphs>80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-apple-system</vt:lpstr>
      <vt:lpstr>等线</vt:lpstr>
      <vt:lpstr>思源黑体 CN Bold</vt:lpstr>
      <vt:lpstr>思源黑体 CN Light</vt:lpstr>
      <vt:lpstr>Arial</vt:lpstr>
      <vt:lpstr>Arial</vt:lpstr>
      <vt:lpstr>Cambria Math</vt:lpstr>
      <vt:lpstr>Times New Roman</vt:lpstr>
      <vt:lpstr>千库网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2019高档时尚渐变述职报告PPT模板</dc:title>
  <cp:lastModifiedBy>赵 云路</cp:lastModifiedBy>
  <cp:revision>159</cp:revision>
  <dcterms:created xsi:type="dcterms:W3CDTF">2017-08-18T03:02:00Z</dcterms:created>
  <dcterms:modified xsi:type="dcterms:W3CDTF">2020-12-26T08:38:47Z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