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61" r:id="rId5"/>
    <p:sldId id="372" r:id="rId6"/>
    <p:sldId id="374" r:id="rId7"/>
    <p:sldId id="356" r:id="rId8"/>
    <p:sldId id="359" r:id="rId9"/>
    <p:sldId id="358" r:id="rId10"/>
    <p:sldId id="380" r:id="rId11"/>
    <p:sldId id="371" r:id="rId12"/>
    <p:sldId id="375" r:id="rId13"/>
    <p:sldId id="376" r:id="rId14"/>
    <p:sldId id="377" r:id="rId15"/>
    <p:sldId id="379" r:id="rId16"/>
    <p:sldId id="378" r:id="rId17"/>
    <p:sldId id="319" r:id="rId18"/>
  </p:sldIdLst>
  <p:sldSz cx="9144000" cy="5143500" type="screen16x9"/>
  <p:notesSz cx="6858000" cy="9144000"/>
  <p:custDataLst>
    <p:tags r:id="rId22"/>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2" userDrawn="1">
          <p15:clr>
            <a:srgbClr val="A4A3A4"/>
          </p15:clr>
        </p15:guide>
        <p15:guide id="2" pos="3806" userDrawn="1">
          <p15:clr>
            <a:srgbClr val="A4A3A4"/>
          </p15:clr>
        </p15:guide>
        <p15:guide id="3" orient="horz" pos="1694" userDrawn="1">
          <p15:clr>
            <a:srgbClr val="A4A3A4"/>
          </p15:clr>
        </p15:guide>
        <p15:guide id="4"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6288"/>
    <a:srgbClr val="6483B3"/>
    <a:srgbClr val="334E6E"/>
    <a:srgbClr val="F7F7F7"/>
    <a:srgbClr val="E5D4C2"/>
    <a:srgbClr val="B79470"/>
    <a:srgbClr val="E6E8EF"/>
    <a:srgbClr val="EF5350"/>
    <a:srgbClr val="CAD0D8"/>
    <a:srgbClr val="323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645" autoAdjust="0"/>
  </p:normalViewPr>
  <p:slideViewPr>
    <p:cSldViewPr snapToGrid="0" showGuides="1">
      <p:cViewPr>
        <p:scale>
          <a:sx n="81" d="100"/>
          <a:sy n="81" d="100"/>
        </p:scale>
        <p:origin x="-2680" y="-880"/>
      </p:cViewPr>
      <p:guideLst>
        <p:guide orient="horz" pos="2222"/>
        <p:guide pos="3806"/>
        <p:guide orient="horz" pos="1694"/>
        <p:guide pos="2880"/>
      </p:guideLst>
    </p:cSldViewPr>
  </p:slideViewPr>
  <p:notesTextViewPr>
    <p:cViewPr>
      <p:scale>
        <a:sx n="1" d="1"/>
        <a:sy n="1" d="1"/>
      </p:scale>
      <p:origin x="0" y="0"/>
    </p:cViewPr>
  </p:notesTextViewPr>
  <p:sorterViewPr>
    <p:cViewPr>
      <p:scale>
        <a:sx n="160" d="100"/>
        <a:sy n="160" d="100"/>
      </p:scale>
      <p:origin x="0" y="24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A61F4-E11F-422F-AFFB-0189BBEFA4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C7DA2-7D97-490B-ABB6-55861A342C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3C7DA2-7D97-490B-ABB6-55861A342C4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0DA88C9A-7811-4AA2-844E-962283B8D2E4}"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73F406A0-0D5A-443A-95E5-B85E563392F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grpSp>
        <p:nvGrpSpPr>
          <p:cNvPr id="377" name="组合 376"/>
          <p:cNvGrpSpPr/>
          <p:nvPr userDrawn="1"/>
        </p:nvGrpSpPr>
        <p:grpSpPr>
          <a:xfrm>
            <a:off x="1" y="0"/>
            <a:ext cx="9143999" cy="5143500"/>
            <a:chOff x="0" y="0"/>
            <a:chExt cx="13488487" cy="6963486"/>
          </a:xfrm>
        </p:grpSpPr>
        <p:grpSp>
          <p:nvGrpSpPr>
            <p:cNvPr id="378" name="组合 377"/>
            <p:cNvGrpSpPr/>
            <p:nvPr userDrawn="1"/>
          </p:nvGrpSpPr>
          <p:grpSpPr>
            <a:xfrm>
              <a:off x="0" y="0"/>
              <a:ext cx="4494659" cy="6963486"/>
              <a:chOff x="0" y="0"/>
              <a:chExt cx="4494659" cy="6963486"/>
            </a:xfrm>
            <a:solidFill>
              <a:schemeClr val="bg1">
                <a:lumMod val="95000"/>
              </a:schemeClr>
            </a:solidFill>
          </p:grpSpPr>
          <p:grpSp>
            <p:nvGrpSpPr>
              <p:cNvPr id="625" name="组合 624"/>
              <p:cNvGrpSpPr/>
              <p:nvPr userDrawn="1"/>
            </p:nvGrpSpPr>
            <p:grpSpPr>
              <a:xfrm>
                <a:off x="0" y="0"/>
                <a:ext cx="2250485" cy="6963486"/>
                <a:chOff x="0" y="0"/>
                <a:chExt cx="2250485" cy="6963486"/>
              </a:xfrm>
              <a:grpFill/>
            </p:grpSpPr>
            <p:grpSp>
              <p:nvGrpSpPr>
                <p:cNvPr id="686" name="组合 685"/>
                <p:cNvGrpSpPr/>
                <p:nvPr userDrawn="1"/>
              </p:nvGrpSpPr>
              <p:grpSpPr>
                <a:xfrm>
                  <a:off x="0" y="0"/>
                  <a:ext cx="2250485" cy="1265899"/>
                  <a:chOff x="0" y="0"/>
                  <a:chExt cx="2250485" cy="1265899"/>
                </a:xfrm>
                <a:grpFill/>
              </p:grpSpPr>
              <p:sp>
                <p:nvSpPr>
                  <p:cNvPr id="737" name="矩形 73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8" name="矩形 73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9" name="矩形 73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0" name="矩形 73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1" name="矩形 74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2" name="矩形 741"/>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3" name="矩形 742"/>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4" name="矩形 743"/>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5" name="矩形 744"/>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6" name="矩形 745"/>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7" name="组合 686"/>
                <p:cNvGrpSpPr/>
                <p:nvPr userDrawn="1"/>
              </p:nvGrpSpPr>
              <p:grpSpPr>
                <a:xfrm>
                  <a:off x="0" y="1265898"/>
                  <a:ext cx="2250485" cy="1265899"/>
                  <a:chOff x="0" y="0"/>
                  <a:chExt cx="2250485" cy="1265899"/>
                </a:xfrm>
                <a:grpFill/>
              </p:grpSpPr>
              <p:sp>
                <p:nvSpPr>
                  <p:cNvPr id="727" name="矩形 72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8" name="矩形 72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9" name="矩形 72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矩形 72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1" name="矩形 73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2" name="矩形 731"/>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3" name="矩形 732"/>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4" name="矩形 733"/>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5" name="矩形 734"/>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6" name="矩形 735"/>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8" name="组合 687"/>
                <p:cNvGrpSpPr/>
                <p:nvPr userDrawn="1"/>
              </p:nvGrpSpPr>
              <p:grpSpPr>
                <a:xfrm>
                  <a:off x="0" y="2526755"/>
                  <a:ext cx="2250485" cy="1265899"/>
                  <a:chOff x="0" y="0"/>
                  <a:chExt cx="2250485" cy="1265899"/>
                </a:xfrm>
                <a:grpFill/>
              </p:grpSpPr>
              <p:sp>
                <p:nvSpPr>
                  <p:cNvPr id="717" name="矩形 71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矩形 71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矩形 71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矩形 71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1" name="矩形 72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 name="矩形 721"/>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矩形 722"/>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4" name="矩形 723"/>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5" name="矩形 724"/>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 name="矩形 725"/>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9" name="组合 688"/>
                <p:cNvGrpSpPr/>
                <p:nvPr userDrawn="1"/>
              </p:nvGrpSpPr>
              <p:grpSpPr>
                <a:xfrm>
                  <a:off x="0" y="3792653"/>
                  <a:ext cx="2250485" cy="1265899"/>
                  <a:chOff x="0" y="0"/>
                  <a:chExt cx="2250485" cy="1265899"/>
                </a:xfrm>
                <a:grpFill/>
              </p:grpSpPr>
              <p:sp>
                <p:nvSpPr>
                  <p:cNvPr id="707" name="矩形 70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矩形 70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矩形 70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矩形 70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矩形 71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矩形 711"/>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矩形 713"/>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矩形 714"/>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矩形 715"/>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0" name="组合 689"/>
                <p:cNvGrpSpPr/>
                <p:nvPr userDrawn="1"/>
              </p:nvGrpSpPr>
              <p:grpSpPr>
                <a:xfrm>
                  <a:off x="0" y="5064638"/>
                  <a:ext cx="2250485" cy="1265899"/>
                  <a:chOff x="0" y="0"/>
                  <a:chExt cx="2250485" cy="1265899"/>
                </a:xfrm>
                <a:grpFill/>
              </p:grpSpPr>
              <p:sp>
                <p:nvSpPr>
                  <p:cNvPr id="697" name="矩形 69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矩形 69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矩形 69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矩形 69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矩形 70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矩形 701"/>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矩形 702"/>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矩形 703"/>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矩形 704"/>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矩形 705"/>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1" name="组合 690"/>
                <p:cNvGrpSpPr/>
                <p:nvPr userDrawn="1"/>
              </p:nvGrpSpPr>
              <p:grpSpPr>
                <a:xfrm>
                  <a:off x="0" y="6330536"/>
                  <a:ext cx="2250485" cy="632950"/>
                  <a:chOff x="0" y="0"/>
                  <a:chExt cx="2250485" cy="632950"/>
                </a:xfrm>
                <a:grpFill/>
              </p:grpSpPr>
              <p:sp>
                <p:nvSpPr>
                  <p:cNvPr id="692" name="矩形 691"/>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矩形 692"/>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矩形 693"/>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矩形 694"/>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矩形 695"/>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26" name="矩形 625"/>
              <p:cNvSpPr/>
              <p:nvPr userDrawn="1"/>
            </p:nvSpPr>
            <p:spPr>
              <a:xfrm>
                <a:off x="2244174"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矩形 626"/>
              <p:cNvSpPr/>
              <p:nvPr userDrawn="1"/>
            </p:nvSpPr>
            <p:spPr>
              <a:xfrm>
                <a:off x="3144368"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矩形 627"/>
              <p:cNvSpPr/>
              <p:nvPr userDrawn="1"/>
            </p:nvSpPr>
            <p:spPr>
              <a:xfrm>
                <a:off x="4044562"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矩形 628"/>
              <p:cNvSpPr/>
              <p:nvPr userDrawn="1"/>
            </p:nvSpPr>
            <p:spPr>
              <a:xfrm>
                <a:off x="2694271"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矩形 629"/>
              <p:cNvSpPr/>
              <p:nvPr userDrawn="1"/>
            </p:nvSpPr>
            <p:spPr>
              <a:xfrm>
                <a:off x="3594465"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矩形 630"/>
              <p:cNvSpPr/>
              <p:nvPr userDrawn="1"/>
            </p:nvSpPr>
            <p:spPr>
              <a:xfrm>
                <a:off x="2244174"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2" name="矩形 631"/>
              <p:cNvSpPr/>
              <p:nvPr userDrawn="1"/>
            </p:nvSpPr>
            <p:spPr>
              <a:xfrm>
                <a:off x="3144368"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矩形 632"/>
              <p:cNvSpPr/>
              <p:nvPr userDrawn="1"/>
            </p:nvSpPr>
            <p:spPr>
              <a:xfrm>
                <a:off x="4044562"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矩形 633"/>
              <p:cNvSpPr/>
              <p:nvPr userDrawn="1"/>
            </p:nvSpPr>
            <p:spPr>
              <a:xfrm>
                <a:off x="2694271"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矩形 634"/>
              <p:cNvSpPr/>
              <p:nvPr userDrawn="1"/>
            </p:nvSpPr>
            <p:spPr>
              <a:xfrm>
                <a:off x="3594465"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6" name="组合 635"/>
              <p:cNvGrpSpPr/>
              <p:nvPr userDrawn="1"/>
            </p:nvGrpSpPr>
            <p:grpSpPr>
              <a:xfrm>
                <a:off x="2244174" y="952025"/>
                <a:ext cx="2250485" cy="1265899"/>
                <a:chOff x="0" y="0"/>
                <a:chExt cx="2250485" cy="1265899"/>
              </a:xfrm>
              <a:grpFill/>
            </p:grpSpPr>
            <p:sp>
              <p:nvSpPr>
                <p:cNvPr id="676" name="矩形 675"/>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矩形 676"/>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矩形 677"/>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矩形 678"/>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矩形 679"/>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矩形 680"/>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矩形 681"/>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矩形 682"/>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矩形 683"/>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5" name="矩形 684"/>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7" name="组合 636"/>
              <p:cNvGrpSpPr/>
              <p:nvPr userDrawn="1"/>
            </p:nvGrpSpPr>
            <p:grpSpPr>
              <a:xfrm>
                <a:off x="2244174" y="2212882"/>
                <a:ext cx="2250485" cy="1265899"/>
                <a:chOff x="0" y="0"/>
                <a:chExt cx="2250485" cy="1265899"/>
              </a:xfrm>
              <a:grpFill/>
            </p:grpSpPr>
            <p:sp>
              <p:nvSpPr>
                <p:cNvPr id="666" name="矩形 665"/>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7" name="矩形 666"/>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矩形 667"/>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矩形 668"/>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0" name="矩形 669"/>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矩形 670"/>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矩形 671"/>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矩形 672"/>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矩形 673"/>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矩形 674"/>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8" name="组合 637"/>
              <p:cNvGrpSpPr/>
              <p:nvPr userDrawn="1"/>
            </p:nvGrpSpPr>
            <p:grpSpPr>
              <a:xfrm>
                <a:off x="2244174" y="3478780"/>
                <a:ext cx="2250485" cy="1265899"/>
                <a:chOff x="0" y="0"/>
                <a:chExt cx="2250485" cy="1265899"/>
              </a:xfrm>
              <a:grpFill/>
            </p:grpSpPr>
            <p:sp>
              <p:nvSpPr>
                <p:cNvPr id="656" name="矩形 655"/>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矩形 656"/>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 name="矩形 657"/>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9" name="矩形 658"/>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0" name="矩形 659"/>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矩形 660"/>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矩形 661"/>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3" name="矩形 662"/>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矩形 663"/>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 name="矩形 664"/>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9" name="组合 638"/>
              <p:cNvGrpSpPr/>
              <p:nvPr userDrawn="1"/>
            </p:nvGrpSpPr>
            <p:grpSpPr>
              <a:xfrm>
                <a:off x="2244174" y="4750765"/>
                <a:ext cx="2250485" cy="1265899"/>
                <a:chOff x="0" y="0"/>
                <a:chExt cx="2250485" cy="1265899"/>
              </a:xfrm>
              <a:grpFill/>
            </p:grpSpPr>
            <p:sp>
              <p:nvSpPr>
                <p:cNvPr id="646" name="矩形 645"/>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矩形 646"/>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矩形 647"/>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矩形 648"/>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矩形 649"/>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矩形 650"/>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矩形 651"/>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矩形 652"/>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矩形 653"/>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矩形 654"/>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0" name="组合 639"/>
              <p:cNvGrpSpPr/>
              <p:nvPr userDrawn="1"/>
            </p:nvGrpSpPr>
            <p:grpSpPr>
              <a:xfrm>
                <a:off x="2244174" y="6016663"/>
                <a:ext cx="2250485" cy="632950"/>
                <a:chOff x="0" y="0"/>
                <a:chExt cx="2250485" cy="632950"/>
              </a:xfrm>
              <a:grpFill/>
            </p:grpSpPr>
            <p:sp>
              <p:nvSpPr>
                <p:cNvPr id="641" name="矩形 640"/>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矩形 641"/>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矩形 642"/>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矩形 643"/>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矩形 644"/>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79" name="组合 378"/>
            <p:cNvGrpSpPr/>
            <p:nvPr userDrawn="1"/>
          </p:nvGrpSpPr>
          <p:grpSpPr>
            <a:xfrm>
              <a:off x="4496410" y="0"/>
              <a:ext cx="4494659" cy="6963486"/>
              <a:chOff x="0" y="0"/>
              <a:chExt cx="4494659" cy="6963486"/>
            </a:xfrm>
            <a:solidFill>
              <a:schemeClr val="bg1">
                <a:lumMod val="95000"/>
              </a:schemeClr>
            </a:solidFill>
          </p:grpSpPr>
          <p:grpSp>
            <p:nvGrpSpPr>
              <p:cNvPr id="503" name="组合 502"/>
              <p:cNvGrpSpPr/>
              <p:nvPr userDrawn="1"/>
            </p:nvGrpSpPr>
            <p:grpSpPr>
              <a:xfrm>
                <a:off x="0" y="0"/>
                <a:ext cx="2250485" cy="6963486"/>
                <a:chOff x="0" y="0"/>
                <a:chExt cx="2250485" cy="6963486"/>
              </a:xfrm>
              <a:grpFill/>
            </p:grpSpPr>
            <p:grpSp>
              <p:nvGrpSpPr>
                <p:cNvPr id="564" name="组合 563"/>
                <p:cNvGrpSpPr/>
                <p:nvPr userDrawn="1"/>
              </p:nvGrpSpPr>
              <p:grpSpPr>
                <a:xfrm>
                  <a:off x="0" y="0"/>
                  <a:ext cx="2250485" cy="1265899"/>
                  <a:chOff x="0" y="0"/>
                  <a:chExt cx="2250485" cy="1265899"/>
                </a:xfrm>
                <a:grpFill/>
              </p:grpSpPr>
              <p:sp>
                <p:nvSpPr>
                  <p:cNvPr id="615" name="矩形 614"/>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矩形 615"/>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矩形 616"/>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矩形 617"/>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矩形 618"/>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矩形 619"/>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矩形 620"/>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矩形 621"/>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矩形 622"/>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矩形 623"/>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5" name="组合 564"/>
                <p:cNvGrpSpPr/>
                <p:nvPr userDrawn="1"/>
              </p:nvGrpSpPr>
              <p:grpSpPr>
                <a:xfrm>
                  <a:off x="0" y="1265898"/>
                  <a:ext cx="2250485" cy="1265899"/>
                  <a:chOff x="0" y="0"/>
                  <a:chExt cx="2250485" cy="1265899"/>
                </a:xfrm>
                <a:grpFill/>
              </p:grpSpPr>
              <p:sp>
                <p:nvSpPr>
                  <p:cNvPr id="605" name="矩形 604"/>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矩形 605"/>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矩形 606"/>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矩形 607"/>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矩形 608"/>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矩形 609"/>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矩形 610"/>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矩形 611"/>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矩形 612"/>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矩形 613"/>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6" name="组合 565"/>
                <p:cNvGrpSpPr/>
                <p:nvPr userDrawn="1"/>
              </p:nvGrpSpPr>
              <p:grpSpPr>
                <a:xfrm>
                  <a:off x="0" y="2526755"/>
                  <a:ext cx="2250485" cy="1265899"/>
                  <a:chOff x="0" y="0"/>
                  <a:chExt cx="2250485" cy="1265899"/>
                </a:xfrm>
                <a:grpFill/>
              </p:grpSpPr>
              <p:sp>
                <p:nvSpPr>
                  <p:cNvPr id="595" name="矩形 594"/>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矩形 595"/>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矩形 596"/>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矩形 597"/>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矩形 598"/>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矩形 599"/>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矩形 600"/>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矩形 601"/>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矩形 602"/>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矩形 603"/>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7" name="组合 566"/>
                <p:cNvGrpSpPr/>
                <p:nvPr userDrawn="1"/>
              </p:nvGrpSpPr>
              <p:grpSpPr>
                <a:xfrm>
                  <a:off x="0" y="3792653"/>
                  <a:ext cx="2250485" cy="1265899"/>
                  <a:chOff x="0" y="0"/>
                  <a:chExt cx="2250485" cy="1265899"/>
                </a:xfrm>
                <a:grpFill/>
              </p:grpSpPr>
              <p:sp>
                <p:nvSpPr>
                  <p:cNvPr id="585" name="矩形 584"/>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矩形 585"/>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矩形 586"/>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矩形 587"/>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矩形 588"/>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矩形 589"/>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矩形 590"/>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矩形 591"/>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矩形 592"/>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 name="矩形 593"/>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8" name="组合 567"/>
                <p:cNvGrpSpPr/>
                <p:nvPr userDrawn="1"/>
              </p:nvGrpSpPr>
              <p:grpSpPr>
                <a:xfrm>
                  <a:off x="0" y="5064638"/>
                  <a:ext cx="2250485" cy="1265899"/>
                  <a:chOff x="0" y="0"/>
                  <a:chExt cx="2250485" cy="1265899"/>
                </a:xfrm>
                <a:grpFill/>
              </p:grpSpPr>
              <p:sp>
                <p:nvSpPr>
                  <p:cNvPr id="575" name="矩形 574"/>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矩形 575"/>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矩形 576"/>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矩形 577"/>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矩形 578"/>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矩形 579"/>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矩形 580"/>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矩形 581"/>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矩形 582"/>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矩形 583"/>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9" name="组合 568"/>
                <p:cNvGrpSpPr/>
                <p:nvPr userDrawn="1"/>
              </p:nvGrpSpPr>
              <p:grpSpPr>
                <a:xfrm>
                  <a:off x="0" y="6330536"/>
                  <a:ext cx="2250485" cy="632950"/>
                  <a:chOff x="0" y="0"/>
                  <a:chExt cx="2250485" cy="632950"/>
                </a:xfrm>
                <a:grpFill/>
              </p:grpSpPr>
              <p:sp>
                <p:nvSpPr>
                  <p:cNvPr id="570" name="矩形 569"/>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矩形 570"/>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矩形 571"/>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矩形 572"/>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矩形 573"/>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04" name="矩形 503"/>
              <p:cNvSpPr/>
              <p:nvPr userDrawn="1"/>
            </p:nvSpPr>
            <p:spPr>
              <a:xfrm>
                <a:off x="2244174"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矩形 504"/>
              <p:cNvSpPr/>
              <p:nvPr userDrawn="1"/>
            </p:nvSpPr>
            <p:spPr>
              <a:xfrm>
                <a:off x="3144368"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矩形 505"/>
              <p:cNvSpPr/>
              <p:nvPr userDrawn="1"/>
            </p:nvSpPr>
            <p:spPr>
              <a:xfrm>
                <a:off x="4044562"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矩形 506"/>
              <p:cNvSpPr/>
              <p:nvPr userDrawn="1"/>
            </p:nvSpPr>
            <p:spPr>
              <a:xfrm>
                <a:off x="2694271"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矩形 507"/>
              <p:cNvSpPr/>
              <p:nvPr userDrawn="1"/>
            </p:nvSpPr>
            <p:spPr>
              <a:xfrm>
                <a:off x="3594465"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矩形 508"/>
              <p:cNvSpPr/>
              <p:nvPr userDrawn="1"/>
            </p:nvSpPr>
            <p:spPr>
              <a:xfrm>
                <a:off x="2244174"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矩形 509"/>
              <p:cNvSpPr/>
              <p:nvPr userDrawn="1"/>
            </p:nvSpPr>
            <p:spPr>
              <a:xfrm>
                <a:off x="3144368"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矩形 510"/>
              <p:cNvSpPr/>
              <p:nvPr userDrawn="1"/>
            </p:nvSpPr>
            <p:spPr>
              <a:xfrm>
                <a:off x="4044562"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矩形 511"/>
              <p:cNvSpPr/>
              <p:nvPr userDrawn="1"/>
            </p:nvSpPr>
            <p:spPr>
              <a:xfrm>
                <a:off x="2694271"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矩形 512"/>
              <p:cNvSpPr/>
              <p:nvPr userDrawn="1"/>
            </p:nvSpPr>
            <p:spPr>
              <a:xfrm>
                <a:off x="3594465"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4" name="组合 513"/>
              <p:cNvGrpSpPr/>
              <p:nvPr userDrawn="1"/>
            </p:nvGrpSpPr>
            <p:grpSpPr>
              <a:xfrm>
                <a:off x="2244174" y="952025"/>
                <a:ext cx="2250485" cy="1265899"/>
                <a:chOff x="0" y="0"/>
                <a:chExt cx="2250485" cy="1265899"/>
              </a:xfrm>
              <a:grpFill/>
            </p:grpSpPr>
            <p:sp>
              <p:nvSpPr>
                <p:cNvPr id="554" name="矩形 553"/>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矩形 554"/>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矩形 555"/>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矩形 556"/>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矩形 557"/>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矩形 558"/>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矩形 559"/>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矩形 560"/>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矩形 561"/>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矩形 562"/>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5" name="组合 514"/>
              <p:cNvGrpSpPr/>
              <p:nvPr userDrawn="1"/>
            </p:nvGrpSpPr>
            <p:grpSpPr>
              <a:xfrm>
                <a:off x="2244174" y="2212882"/>
                <a:ext cx="2250485" cy="1265899"/>
                <a:chOff x="0" y="0"/>
                <a:chExt cx="2250485" cy="1265899"/>
              </a:xfrm>
              <a:grpFill/>
            </p:grpSpPr>
            <p:sp>
              <p:nvSpPr>
                <p:cNvPr id="544" name="矩形 543"/>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矩形 544"/>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矩形 545"/>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矩形 546"/>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矩形 547"/>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矩形 548"/>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矩形 549"/>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矩形 550"/>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矩形 551"/>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矩形 552"/>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6" name="组合 515"/>
              <p:cNvGrpSpPr/>
              <p:nvPr userDrawn="1"/>
            </p:nvGrpSpPr>
            <p:grpSpPr>
              <a:xfrm>
                <a:off x="2244174" y="3478780"/>
                <a:ext cx="2250485" cy="1265899"/>
                <a:chOff x="0" y="0"/>
                <a:chExt cx="2250485" cy="1265899"/>
              </a:xfrm>
              <a:grpFill/>
            </p:grpSpPr>
            <p:sp>
              <p:nvSpPr>
                <p:cNvPr id="534" name="矩形 533"/>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矩形 534"/>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矩形 535"/>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矩形 536"/>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矩形 537"/>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矩形 539"/>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矩形 540"/>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矩形 541"/>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矩形 542"/>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7" name="组合 516"/>
              <p:cNvGrpSpPr/>
              <p:nvPr userDrawn="1"/>
            </p:nvGrpSpPr>
            <p:grpSpPr>
              <a:xfrm>
                <a:off x="2244174" y="4750765"/>
                <a:ext cx="2250485" cy="1265899"/>
                <a:chOff x="0" y="0"/>
                <a:chExt cx="2250485" cy="1265899"/>
              </a:xfrm>
              <a:grpFill/>
            </p:grpSpPr>
            <p:sp>
              <p:nvSpPr>
                <p:cNvPr id="524" name="矩形 523"/>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矩形 524"/>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矩形 525"/>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矩形 526"/>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矩形 527"/>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矩形 528"/>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矩形 529"/>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矩形 530"/>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矩形 531"/>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矩形 532"/>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8" name="组合 517"/>
              <p:cNvGrpSpPr/>
              <p:nvPr userDrawn="1"/>
            </p:nvGrpSpPr>
            <p:grpSpPr>
              <a:xfrm>
                <a:off x="2244174" y="6016663"/>
                <a:ext cx="2250485" cy="632950"/>
                <a:chOff x="0" y="0"/>
                <a:chExt cx="2250485" cy="632950"/>
              </a:xfrm>
              <a:grpFill/>
            </p:grpSpPr>
            <p:sp>
              <p:nvSpPr>
                <p:cNvPr id="519" name="矩形 518"/>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矩形 519"/>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矩形 520"/>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矩形 521"/>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矩形 522"/>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80" name="组合 379"/>
            <p:cNvGrpSpPr/>
            <p:nvPr userDrawn="1"/>
          </p:nvGrpSpPr>
          <p:grpSpPr>
            <a:xfrm>
              <a:off x="8993828" y="0"/>
              <a:ext cx="4494659" cy="6963486"/>
              <a:chOff x="0" y="0"/>
              <a:chExt cx="4494659" cy="6963486"/>
            </a:xfrm>
            <a:solidFill>
              <a:schemeClr val="bg1">
                <a:lumMod val="95000"/>
              </a:schemeClr>
            </a:solidFill>
          </p:grpSpPr>
          <p:grpSp>
            <p:nvGrpSpPr>
              <p:cNvPr id="381" name="组合 380"/>
              <p:cNvGrpSpPr/>
              <p:nvPr userDrawn="1"/>
            </p:nvGrpSpPr>
            <p:grpSpPr>
              <a:xfrm>
                <a:off x="0" y="0"/>
                <a:ext cx="2250485" cy="6963486"/>
                <a:chOff x="0" y="0"/>
                <a:chExt cx="2250485" cy="6963486"/>
              </a:xfrm>
              <a:grpFill/>
            </p:grpSpPr>
            <p:grpSp>
              <p:nvGrpSpPr>
                <p:cNvPr id="442" name="组合 441"/>
                <p:cNvGrpSpPr/>
                <p:nvPr userDrawn="1"/>
              </p:nvGrpSpPr>
              <p:grpSpPr>
                <a:xfrm>
                  <a:off x="0" y="0"/>
                  <a:ext cx="2250485" cy="1265899"/>
                  <a:chOff x="0" y="0"/>
                  <a:chExt cx="2250485" cy="1265899"/>
                </a:xfrm>
                <a:grpFill/>
              </p:grpSpPr>
              <p:sp>
                <p:nvSpPr>
                  <p:cNvPr id="493" name="矩形 492"/>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矩形 493"/>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矩形 494"/>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矩形 495"/>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矩形 496"/>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矩形 497"/>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矩形 498"/>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矩形 499"/>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矩形 500"/>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矩形 501"/>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3" name="组合 442"/>
                <p:cNvGrpSpPr/>
                <p:nvPr userDrawn="1"/>
              </p:nvGrpSpPr>
              <p:grpSpPr>
                <a:xfrm>
                  <a:off x="0" y="1265898"/>
                  <a:ext cx="2250485" cy="1265899"/>
                  <a:chOff x="0" y="0"/>
                  <a:chExt cx="2250485" cy="1265899"/>
                </a:xfrm>
                <a:grpFill/>
              </p:grpSpPr>
              <p:sp>
                <p:nvSpPr>
                  <p:cNvPr id="483" name="矩形 482"/>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矩形 483"/>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矩形 484"/>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矩形 485"/>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矩形 486"/>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矩形 487"/>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矩形 488"/>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矩形 489"/>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矩形 490"/>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矩形 491"/>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4" name="组合 443"/>
                <p:cNvGrpSpPr/>
                <p:nvPr userDrawn="1"/>
              </p:nvGrpSpPr>
              <p:grpSpPr>
                <a:xfrm>
                  <a:off x="0" y="2526755"/>
                  <a:ext cx="2250485" cy="1265899"/>
                  <a:chOff x="0" y="0"/>
                  <a:chExt cx="2250485" cy="1265899"/>
                </a:xfrm>
                <a:grpFill/>
              </p:grpSpPr>
              <p:sp>
                <p:nvSpPr>
                  <p:cNvPr id="473" name="矩形 472"/>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矩形 473"/>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矩形 474"/>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矩形 475"/>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矩形 476"/>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矩形 477"/>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矩形 478"/>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矩形 479"/>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矩形 480"/>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矩形 481"/>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5" name="组合 444"/>
                <p:cNvGrpSpPr/>
                <p:nvPr userDrawn="1"/>
              </p:nvGrpSpPr>
              <p:grpSpPr>
                <a:xfrm>
                  <a:off x="0" y="3792653"/>
                  <a:ext cx="2250485" cy="1265899"/>
                  <a:chOff x="0" y="0"/>
                  <a:chExt cx="2250485" cy="1265899"/>
                </a:xfrm>
                <a:grpFill/>
              </p:grpSpPr>
              <p:sp>
                <p:nvSpPr>
                  <p:cNvPr id="463" name="矩形 462"/>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矩形 463"/>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矩形 464"/>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矩形 465"/>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矩形 466"/>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矩形 467"/>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矩形 468"/>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矩形 469"/>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矩形 470"/>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矩形 471"/>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6" name="组合 445"/>
                <p:cNvGrpSpPr/>
                <p:nvPr userDrawn="1"/>
              </p:nvGrpSpPr>
              <p:grpSpPr>
                <a:xfrm>
                  <a:off x="0" y="5064638"/>
                  <a:ext cx="2250485" cy="1265899"/>
                  <a:chOff x="0" y="0"/>
                  <a:chExt cx="2250485" cy="1265899"/>
                </a:xfrm>
                <a:grpFill/>
              </p:grpSpPr>
              <p:sp>
                <p:nvSpPr>
                  <p:cNvPr id="453" name="矩形 452"/>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矩形 453"/>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矩形 454"/>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矩形 455"/>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矩形 456"/>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矩形 457"/>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矩形 458"/>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矩形 459"/>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矩形 460"/>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矩形 461"/>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7" name="组合 446"/>
                <p:cNvGrpSpPr/>
                <p:nvPr userDrawn="1"/>
              </p:nvGrpSpPr>
              <p:grpSpPr>
                <a:xfrm>
                  <a:off x="0" y="6330536"/>
                  <a:ext cx="2250485" cy="632950"/>
                  <a:chOff x="0" y="0"/>
                  <a:chExt cx="2250485" cy="632950"/>
                </a:xfrm>
                <a:grpFill/>
              </p:grpSpPr>
              <p:sp>
                <p:nvSpPr>
                  <p:cNvPr id="448" name="矩形 447"/>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矩形 448"/>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矩形 449"/>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矩形 450"/>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矩形 451"/>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82" name="矩形 381"/>
              <p:cNvSpPr/>
              <p:nvPr userDrawn="1"/>
            </p:nvSpPr>
            <p:spPr>
              <a:xfrm>
                <a:off x="2244174"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矩形 382"/>
              <p:cNvSpPr/>
              <p:nvPr userDrawn="1"/>
            </p:nvSpPr>
            <p:spPr>
              <a:xfrm>
                <a:off x="3144368"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矩形 383"/>
              <p:cNvSpPr/>
              <p:nvPr userDrawn="1"/>
            </p:nvSpPr>
            <p:spPr>
              <a:xfrm>
                <a:off x="4044562" y="664667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矩形 384"/>
              <p:cNvSpPr/>
              <p:nvPr userDrawn="1"/>
            </p:nvSpPr>
            <p:spPr>
              <a:xfrm>
                <a:off x="2694271"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矩形 385"/>
              <p:cNvSpPr/>
              <p:nvPr userDrawn="1"/>
            </p:nvSpPr>
            <p:spPr>
              <a:xfrm>
                <a:off x="3594465" y="2602"/>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矩形 386"/>
              <p:cNvSpPr/>
              <p:nvPr userDrawn="1"/>
            </p:nvSpPr>
            <p:spPr>
              <a:xfrm>
                <a:off x="2244174"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矩形 387"/>
              <p:cNvSpPr/>
              <p:nvPr userDrawn="1"/>
            </p:nvSpPr>
            <p:spPr>
              <a:xfrm>
                <a:off x="3144368"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 name="矩形 388"/>
              <p:cNvSpPr/>
              <p:nvPr userDrawn="1"/>
            </p:nvSpPr>
            <p:spPr>
              <a:xfrm>
                <a:off x="4044562" y="319076"/>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矩形 389"/>
              <p:cNvSpPr/>
              <p:nvPr userDrawn="1"/>
            </p:nvSpPr>
            <p:spPr>
              <a:xfrm>
                <a:off x="2694271"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矩形 390"/>
              <p:cNvSpPr/>
              <p:nvPr userDrawn="1"/>
            </p:nvSpPr>
            <p:spPr>
              <a:xfrm>
                <a:off x="3594465" y="635551"/>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2" name="组合 391"/>
              <p:cNvGrpSpPr/>
              <p:nvPr userDrawn="1"/>
            </p:nvGrpSpPr>
            <p:grpSpPr>
              <a:xfrm>
                <a:off x="2244174" y="952025"/>
                <a:ext cx="2250485" cy="1265899"/>
                <a:chOff x="0" y="0"/>
                <a:chExt cx="2250485" cy="1265899"/>
              </a:xfrm>
              <a:grpFill/>
            </p:grpSpPr>
            <p:sp>
              <p:nvSpPr>
                <p:cNvPr id="432" name="矩形 431"/>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矩形 432"/>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矩形 433"/>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矩形 434"/>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矩形 435"/>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矩形 436"/>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矩形 437"/>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矩形 438"/>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矩形 439"/>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矩形 440"/>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3" name="组合 392"/>
              <p:cNvGrpSpPr/>
              <p:nvPr userDrawn="1"/>
            </p:nvGrpSpPr>
            <p:grpSpPr>
              <a:xfrm>
                <a:off x="2244174" y="2212882"/>
                <a:ext cx="2250485" cy="1265899"/>
                <a:chOff x="0" y="0"/>
                <a:chExt cx="2250485" cy="1265899"/>
              </a:xfrm>
              <a:grpFill/>
            </p:grpSpPr>
            <p:sp>
              <p:nvSpPr>
                <p:cNvPr id="422" name="矩形 421"/>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矩形 422"/>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矩形 423"/>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矩形 424"/>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矩形 425"/>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矩形 426"/>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矩形 427"/>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矩形 428"/>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矩形 429"/>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矩形 430"/>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4" name="组合 393"/>
              <p:cNvGrpSpPr/>
              <p:nvPr userDrawn="1"/>
            </p:nvGrpSpPr>
            <p:grpSpPr>
              <a:xfrm>
                <a:off x="2244174" y="3478780"/>
                <a:ext cx="2250485" cy="1265899"/>
                <a:chOff x="0" y="0"/>
                <a:chExt cx="2250485" cy="1265899"/>
              </a:xfrm>
              <a:grpFill/>
            </p:grpSpPr>
            <p:sp>
              <p:nvSpPr>
                <p:cNvPr id="412" name="矩形 411"/>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矩形 412"/>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矩形 413"/>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矩形 414"/>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矩形 415"/>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矩形 416"/>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矩形 417"/>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矩形 418"/>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矩形 419"/>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矩形 420"/>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5" name="组合 394"/>
              <p:cNvGrpSpPr/>
              <p:nvPr userDrawn="1"/>
            </p:nvGrpSpPr>
            <p:grpSpPr>
              <a:xfrm>
                <a:off x="2244174" y="4750765"/>
                <a:ext cx="2250485" cy="1265899"/>
                <a:chOff x="0" y="0"/>
                <a:chExt cx="2250485" cy="1265899"/>
              </a:xfrm>
              <a:grpFill/>
            </p:grpSpPr>
            <p:sp>
              <p:nvSpPr>
                <p:cNvPr id="402" name="矩形 401"/>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3" name="矩形 402"/>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矩形 403"/>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矩形 404"/>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矩形 405"/>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矩形 406"/>
                <p:cNvSpPr/>
                <p:nvPr userDrawn="1"/>
              </p:nvSpPr>
              <p:spPr>
                <a:xfrm>
                  <a:off x="0"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矩形 407"/>
                <p:cNvSpPr/>
                <p:nvPr userDrawn="1"/>
              </p:nvSpPr>
              <p:spPr>
                <a:xfrm>
                  <a:off x="900194"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矩形 408"/>
                <p:cNvSpPr/>
                <p:nvPr userDrawn="1"/>
              </p:nvSpPr>
              <p:spPr>
                <a:xfrm>
                  <a:off x="1800388" y="632949"/>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矩形 409"/>
                <p:cNvSpPr/>
                <p:nvPr userDrawn="1"/>
              </p:nvSpPr>
              <p:spPr>
                <a:xfrm>
                  <a:off x="450097"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矩形 410"/>
                <p:cNvSpPr/>
                <p:nvPr userDrawn="1"/>
              </p:nvSpPr>
              <p:spPr>
                <a:xfrm>
                  <a:off x="1350291" y="949424"/>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6" name="组合 395"/>
              <p:cNvGrpSpPr/>
              <p:nvPr userDrawn="1"/>
            </p:nvGrpSpPr>
            <p:grpSpPr>
              <a:xfrm>
                <a:off x="2244174" y="6016663"/>
                <a:ext cx="2250485" cy="632950"/>
                <a:chOff x="0" y="0"/>
                <a:chExt cx="2250485" cy="632950"/>
              </a:xfrm>
              <a:grpFill/>
            </p:grpSpPr>
            <p:sp>
              <p:nvSpPr>
                <p:cNvPr id="397" name="矩形 396"/>
                <p:cNvSpPr/>
                <p:nvPr userDrawn="1"/>
              </p:nvSpPr>
              <p:spPr>
                <a:xfrm>
                  <a:off x="0"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矩形 397"/>
                <p:cNvSpPr/>
                <p:nvPr userDrawn="1"/>
              </p:nvSpPr>
              <p:spPr>
                <a:xfrm>
                  <a:off x="900194"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矩形 398"/>
                <p:cNvSpPr/>
                <p:nvPr userDrawn="1"/>
              </p:nvSpPr>
              <p:spPr>
                <a:xfrm>
                  <a:off x="1800388" y="0"/>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矩形 399"/>
                <p:cNvSpPr/>
                <p:nvPr userDrawn="1"/>
              </p:nvSpPr>
              <p:spPr>
                <a:xfrm>
                  <a:off x="450097"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矩形 400"/>
                <p:cNvSpPr/>
                <p:nvPr userDrawn="1"/>
              </p:nvSpPr>
              <p:spPr>
                <a:xfrm>
                  <a:off x="1350291" y="316475"/>
                  <a:ext cx="450097" cy="316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弧形 27"/>
          <p:cNvSpPr/>
          <p:nvPr/>
        </p:nvSpPr>
        <p:spPr>
          <a:xfrm>
            <a:off x="2627770" y="762159"/>
            <a:ext cx="3811131" cy="3811130"/>
          </a:xfrm>
          <a:prstGeom prst="arc">
            <a:avLst>
              <a:gd name="adj1" fmla="val 16151937"/>
              <a:gd name="adj2" fmla="val 10786800"/>
            </a:avLst>
          </a:prstGeom>
          <a:ln w="28575">
            <a:solidFill>
              <a:srgbClr val="6483B3"/>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a:p>
        </p:txBody>
      </p:sp>
      <p:sp>
        <p:nvSpPr>
          <p:cNvPr id="14" name="椭圆 13"/>
          <p:cNvSpPr/>
          <p:nvPr/>
        </p:nvSpPr>
        <p:spPr>
          <a:xfrm>
            <a:off x="2938585" y="1072974"/>
            <a:ext cx="3189500" cy="3189500"/>
          </a:xfrm>
          <a:prstGeom prst="ellipse">
            <a:avLst/>
          </a:prstGeom>
          <a:gradFill>
            <a:gsLst>
              <a:gs pos="0">
                <a:srgbClr val="6483B3"/>
              </a:gs>
              <a:gs pos="87000">
                <a:srgbClr val="334E6E"/>
              </a:gs>
            </a:gsLst>
            <a:lin ang="4800000" scaled="0"/>
          </a:gradFill>
          <a:ln w="762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500"/>
          </a:p>
        </p:txBody>
      </p:sp>
      <p:sp>
        <p:nvSpPr>
          <p:cNvPr id="16" name="PA_椭圆 4"/>
          <p:cNvSpPr/>
          <p:nvPr>
            <p:custDataLst>
              <p:tags r:id="rId1"/>
            </p:custDataLst>
          </p:nvPr>
        </p:nvSpPr>
        <p:spPr>
          <a:xfrm>
            <a:off x="2322969" y="457358"/>
            <a:ext cx="4420731" cy="4420731"/>
          </a:xfrm>
          <a:prstGeom prst="ellipse">
            <a:avLst/>
          </a:prstGeom>
          <a:noFill/>
          <a:ln w="1905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9" name="PA_矩形 30"/>
          <p:cNvSpPr/>
          <p:nvPr>
            <p:custDataLst>
              <p:tags r:id="rId2"/>
            </p:custDataLst>
          </p:nvPr>
        </p:nvSpPr>
        <p:spPr>
          <a:xfrm>
            <a:off x="3479165" y="2239010"/>
            <a:ext cx="2108200" cy="837565"/>
          </a:xfrm>
          <a:prstGeom prst="rect">
            <a:avLst/>
          </a:prstGeom>
          <a:ln>
            <a:noFill/>
          </a:ln>
        </p:spPr>
        <p:txBody>
          <a:bodyPr wrap="square" lIns="68580" tIns="34290" rIns="68580" bIns="34290">
            <a:spAutoFit/>
          </a:bodyPr>
          <a:lstStyle/>
          <a:p>
            <a:pPr algn="ctr"/>
            <a:r>
              <a:rPr lang="en-US" altLang="zh-CN" sz="5000" dirty="0">
                <a:solidFill>
                  <a:schemeClr val="bg1"/>
                </a:solidFill>
                <a:latin typeface="微软雅黑" panose="020B0503020204020204" charset="-122"/>
                <a:ea typeface="微软雅黑" panose="020B0503020204020204" charset="-122"/>
                <a:cs typeface="微软雅黑" panose="020B0503020204020204" charset="-122"/>
              </a:rPr>
              <a:t>VDB</a:t>
            </a:r>
            <a:endParaRPr lang="en-US" altLang="zh-CN" sz="5000"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55" name="组合 54"/>
          <p:cNvGrpSpPr/>
          <p:nvPr/>
        </p:nvGrpSpPr>
        <p:grpSpPr>
          <a:xfrm>
            <a:off x="3963542" y="3395117"/>
            <a:ext cx="1135322" cy="228349"/>
            <a:chOff x="5310123" y="4754565"/>
            <a:chExt cx="1513762" cy="304465"/>
          </a:xfrm>
        </p:grpSpPr>
        <p:sp>
          <p:nvSpPr>
            <p:cNvPr id="20" name="PA_圆角矩形 31"/>
            <p:cNvSpPr/>
            <p:nvPr>
              <p:custDataLst>
                <p:tags r:id="rId3"/>
              </p:custDataLst>
            </p:nvPr>
          </p:nvSpPr>
          <p:spPr>
            <a:xfrm>
              <a:off x="5422012" y="4754565"/>
              <a:ext cx="1289984" cy="26848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rgbClr val="223762"/>
                </a:solidFill>
              </a:endParaRPr>
            </a:p>
          </p:txBody>
        </p:sp>
        <p:sp>
          <p:nvSpPr>
            <p:cNvPr id="21" name="PA_矩形 32"/>
            <p:cNvSpPr/>
            <p:nvPr>
              <p:custDataLst>
                <p:tags r:id="rId4"/>
              </p:custDataLst>
            </p:nvPr>
          </p:nvSpPr>
          <p:spPr>
            <a:xfrm>
              <a:off x="5310123" y="4773704"/>
              <a:ext cx="1513762" cy="285326"/>
            </a:xfrm>
            <a:prstGeom prst="rect">
              <a:avLst/>
            </a:prstGeom>
            <a:ln>
              <a:noFill/>
            </a:ln>
          </p:spPr>
          <p:txBody>
            <a:bodyPr wrap="square">
              <a:spAutoFit/>
            </a:bodyPr>
            <a:lstStyle/>
            <a:p>
              <a:pPr algn="ctr"/>
              <a:r>
                <a:rPr lang="zh-CN" altLang="en-US" sz="800" dirty="0">
                  <a:solidFill>
                    <a:srgbClr val="456288"/>
                  </a:solidFill>
                  <a:latin typeface="微软雅黑" panose="020B0503020204020204" charset="-122"/>
                  <a:ea typeface="微软雅黑" panose="020B0503020204020204" charset="-122"/>
                  <a:sym typeface="华文细黑" panose="02010600040101010101" pitchFamily="2" charset="-122"/>
                </a:rPr>
                <a:t>汇报人：</a:t>
              </a:r>
              <a:r>
                <a:rPr lang="zh-CN" altLang="en-US" sz="800" dirty="0">
                  <a:solidFill>
                    <a:srgbClr val="456288"/>
                  </a:solidFill>
                  <a:latin typeface="微软雅黑" panose="020B0503020204020204" charset="-122"/>
                  <a:ea typeface="微软雅黑" panose="020B0503020204020204" charset="-122"/>
                  <a:sym typeface="华文细黑" panose="02010600040101010101" pitchFamily="2" charset="-122"/>
                </a:rPr>
                <a:t>王继航</a:t>
              </a:r>
              <a:endParaRPr lang="zh-CN" altLang="en-US" sz="800" dirty="0">
                <a:solidFill>
                  <a:srgbClr val="456288"/>
                </a:solidFill>
                <a:latin typeface="微软雅黑" panose="020B0503020204020204" charset="-122"/>
                <a:ea typeface="微软雅黑" panose="020B0503020204020204" charset="-122"/>
                <a:sym typeface="华文细黑" panose="02010600040101010101" pitchFamily="2" charset="-122"/>
              </a:endParaRPr>
            </a:p>
          </p:txBody>
        </p:sp>
      </p:grpSp>
      <p:grpSp>
        <p:nvGrpSpPr>
          <p:cNvPr id="22" name="PA_组合 2"/>
          <p:cNvGrpSpPr/>
          <p:nvPr>
            <p:custDataLst>
              <p:tags r:id="rId5"/>
            </p:custDataLst>
          </p:nvPr>
        </p:nvGrpSpPr>
        <p:grpSpPr>
          <a:xfrm>
            <a:off x="2804949" y="1118533"/>
            <a:ext cx="3456770" cy="3098381"/>
            <a:chOff x="4218413" y="1840884"/>
            <a:chExt cx="3799166" cy="3405278"/>
          </a:xfrm>
          <a:gradFill>
            <a:gsLst>
              <a:gs pos="0">
                <a:srgbClr val="6483B3"/>
              </a:gs>
              <a:gs pos="87000">
                <a:srgbClr val="334E6E"/>
              </a:gs>
            </a:gsLst>
            <a:lin ang="4800000" scaled="0"/>
          </a:gradFill>
        </p:grpSpPr>
        <p:sp>
          <p:nvSpPr>
            <p:cNvPr id="23" name="椭圆 22"/>
            <p:cNvSpPr/>
            <p:nvPr/>
          </p:nvSpPr>
          <p:spPr>
            <a:xfrm>
              <a:off x="4218413" y="1840884"/>
              <a:ext cx="186451" cy="18645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7831128" y="5059711"/>
              <a:ext cx="186451" cy="18645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5" name="PA_组合 1"/>
          <p:cNvGrpSpPr/>
          <p:nvPr>
            <p:custDataLst>
              <p:tags r:id="rId6"/>
            </p:custDataLst>
          </p:nvPr>
        </p:nvGrpSpPr>
        <p:grpSpPr>
          <a:xfrm>
            <a:off x="2810873" y="1104953"/>
            <a:ext cx="3444924" cy="3125540"/>
            <a:chOff x="4221684" y="1840884"/>
            <a:chExt cx="3786145" cy="3435127"/>
          </a:xfrm>
          <a:gradFill>
            <a:gsLst>
              <a:gs pos="0">
                <a:srgbClr val="6483B3"/>
              </a:gs>
              <a:gs pos="87000">
                <a:srgbClr val="334E6E"/>
              </a:gs>
            </a:gsLst>
            <a:lin ang="4800000" scaled="0"/>
          </a:gradFill>
        </p:grpSpPr>
        <p:sp>
          <p:nvSpPr>
            <p:cNvPr id="26" name="椭圆 25"/>
            <p:cNvSpPr/>
            <p:nvPr/>
          </p:nvSpPr>
          <p:spPr>
            <a:xfrm>
              <a:off x="4221684" y="5089561"/>
              <a:ext cx="186452" cy="186450"/>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椭圆 26"/>
            <p:cNvSpPr/>
            <p:nvPr/>
          </p:nvSpPr>
          <p:spPr>
            <a:xfrm>
              <a:off x="7821378" y="1840884"/>
              <a:ext cx="186451" cy="18645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cxnSp>
        <p:nvCxnSpPr>
          <p:cNvPr id="6" name="直接连接符 5"/>
          <p:cNvCxnSpPr/>
          <p:nvPr/>
        </p:nvCxnSpPr>
        <p:spPr>
          <a:xfrm>
            <a:off x="0" y="2667724"/>
            <a:ext cx="2322969" cy="0"/>
          </a:xfrm>
          <a:prstGeom prst="line">
            <a:avLst/>
          </a:prstGeom>
          <a:ln w="1905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743700" y="2667724"/>
            <a:ext cx="2400300" cy="0"/>
          </a:xfrm>
          <a:prstGeom prst="line">
            <a:avLst/>
          </a:prstGeom>
          <a:ln w="1905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2499673" y="2540000"/>
            <a:ext cx="256191" cy="25619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5" name="椭圆 34"/>
          <p:cNvSpPr/>
          <p:nvPr/>
        </p:nvSpPr>
        <p:spPr>
          <a:xfrm>
            <a:off x="6310422" y="2540000"/>
            <a:ext cx="256191" cy="25619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6" name="椭圆 35"/>
          <p:cNvSpPr/>
          <p:nvPr/>
        </p:nvSpPr>
        <p:spPr>
          <a:xfrm>
            <a:off x="4497501" y="713676"/>
            <a:ext cx="129216" cy="12921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7" name="椭圆 36"/>
          <p:cNvSpPr/>
          <p:nvPr/>
        </p:nvSpPr>
        <p:spPr>
          <a:xfrm>
            <a:off x="4497501" y="4501480"/>
            <a:ext cx="129216" cy="12921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8" name="椭圆 37"/>
          <p:cNvSpPr/>
          <p:nvPr/>
        </p:nvSpPr>
        <p:spPr>
          <a:xfrm>
            <a:off x="1812400" y="2215678"/>
            <a:ext cx="199753" cy="199753"/>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9" name="椭圆 38"/>
          <p:cNvSpPr/>
          <p:nvPr/>
        </p:nvSpPr>
        <p:spPr>
          <a:xfrm>
            <a:off x="908365" y="2580396"/>
            <a:ext cx="174656" cy="174656"/>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0" name="椭圆 39"/>
          <p:cNvSpPr/>
          <p:nvPr/>
        </p:nvSpPr>
        <p:spPr>
          <a:xfrm>
            <a:off x="1584712" y="2593105"/>
            <a:ext cx="149238" cy="14923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1" name="椭圆 40"/>
          <p:cNvSpPr/>
          <p:nvPr/>
        </p:nvSpPr>
        <p:spPr>
          <a:xfrm>
            <a:off x="544480" y="2268359"/>
            <a:ext cx="141321" cy="14132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2" name="椭圆 41"/>
          <p:cNvSpPr/>
          <p:nvPr/>
        </p:nvSpPr>
        <p:spPr>
          <a:xfrm>
            <a:off x="435236" y="2632777"/>
            <a:ext cx="90125" cy="9012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3" name="椭圆 42"/>
          <p:cNvSpPr/>
          <p:nvPr/>
        </p:nvSpPr>
        <p:spPr>
          <a:xfrm>
            <a:off x="1435474" y="2860526"/>
            <a:ext cx="149238" cy="14923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4" name="椭圆 43"/>
          <p:cNvSpPr/>
          <p:nvPr/>
        </p:nvSpPr>
        <p:spPr>
          <a:xfrm>
            <a:off x="94471" y="2604107"/>
            <a:ext cx="141321" cy="14132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椭圆 44"/>
          <p:cNvSpPr/>
          <p:nvPr/>
        </p:nvSpPr>
        <p:spPr>
          <a:xfrm>
            <a:off x="2052604" y="3080400"/>
            <a:ext cx="90125" cy="9012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椭圆 45"/>
          <p:cNvSpPr/>
          <p:nvPr/>
        </p:nvSpPr>
        <p:spPr>
          <a:xfrm>
            <a:off x="7054515" y="2239074"/>
            <a:ext cx="199753" cy="199753"/>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椭圆 46"/>
          <p:cNvSpPr/>
          <p:nvPr/>
        </p:nvSpPr>
        <p:spPr>
          <a:xfrm>
            <a:off x="8307266" y="2580396"/>
            <a:ext cx="174656" cy="174656"/>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椭圆 47"/>
          <p:cNvSpPr/>
          <p:nvPr/>
        </p:nvSpPr>
        <p:spPr>
          <a:xfrm>
            <a:off x="8872445" y="2593105"/>
            <a:ext cx="149238" cy="14923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9" name="椭圆 48"/>
          <p:cNvSpPr/>
          <p:nvPr/>
        </p:nvSpPr>
        <p:spPr>
          <a:xfrm>
            <a:off x="8713496" y="2268359"/>
            <a:ext cx="141321" cy="14132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椭圆 49"/>
          <p:cNvSpPr/>
          <p:nvPr/>
        </p:nvSpPr>
        <p:spPr>
          <a:xfrm>
            <a:off x="7858842" y="2632777"/>
            <a:ext cx="90125" cy="9012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1" name="椭圆 50"/>
          <p:cNvSpPr/>
          <p:nvPr/>
        </p:nvSpPr>
        <p:spPr>
          <a:xfrm>
            <a:off x="7481957" y="2847416"/>
            <a:ext cx="149238" cy="14923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2" name="椭圆 51"/>
          <p:cNvSpPr/>
          <p:nvPr/>
        </p:nvSpPr>
        <p:spPr>
          <a:xfrm>
            <a:off x="6978972" y="2604107"/>
            <a:ext cx="141321" cy="14132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3" name="椭圆 52"/>
          <p:cNvSpPr/>
          <p:nvPr/>
        </p:nvSpPr>
        <p:spPr>
          <a:xfrm>
            <a:off x="6964390" y="3004734"/>
            <a:ext cx="90125" cy="9012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4" name="椭圆 53"/>
          <p:cNvSpPr/>
          <p:nvPr/>
        </p:nvSpPr>
        <p:spPr>
          <a:xfrm>
            <a:off x="8623372" y="2906529"/>
            <a:ext cx="90125" cy="9012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bldLst>
      <p:bldP spid="28" grpId="0" animBg="1"/>
      <p:bldP spid="14" grpId="0" animBg="1"/>
      <p:bldP spid="16" grpId="0" animBg="1"/>
      <p:bldP spid="19" grpId="0"/>
      <p:bldP spid="11"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600" y="199390"/>
            <a:ext cx="4431030" cy="414020"/>
          </a:xfrm>
          <a:prstGeom prst="rect">
            <a:avLst/>
          </a:prstGeom>
          <a:noFill/>
        </p:spPr>
        <p:txBody>
          <a:bodyPr wrap="square" rtlCol="0">
            <a:spAutoFit/>
          </a:bodyPr>
          <a:p>
            <a:pPr algn="l">
              <a:buClrTx/>
              <a:buSzTx/>
              <a:buFontTx/>
            </a:pPr>
            <a:r>
              <a:rPr lang="en-US" altLang="zh-CN" sz="2100" b="1" dirty="0">
                <a:solidFill>
                  <a:schemeClr val="tx1">
                    <a:lumMod val="85000"/>
                    <a:lumOff val="15000"/>
                  </a:schemeClr>
                </a:solidFill>
                <a:latin typeface="微软雅黑" panose="020B0503020204020204" charset="-122"/>
                <a:ea typeface="微软雅黑" panose="020B0503020204020204" charset="-122"/>
              </a:rPr>
              <a:t>VDB ACCESS ALGORITHMS</a:t>
            </a:r>
            <a:endParaRPr lang="en-US" altLang="zh-CN" sz="2100" b="1" dirty="0">
              <a:solidFill>
                <a:schemeClr val="tx1">
                  <a:lumMod val="85000"/>
                  <a:lumOff val="15000"/>
                </a:schemeClr>
              </a:solidFill>
              <a:latin typeface="微软雅黑" panose="020B0503020204020204" charset="-122"/>
              <a:ea typeface="微软雅黑" panose="020B0503020204020204" charset="-122"/>
            </a:endParaRPr>
          </a:p>
        </p:txBody>
      </p:sp>
      <p:sp>
        <p:nvSpPr>
          <p:cNvPr id="2" name="文本框 1"/>
          <p:cNvSpPr txBox="1"/>
          <p:nvPr/>
        </p:nvSpPr>
        <p:spPr>
          <a:xfrm>
            <a:off x="284480" y="742315"/>
            <a:ext cx="3949065" cy="368300"/>
          </a:xfrm>
          <a:prstGeom prst="rect">
            <a:avLst/>
          </a:prstGeom>
          <a:noFill/>
        </p:spPr>
        <p:txBody>
          <a:bodyPr wrap="square" rtlCol="0">
            <a:spAutoFit/>
          </a:bodyPr>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访问索引坐标（x，y，z）处的体素</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7" name="文本框 6"/>
          <p:cNvSpPr txBox="1"/>
          <p:nvPr/>
        </p:nvSpPr>
        <p:spPr>
          <a:xfrm>
            <a:off x="284480" y="1156335"/>
            <a:ext cx="3768090" cy="368300"/>
          </a:xfrm>
          <a:prstGeom prst="rect">
            <a:avLst/>
          </a:prstGeom>
          <a:noFill/>
        </p:spPr>
        <p:txBody>
          <a:bodyPr wrap="square" rtlCol="0">
            <a:spAutoFit/>
          </a:bodyPr>
          <a:p>
            <a:pPr algn="l">
              <a:buClrTx/>
              <a:buSzTx/>
              <a:buNone/>
            </a:pPr>
            <a:r>
              <a:rPr lang="en-US" altLang="zh-CN" sz="1800">
                <a:latin typeface="华文楷体" panose="02010600040101010101" charset="-122"/>
                <a:ea typeface="华文楷体" panose="02010600040101010101" charset="-122"/>
                <a:cs typeface="华文楷体" panose="02010600040101010101" charset="-122"/>
              </a:rPr>
              <a:t>3.1</a:t>
            </a:r>
            <a:r>
              <a:rPr lang="zh-CN" altLang="en-US" sz="1800">
                <a:latin typeface="华文楷体" panose="02010600040101010101" charset="-122"/>
                <a:ea typeface="华文楷体" panose="02010600040101010101" charset="-122"/>
                <a:cs typeface="华文楷体" panose="02010600040101010101" charset="-122"/>
              </a:rPr>
              <a:t>、中间节点偏置</a:t>
            </a:r>
            <a:r>
              <a:rPr lang="zh-CN" altLang="en-US" sz="1800">
                <a:latin typeface="华文楷体" panose="02010600040101010101" charset="-122"/>
                <a:ea typeface="华文楷体" panose="02010600040101010101" charset="-122"/>
                <a:cs typeface="华文楷体" panose="02010600040101010101" charset="-122"/>
              </a:rPr>
              <a:t>计算</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9" name="文本框 8"/>
          <p:cNvSpPr txBox="1"/>
          <p:nvPr/>
        </p:nvSpPr>
        <p:spPr>
          <a:xfrm>
            <a:off x="323850" y="3528060"/>
            <a:ext cx="3575685" cy="368300"/>
          </a:xfrm>
          <a:prstGeom prst="rect">
            <a:avLst/>
          </a:prstGeom>
          <a:noFill/>
        </p:spPr>
        <p:txBody>
          <a:bodyPr wrap="square" rtlCol="0">
            <a:spAutoFit/>
          </a:bodyPr>
          <a:p>
            <a:pPr algn="l">
              <a:buClrTx/>
              <a:buSzTx/>
              <a:buNone/>
            </a:pPr>
            <a:r>
              <a:rPr lang="en-US" altLang="zh-CN" sz="1800">
                <a:latin typeface="华文楷体" panose="02010600040101010101" charset="-122"/>
                <a:ea typeface="华文楷体" panose="02010600040101010101" charset="-122"/>
                <a:cs typeface="华文楷体" panose="02010600040101010101" charset="-122"/>
              </a:rPr>
              <a:t>3.2</a:t>
            </a:r>
            <a:r>
              <a:rPr lang="zh-CN" altLang="en-US" sz="1800">
                <a:latin typeface="华文楷体" panose="02010600040101010101" charset="-122"/>
                <a:ea typeface="华文楷体" panose="02010600040101010101" charset="-122"/>
                <a:cs typeface="华文楷体" panose="02010600040101010101" charset="-122"/>
              </a:rPr>
              <a:t>、叶节点</a:t>
            </a:r>
            <a:r>
              <a:rPr lang="zh-CN" altLang="en-US" sz="1800">
                <a:latin typeface="华文楷体" panose="02010600040101010101" charset="-122"/>
                <a:ea typeface="华文楷体" panose="02010600040101010101" charset="-122"/>
                <a:cs typeface="华文楷体" panose="02010600040101010101" charset="-122"/>
              </a:rPr>
              <a:t>偏置计算</a:t>
            </a:r>
            <a:endParaRPr lang="zh-CN" altLang="en-US" sz="1800">
              <a:latin typeface="华文楷体" panose="02010600040101010101" charset="-122"/>
              <a:ea typeface="华文楷体" panose="02010600040101010101" charset="-122"/>
              <a:cs typeface="华文楷体" panose="02010600040101010101" charset="-122"/>
            </a:endParaRPr>
          </a:p>
        </p:txBody>
      </p:sp>
      <p:pic>
        <p:nvPicPr>
          <p:cNvPr id="12" name="图片 11"/>
          <p:cNvPicPr/>
          <p:nvPr/>
        </p:nvPicPr>
        <p:blipFill>
          <a:blip r:embed="rId1"/>
          <a:stretch>
            <a:fillRect/>
          </a:stretch>
        </p:blipFill>
        <p:spPr>
          <a:xfrm>
            <a:off x="323850" y="1570355"/>
            <a:ext cx="4287520" cy="1035685"/>
          </a:xfrm>
          <a:prstGeom prst="rect">
            <a:avLst/>
          </a:prstGeom>
        </p:spPr>
      </p:pic>
      <p:pic>
        <p:nvPicPr>
          <p:cNvPr id="13" name="图片 12"/>
          <p:cNvPicPr/>
          <p:nvPr/>
        </p:nvPicPr>
        <p:blipFill>
          <a:blip r:embed="rId2"/>
          <a:stretch>
            <a:fillRect/>
          </a:stretch>
        </p:blipFill>
        <p:spPr>
          <a:xfrm>
            <a:off x="417195" y="3940175"/>
            <a:ext cx="4155440" cy="766445"/>
          </a:xfrm>
          <a:prstGeom prst="rect">
            <a:avLst/>
          </a:prstGeom>
        </p:spPr>
      </p:pic>
      <p:pic>
        <p:nvPicPr>
          <p:cNvPr id="14" name="图片 13"/>
          <p:cNvPicPr>
            <a:picLocks noChangeAspect="1"/>
          </p:cNvPicPr>
          <p:nvPr/>
        </p:nvPicPr>
        <p:blipFill>
          <a:blip r:embed="rId3"/>
          <a:stretch>
            <a:fillRect/>
          </a:stretch>
        </p:blipFill>
        <p:spPr>
          <a:xfrm>
            <a:off x="5061585" y="3144520"/>
            <a:ext cx="3689985" cy="1922780"/>
          </a:xfrm>
          <a:prstGeom prst="rect">
            <a:avLst/>
          </a:prstGeom>
        </p:spPr>
      </p:pic>
      <p:pic>
        <p:nvPicPr>
          <p:cNvPr id="15" name="图片 14"/>
          <p:cNvPicPr>
            <a:picLocks noChangeAspect="1"/>
          </p:cNvPicPr>
          <p:nvPr/>
        </p:nvPicPr>
        <p:blipFill>
          <a:blip r:embed="rId4"/>
          <a:stretch>
            <a:fillRect/>
          </a:stretch>
        </p:blipFill>
        <p:spPr>
          <a:xfrm>
            <a:off x="5054600" y="738505"/>
            <a:ext cx="3696970" cy="2221230"/>
          </a:xfrm>
          <a:prstGeom prst="rect">
            <a:avLst/>
          </a:prstGeom>
        </p:spPr>
      </p:pic>
      <p:sp>
        <p:nvSpPr>
          <p:cNvPr id="16" name="文本框 15"/>
          <p:cNvSpPr txBox="1"/>
          <p:nvPr/>
        </p:nvSpPr>
        <p:spPr>
          <a:xfrm>
            <a:off x="323850" y="2606040"/>
            <a:ext cx="4504055" cy="922020"/>
          </a:xfrm>
          <a:prstGeom prst="rect">
            <a:avLst/>
          </a:prstGeom>
          <a:noFill/>
        </p:spPr>
        <p:txBody>
          <a:bodyPr wrap="square" rtlCol="0">
            <a:spAutoFit/>
          </a:bodyPr>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获取各个方向上在该节点内部的值，去除该节点所含的子节点信息，并按照xyz的顺序拼接成一维索引。</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17" name="文本框 16"/>
          <p:cNvSpPr txBox="1"/>
          <p:nvPr/>
        </p:nvSpPr>
        <p:spPr>
          <a:xfrm>
            <a:off x="323850" y="4779645"/>
            <a:ext cx="3456305" cy="368300"/>
          </a:xfrm>
          <a:prstGeom prst="rect">
            <a:avLst/>
          </a:prstGeom>
          <a:noFill/>
        </p:spPr>
        <p:txBody>
          <a:bodyPr wrap="square" rtlCol="0">
            <a:spAutoFit/>
          </a:bodyPr>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无需考虑去除其子节点信息一步</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5" name="文本框 4"/>
          <p:cNvSpPr txBox="1"/>
          <p:nvPr/>
        </p:nvSpPr>
        <p:spPr>
          <a:xfrm>
            <a:off x="6993890" y="258445"/>
            <a:ext cx="1677670" cy="295910"/>
          </a:xfrm>
          <a:prstGeom prst="rect">
            <a:avLst/>
          </a:prstGeom>
          <a:noFill/>
        </p:spPr>
        <p:txBody>
          <a:bodyPr wrap="square" rtlCol="0">
            <a:noAutofit/>
          </a:bodyPr>
          <a:p>
            <a:r>
              <a:rPr lang="zh-CN" altLang="en-US" sz="1800" b="1">
                <a:latin typeface="华文楷体" panose="02010600040101010101" charset="-122"/>
                <a:ea typeface="华文楷体" panose="02010600040101010101" charset="-122"/>
                <a:cs typeface="华文楷体" panose="02010600040101010101" charset="-122"/>
              </a:rPr>
              <a:t>Random Access</a:t>
            </a:r>
            <a:endParaRPr lang="zh-CN" altLang="en-US" sz="1800" b="1">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   </a:t>
            </a:r>
            <a:endParaRPr lang="zh-CN" altLang="en-US"/>
          </a:p>
        </p:txBody>
      </p:sp>
    </p:spTree>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600" y="199390"/>
            <a:ext cx="4431030" cy="414020"/>
          </a:xfrm>
          <a:prstGeom prst="rect">
            <a:avLst/>
          </a:prstGeom>
          <a:noFill/>
        </p:spPr>
        <p:txBody>
          <a:bodyPr wrap="square" rtlCol="0">
            <a:spAutoFit/>
          </a:bodyPr>
          <a:p>
            <a:pPr algn="l">
              <a:buClrTx/>
              <a:buSzTx/>
              <a:buFontTx/>
            </a:pPr>
            <a:r>
              <a:rPr lang="en-US" altLang="zh-CN" sz="2100" b="1" dirty="0">
                <a:solidFill>
                  <a:schemeClr val="tx1">
                    <a:lumMod val="85000"/>
                    <a:lumOff val="15000"/>
                  </a:schemeClr>
                </a:solidFill>
                <a:latin typeface="微软雅黑" panose="020B0503020204020204" charset="-122"/>
                <a:ea typeface="微软雅黑" panose="020B0503020204020204" charset="-122"/>
              </a:rPr>
              <a:t>VDB ACCESS ALGORITHMS</a:t>
            </a:r>
            <a:endParaRPr lang="en-US" altLang="zh-CN" sz="2100" b="1" dirty="0">
              <a:solidFill>
                <a:schemeClr val="tx1">
                  <a:lumMod val="85000"/>
                  <a:lumOff val="15000"/>
                </a:schemeClr>
              </a:solidFill>
              <a:latin typeface="微软雅黑" panose="020B0503020204020204" charset="-122"/>
              <a:ea typeface="微软雅黑" panose="020B0503020204020204" charset="-122"/>
            </a:endParaRPr>
          </a:p>
        </p:txBody>
      </p:sp>
      <p:sp>
        <p:nvSpPr>
          <p:cNvPr id="4" name="文本框 3"/>
          <p:cNvSpPr txBox="1"/>
          <p:nvPr/>
        </p:nvSpPr>
        <p:spPr>
          <a:xfrm>
            <a:off x="5935345" y="258445"/>
            <a:ext cx="2736215" cy="295910"/>
          </a:xfrm>
          <a:prstGeom prst="rect">
            <a:avLst/>
          </a:prstGeom>
          <a:noFill/>
        </p:spPr>
        <p:txBody>
          <a:bodyPr wrap="square" rtlCol="0">
            <a:noAutofit/>
          </a:bodyPr>
          <a:p>
            <a:r>
              <a:rPr lang="zh-CN" altLang="en-US" sz="1800" b="1">
                <a:latin typeface="华文楷体" panose="02010600040101010101" charset="-122"/>
                <a:ea typeface="华文楷体" panose="02010600040101010101" charset="-122"/>
                <a:cs typeface="华文楷体" panose="02010600040101010101" charset="-122"/>
                <a:sym typeface="+mn-ea"/>
              </a:rPr>
              <a:t>Improving Random Access</a:t>
            </a:r>
            <a:endParaRPr lang="zh-CN" altLang="en-US" sz="1800" b="1">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   </a:t>
            </a:r>
            <a:endParaRPr lang="zh-CN" altLang="en-US"/>
          </a:p>
        </p:txBody>
      </p:sp>
      <p:sp>
        <p:nvSpPr>
          <p:cNvPr id="2" name="文本框 1"/>
          <p:cNvSpPr txBox="1"/>
          <p:nvPr/>
        </p:nvSpPr>
        <p:spPr>
          <a:xfrm>
            <a:off x="354330" y="742315"/>
            <a:ext cx="8182610" cy="982980"/>
          </a:xfrm>
          <a:prstGeom prst="rect">
            <a:avLst/>
          </a:prstGeom>
          <a:noFill/>
        </p:spPr>
        <p:txBody>
          <a:bodyPr wrap="square" rtlCol="0">
            <a:noAutofit/>
          </a:bodyPr>
          <a:p>
            <a:pPr algn="l">
              <a:buClrTx/>
              <a:buSzTx/>
              <a:buNone/>
            </a:pPr>
            <a:r>
              <a:rPr lang="zh-CN" altLang="en-US" sz="1800" b="1">
                <a:latin typeface="华文楷体" panose="02010600040101010101" charset="-122"/>
                <a:ea typeface="华文楷体" panose="02010600040101010101" charset="-122"/>
                <a:cs typeface="华文楷体" panose="02010600040101010101" charset="-122"/>
              </a:rPr>
              <a:t>空间相干性</a:t>
            </a:r>
            <a:r>
              <a:rPr lang="zh-CN" altLang="en-US" sz="1800">
                <a:latin typeface="华文楷体" panose="02010600040101010101" charset="-122"/>
                <a:ea typeface="华文楷体" panose="02010600040101010101" charset="-122"/>
                <a:cs typeface="华文楷体" panose="02010600040101010101" charset="-122"/>
              </a:rPr>
              <a:t>：虽然理论上随机访问意味着每个访问都是独立的，但在实际应用中，大多数网格操作都具有某种程度的空间相干性。这意味着</a:t>
            </a:r>
            <a:r>
              <a:rPr lang="zh-CN" altLang="en-US" sz="1800">
                <a:solidFill>
                  <a:srgbClr val="FF0000"/>
                </a:solidFill>
                <a:latin typeface="华文楷体" panose="02010600040101010101" charset="-122"/>
                <a:ea typeface="华文楷体" panose="02010600040101010101" charset="-122"/>
                <a:cs typeface="华文楷体" panose="02010600040101010101" charset="-122"/>
              </a:rPr>
              <a:t>访问的体素通常集中在某些区域，而不是完全随机分布</a:t>
            </a:r>
            <a:r>
              <a:rPr lang="zh-CN" altLang="en-US" sz="1800">
                <a:solidFill>
                  <a:schemeClr val="tx1"/>
                </a:solidFill>
                <a:latin typeface="华文楷体" panose="02010600040101010101" charset="-122"/>
                <a:ea typeface="华文楷体" panose="02010600040101010101" charset="-122"/>
                <a:cs typeface="华文楷体" panose="02010600040101010101" charset="-122"/>
              </a:rPr>
              <a:t>。</a:t>
            </a:r>
            <a:endParaRPr lang="zh-CN" altLang="en-US" sz="1800" b="1">
              <a:latin typeface="华文楷体" panose="02010600040101010101" charset="-122"/>
              <a:ea typeface="华文楷体" panose="02010600040101010101" charset="-122"/>
              <a:cs typeface="华文楷体" panose="02010600040101010101" charset="-122"/>
            </a:endParaRPr>
          </a:p>
          <a:p>
            <a:pPr algn="l">
              <a:buClrTx/>
              <a:buSzTx/>
              <a:buNone/>
            </a:pP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5" name="文本框 4"/>
          <p:cNvSpPr txBox="1"/>
          <p:nvPr/>
        </p:nvSpPr>
        <p:spPr>
          <a:xfrm>
            <a:off x="354330" y="1767840"/>
            <a:ext cx="7688580" cy="1198880"/>
          </a:xfrm>
          <a:prstGeom prst="rect">
            <a:avLst/>
          </a:prstGeom>
          <a:noFill/>
        </p:spPr>
        <p:txBody>
          <a:bodyPr wrap="square" rtlCol="0">
            <a:spAutoFit/>
          </a:bodyPr>
          <a:p>
            <a:r>
              <a:rPr lang="zh-CN" altLang="en-US" sz="1800">
                <a:latin typeface="华文楷体" panose="02010600040101010101" charset="-122"/>
                <a:ea typeface="华文楷体" panose="02010600040101010101" charset="-122"/>
                <a:cs typeface="华文楷体" panose="02010600040101010101" charset="-122"/>
              </a:rPr>
              <a:t>1、将前一个根中访问的所有节点缓冲到一个小缓存列表中，该列表的大小等于树的深度。</a:t>
            </a:r>
            <a:endParaRPr lang="zh-CN" altLang="en-US" sz="1800">
              <a:latin typeface="华文楷体" panose="02010600040101010101" charset="-122"/>
              <a:ea typeface="华文楷体" panose="02010600040101010101" charset="-122"/>
              <a:cs typeface="华文楷体" panose="02010600040101010101" charset="-122"/>
            </a:endParaRPr>
          </a:p>
          <a:p>
            <a:endParaRPr lang="zh-CN" altLang="en-US" sz="1800">
              <a:latin typeface="华文楷体" panose="02010600040101010101" charset="-122"/>
              <a:ea typeface="华文楷体" panose="02010600040101010101" charset="-122"/>
              <a:cs typeface="华文楷体" panose="02010600040101010101" charset="-122"/>
            </a:endParaRPr>
          </a:p>
          <a:p>
            <a:r>
              <a:rPr lang="en-US" altLang="zh-CN" sz="1800">
                <a:latin typeface="华文楷体" panose="02010600040101010101" charset="-122"/>
                <a:ea typeface="华文楷体" panose="02010600040101010101" charset="-122"/>
                <a:cs typeface="华文楷体" panose="02010600040101010101" charset="-122"/>
              </a:rPr>
              <a:t>2</a:t>
            </a:r>
            <a:r>
              <a:rPr lang="zh-CN" altLang="en-US" sz="1800">
                <a:latin typeface="华文楷体" panose="02010600040101010101" charset="-122"/>
                <a:ea typeface="华文楷体" panose="02010600040101010101" charset="-122"/>
                <a:cs typeface="华文楷体" panose="02010600040101010101" charset="-122"/>
              </a:rPr>
              <a:t>、计算</a:t>
            </a:r>
            <a:r>
              <a:rPr lang="en-US" altLang="zh-CN" sz="1800">
                <a:latin typeface="华文楷体" panose="02010600040101010101" charset="-122"/>
                <a:ea typeface="华文楷体" panose="02010600040101010101" charset="-122"/>
                <a:cs typeface="华文楷体" panose="02010600040101010101" charset="-122"/>
              </a:rPr>
              <a:t>cacheKey</a:t>
            </a:r>
            <a:endParaRPr lang="en-US" altLang="zh-CN" sz="1800">
              <a:latin typeface="华文楷体" panose="02010600040101010101" charset="-122"/>
              <a:ea typeface="华文楷体" panose="02010600040101010101" charset="-122"/>
              <a:cs typeface="华文楷体" panose="02010600040101010101" charset="-122"/>
            </a:endParaRPr>
          </a:p>
        </p:txBody>
      </p:sp>
      <p:pic>
        <p:nvPicPr>
          <p:cNvPr id="6" name="图片 5"/>
          <p:cNvPicPr/>
          <p:nvPr/>
        </p:nvPicPr>
        <p:blipFill>
          <a:blip r:embed="rId1"/>
          <a:stretch>
            <a:fillRect/>
          </a:stretch>
        </p:blipFill>
        <p:spPr>
          <a:xfrm>
            <a:off x="278130" y="3136265"/>
            <a:ext cx="4381500" cy="620395"/>
          </a:xfrm>
          <a:prstGeom prst="rect">
            <a:avLst/>
          </a:prstGeom>
        </p:spPr>
      </p:pic>
      <p:sp>
        <p:nvSpPr>
          <p:cNvPr id="8" name="文本框 7"/>
          <p:cNvSpPr txBox="1"/>
          <p:nvPr/>
        </p:nvSpPr>
        <p:spPr>
          <a:xfrm>
            <a:off x="313690" y="4009390"/>
            <a:ext cx="4460875" cy="645160"/>
          </a:xfrm>
          <a:prstGeom prst="rect">
            <a:avLst/>
          </a:prstGeom>
          <a:noFill/>
        </p:spPr>
        <p:txBody>
          <a:bodyPr wrap="square" rtlCol="0">
            <a:spAutoFit/>
          </a:bodyPr>
          <a:p>
            <a:r>
              <a:rPr lang="zh-CN" altLang="en-US" sz="1800">
                <a:latin typeface="华文楷体" panose="02010600040101010101" charset="-122"/>
                <a:ea typeface="华文楷体" panose="02010600040101010101" charset="-122"/>
                <a:cs typeface="华文楷体" panose="02010600040101010101" charset="-122"/>
              </a:rPr>
              <a:t>清除各方向低于sLog2w位的值，获得包含 (x, y, z) 的节点的起始位置或原点。</a:t>
            </a:r>
            <a:endParaRPr lang="zh-CN" altLang="en-US" sz="1800">
              <a:latin typeface="华文楷体" panose="02010600040101010101" charset="-122"/>
              <a:ea typeface="华文楷体" panose="02010600040101010101" charset="-122"/>
              <a:cs typeface="华文楷体" panose="02010600040101010101" charset="-122"/>
            </a:endParaRPr>
          </a:p>
        </p:txBody>
      </p:sp>
      <p:pic>
        <p:nvPicPr>
          <p:cNvPr id="10" name="图片 9"/>
          <p:cNvPicPr>
            <a:picLocks noChangeAspect="1"/>
          </p:cNvPicPr>
          <p:nvPr/>
        </p:nvPicPr>
        <p:blipFill>
          <a:blip r:embed="rId2"/>
          <a:stretch>
            <a:fillRect/>
          </a:stretch>
        </p:blipFill>
        <p:spPr>
          <a:xfrm>
            <a:off x="4897120" y="2421890"/>
            <a:ext cx="3905250" cy="1638300"/>
          </a:xfrm>
          <a:prstGeom prst="rect">
            <a:avLst/>
          </a:prstGeom>
        </p:spPr>
      </p:pic>
    </p:spTree>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600" y="199390"/>
            <a:ext cx="4431030" cy="414020"/>
          </a:xfrm>
          <a:prstGeom prst="rect">
            <a:avLst/>
          </a:prstGeom>
          <a:noFill/>
        </p:spPr>
        <p:txBody>
          <a:bodyPr wrap="square" rtlCol="0">
            <a:spAutoFit/>
          </a:bodyPr>
          <a:p>
            <a:pPr algn="l">
              <a:buClrTx/>
              <a:buSzTx/>
              <a:buFontTx/>
            </a:pPr>
            <a:r>
              <a:rPr lang="en-US" altLang="zh-CN" sz="2100" b="1" dirty="0">
                <a:solidFill>
                  <a:schemeClr val="tx1">
                    <a:lumMod val="85000"/>
                    <a:lumOff val="15000"/>
                  </a:schemeClr>
                </a:solidFill>
                <a:latin typeface="微软雅黑" panose="020B0503020204020204" charset="-122"/>
                <a:ea typeface="微软雅黑" panose="020B0503020204020204" charset="-122"/>
              </a:rPr>
              <a:t>VDB ACCESS ALGORITHMS</a:t>
            </a:r>
            <a:endParaRPr lang="en-US" altLang="zh-CN" sz="2100" b="1" dirty="0">
              <a:solidFill>
                <a:schemeClr val="tx1">
                  <a:lumMod val="85000"/>
                  <a:lumOff val="15000"/>
                </a:schemeClr>
              </a:solidFill>
              <a:latin typeface="微软雅黑" panose="020B0503020204020204" charset="-122"/>
              <a:ea typeface="微软雅黑" panose="020B0503020204020204" charset="-122"/>
            </a:endParaRPr>
          </a:p>
        </p:txBody>
      </p:sp>
      <p:sp>
        <p:nvSpPr>
          <p:cNvPr id="4" name="文本框 3"/>
          <p:cNvSpPr txBox="1"/>
          <p:nvPr/>
        </p:nvSpPr>
        <p:spPr>
          <a:xfrm>
            <a:off x="6562725" y="258445"/>
            <a:ext cx="1852295" cy="295910"/>
          </a:xfrm>
          <a:prstGeom prst="rect">
            <a:avLst/>
          </a:prstGeom>
          <a:noFill/>
        </p:spPr>
        <p:txBody>
          <a:bodyPr wrap="square" rtlCol="0">
            <a:noAutofit/>
          </a:bodyPr>
          <a:p>
            <a:r>
              <a:rPr lang="zh-CN" altLang="en-US" sz="1800" b="1">
                <a:latin typeface="华文楷体" panose="02010600040101010101" charset="-122"/>
                <a:ea typeface="华文楷体" panose="02010600040101010101" charset="-122"/>
                <a:cs typeface="华文楷体" panose="02010600040101010101" charset="-122"/>
                <a:sym typeface="+mn-ea"/>
              </a:rPr>
              <a:t>Sequential Access</a:t>
            </a:r>
            <a:endParaRPr lang="zh-CN" altLang="en-US" sz="1800" b="1">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   </a:t>
            </a:r>
            <a:endParaRPr lang="zh-CN" altLang="en-US"/>
          </a:p>
        </p:txBody>
      </p:sp>
      <p:sp>
        <p:nvSpPr>
          <p:cNvPr id="7" name="文本框 6"/>
          <p:cNvSpPr txBox="1"/>
          <p:nvPr/>
        </p:nvSpPr>
        <p:spPr>
          <a:xfrm>
            <a:off x="430530" y="803910"/>
            <a:ext cx="4839970" cy="645160"/>
          </a:xfrm>
          <a:prstGeom prst="rect">
            <a:avLst/>
          </a:prstGeom>
          <a:noFill/>
        </p:spPr>
        <p:txBody>
          <a:bodyPr wrap="square" rtlCol="0">
            <a:spAutoFit/>
          </a:bodyPr>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核心</a:t>
            </a:r>
            <a:r>
              <a:rPr lang="zh-CN" altLang="en-US" sz="1800">
                <a:latin typeface="华文楷体" panose="02010600040101010101" charset="-122"/>
                <a:ea typeface="华文楷体" panose="02010600040101010101" charset="-122"/>
                <a:cs typeface="华文楷体" panose="02010600040101010101" charset="-122"/>
              </a:rPr>
              <a:t>问题：定位下一个活动值或子节点</a:t>
            </a:r>
            <a:endParaRPr lang="zh-CN" altLang="en-US" sz="1800">
              <a:latin typeface="华文楷体" panose="02010600040101010101" charset="-122"/>
              <a:ea typeface="华文楷体" panose="02010600040101010101" charset="-122"/>
              <a:cs typeface="华文楷体" panose="02010600040101010101" charset="-122"/>
            </a:endParaRPr>
          </a:p>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实现方案：</a:t>
            </a:r>
            <a:r>
              <a:rPr lang="en-US" altLang="zh-CN" sz="1800">
                <a:latin typeface="华文楷体" panose="02010600040101010101" charset="-122"/>
                <a:ea typeface="华文楷体" panose="02010600040101010101" charset="-122"/>
                <a:cs typeface="华文楷体" panose="02010600040101010101" charset="-122"/>
              </a:rPr>
              <a:t>mValueMask &amp; </a:t>
            </a:r>
            <a:r>
              <a:rPr lang="en-US" altLang="zh-CN" sz="1800">
                <a:latin typeface="华文楷体" panose="02010600040101010101" charset="-122"/>
                <a:ea typeface="华文楷体" panose="02010600040101010101" charset="-122"/>
                <a:cs typeface="华文楷体" panose="02010600040101010101" charset="-122"/>
              </a:rPr>
              <a:t>mChildMask</a:t>
            </a:r>
            <a:endParaRPr lang="en-US" altLang="zh-CN" sz="1800">
              <a:latin typeface="华文楷体" panose="02010600040101010101" charset="-122"/>
              <a:ea typeface="华文楷体" panose="02010600040101010101" charset="-122"/>
              <a:cs typeface="华文楷体" panose="02010600040101010101" charset="-122"/>
            </a:endParaRPr>
          </a:p>
        </p:txBody>
      </p:sp>
      <p:pic>
        <p:nvPicPr>
          <p:cNvPr id="9" name="图片 8"/>
          <p:cNvPicPr/>
          <p:nvPr/>
        </p:nvPicPr>
        <p:blipFill>
          <a:blip r:embed="rId1"/>
          <a:stretch>
            <a:fillRect/>
          </a:stretch>
        </p:blipFill>
        <p:spPr>
          <a:xfrm>
            <a:off x="228600" y="1638935"/>
            <a:ext cx="5848350" cy="1383665"/>
          </a:xfrm>
          <a:prstGeom prst="rect">
            <a:avLst/>
          </a:prstGeom>
        </p:spPr>
      </p:pic>
      <p:sp>
        <p:nvSpPr>
          <p:cNvPr id="11" name="文本框 10"/>
          <p:cNvSpPr txBox="1"/>
          <p:nvPr/>
        </p:nvSpPr>
        <p:spPr>
          <a:xfrm>
            <a:off x="309880" y="3256915"/>
            <a:ext cx="6983730" cy="1588135"/>
          </a:xfrm>
          <a:prstGeom prst="rect">
            <a:avLst/>
          </a:prstGeom>
          <a:noFill/>
        </p:spPr>
        <p:txBody>
          <a:bodyPr wrap="square" rtlCol="0">
            <a:noAutofit/>
          </a:bodyPr>
          <a:p>
            <a:pPr algn="l">
              <a:buClrTx/>
              <a:buSzTx/>
              <a:buNone/>
            </a:pPr>
            <a:r>
              <a:rPr lang="en-US" altLang="zh-CN" sz="1800">
                <a:latin typeface="华文楷体" panose="02010600040101010101" charset="-122"/>
                <a:ea typeface="华文楷体" panose="02010600040101010101" charset="-122"/>
                <a:cs typeface="华文楷体" panose="02010600040101010101" charset="-122"/>
              </a:rPr>
              <a:t>offset</a:t>
            </a:r>
            <a:r>
              <a:rPr lang="zh-CN" altLang="en-US" sz="1800">
                <a:latin typeface="华文楷体" panose="02010600040101010101" charset="-122"/>
                <a:ea typeface="华文楷体" panose="02010600040101010101" charset="-122"/>
                <a:cs typeface="华文楷体" panose="02010600040101010101" charset="-122"/>
              </a:rPr>
              <a:t>是相对于</a:t>
            </a:r>
            <a:r>
              <a:rPr lang="en-US" altLang="zh-CN" sz="1800">
                <a:latin typeface="华文楷体" panose="02010600040101010101" charset="-122"/>
                <a:ea typeface="华文楷体" panose="02010600040101010101" charset="-122"/>
                <a:cs typeface="华文楷体" panose="02010600040101010101" charset="-122"/>
              </a:rPr>
              <a:t>mMask</a:t>
            </a:r>
            <a:r>
              <a:rPr lang="zh-CN" altLang="en-US" sz="1800">
                <a:latin typeface="华文楷体" panose="02010600040101010101" charset="-122"/>
                <a:ea typeface="华文楷体" panose="02010600040101010101" charset="-122"/>
                <a:cs typeface="华文楷体" panose="02010600040101010101" charset="-122"/>
              </a:rPr>
              <a:t>数组</a:t>
            </a:r>
            <a:r>
              <a:rPr lang="zh-CN" altLang="en-US" sz="1800">
                <a:latin typeface="华文楷体" panose="02010600040101010101" charset="-122"/>
                <a:ea typeface="华文楷体" panose="02010600040101010101" charset="-122"/>
                <a:cs typeface="华文楷体" panose="02010600040101010101" charset="-122"/>
              </a:rPr>
              <a:t>起始位置的</a:t>
            </a:r>
            <a:r>
              <a:rPr lang="zh-CN" altLang="en-US" sz="1800">
                <a:latin typeface="华文楷体" panose="02010600040101010101" charset="-122"/>
                <a:ea typeface="华文楷体" panose="02010600040101010101" charset="-122"/>
                <a:cs typeface="华文楷体" panose="02010600040101010101" charset="-122"/>
              </a:rPr>
              <a:t>偏置。</a:t>
            </a:r>
            <a:endParaRPr lang="zh-CN" altLang="en-US" sz="1800">
              <a:latin typeface="华文楷体" panose="02010600040101010101" charset="-122"/>
              <a:ea typeface="华文楷体" panose="02010600040101010101" charset="-122"/>
              <a:cs typeface="华文楷体" panose="02010600040101010101" charset="-122"/>
            </a:endParaRPr>
          </a:p>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n 是 offset 的高位部分，表示当前处理的 mMask 数组中的索引。</a:t>
            </a:r>
            <a:endParaRPr lang="zh-CN" altLang="en-US" sz="1800">
              <a:latin typeface="华文楷体" panose="02010600040101010101" charset="-122"/>
              <a:ea typeface="华文楷体" panose="02010600040101010101" charset="-122"/>
              <a:cs typeface="华文楷体" panose="02010600040101010101" charset="-122"/>
            </a:endParaRPr>
          </a:p>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m 是 offset 的低5位，表示在当前32位块内的具体位置。</a:t>
            </a:r>
            <a:endParaRPr lang="zh-CN" altLang="en-US" sz="1800">
              <a:latin typeface="华文楷体" panose="02010600040101010101" charset="-122"/>
              <a:ea typeface="华文楷体" panose="02010600040101010101" charset="-122"/>
              <a:cs typeface="华文楷体" panose="02010600040101010101" charset="-122"/>
            </a:endParaRPr>
          </a:p>
          <a:p>
            <a:pPr algn="l">
              <a:buClrTx/>
              <a:buSzTx/>
              <a:buNone/>
            </a:pPr>
            <a:endParaRPr lang="zh-CN" altLang="en-US" sz="1800">
              <a:latin typeface="华文楷体" panose="02010600040101010101" charset="-122"/>
              <a:ea typeface="华文楷体" panose="02010600040101010101" charset="-122"/>
              <a:cs typeface="华文楷体" panose="02010600040101010101" charset="-122"/>
            </a:endParaRPr>
          </a:p>
          <a:p>
            <a:pPr algn="l">
              <a:buClrTx/>
              <a:buSzTx/>
              <a:buNone/>
            </a:pPr>
            <a:r>
              <a:rPr lang="en-US" altLang="zh-CN" sz="1800">
                <a:latin typeface="华文楷体" panose="02010600040101010101" charset="-122"/>
                <a:ea typeface="华文楷体" panose="02010600040101010101" charset="-122"/>
                <a:cs typeface="华文楷体" panose="02010600040101010101" charset="-122"/>
              </a:rPr>
              <a:t>b &amp; -b : </a:t>
            </a:r>
            <a:r>
              <a:rPr lang="zh-CN" altLang="en-US" sz="1800">
                <a:latin typeface="华文楷体" panose="02010600040101010101" charset="-122"/>
                <a:ea typeface="华文楷体" panose="02010600040101010101" charset="-122"/>
                <a:cs typeface="华文楷体" panose="02010600040101010101" charset="-122"/>
              </a:rPr>
              <a:t>找到最低设置位（即值为</a:t>
            </a:r>
            <a:r>
              <a:rPr lang="en-US" altLang="zh-CN" sz="1800">
                <a:latin typeface="华文楷体" panose="02010600040101010101" charset="-122"/>
                <a:ea typeface="华文楷体" panose="02010600040101010101" charset="-122"/>
                <a:cs typeface="华文楷体" panose="02010600040101010101" charset="-122"/>
              </a:rPr>
              <a:t>1</a:t>
            </a:r>
            <a:r>
              <a:rPr lang="zh-CN" altLang="en-US" sz="1800">
                <a:latin typeface="华文楷体" panose="02010600040101010101" charset="-122"/>
                <a:ea typeface="华文楷体" panose="02010600040101010101" charset="-122"/>
                <a:cs typeface="华文楷体" panose="02010600040101010101" charset="-122"/>
              </a:rPr>
              <a:t>的</a:t>
            </a:r>
            <a:r>
              <a:rPr lang="zh-CN" altLang="en-US" sz="1800">
                <a:latin typeface="华文楷体" panose="02010600040101010101" charset="-122"/>
                <a:ea typeface="华文楷体" panose="02010600040101010101" charset="-122"/>
                <a:cs typeface="华文楷体" panose="02010600040101010101" charset="-122"/>
              </a:rPr>
              <a:t>最低位）</a:t>
            </a:r>
            <a:endParaRPr lang="zh-CN" altLang="en-US" sz="1800">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600" y="199390"/>
            <a:ext cx="4431030" cy="414020"/>
          </a:xfrm>
          <a:prstGeom prst="rect">
            <a:avLst/>
          </a:prstGeom>
          <a:noFill/>
        </p:spPr>
        <p:txBody>
          <a:bodyPr wrap="square" rtlCol="0">
            <a:spAutoFit/>
          </a:bodyPr>
          <a:p>
            <a:pPr algn="l">
              <a:buClrTx/>
              <a:buSzTx/>
              <a:buFontTx/>
            </a:pPr>
            <a:r>
              <a:rPr lang="en-US" altLang="zh-CN" sz="2100" b="1" dirty="0">
                <a:solidFill>
                  <a:schemeClr val="tx1">
                    <a:lumMod val="85000"/>
                    <a:lumOff val="15000"/>
                  </a:schemeClr>
                </a:solidFill>
                <a:latin typeface="微软雅黑" panose="020B0503020204020204" charset="-122"/>
                <a:ea typeface="微软雅黑" panose="020B0503020204020204" charset="-122"/>
              </a:rPr>
              <a:t>VDB ACCESS ALGORITHMS</a:t>
            </a:r>
            <a:endParaRPr lang="en-US" altLang="zh-CN" sz="2100" b="1" dirty="0">
              <a:solidFill>
                <a:schemeClr val="tx1">
                  <a:lumMod val="85000"/>
                  <a:lumOff val="15000"/>
                </a:schemeClr>
              </a:solidFill>
              <a:latin typeface="微软雅黑" panose="020B0503020204020204" charset="-122"/>
              <a:ea typeface="微软雅黑" panose="020B0503020204020204" charset="-122"/>
            </a:endParaRPr>
          </a:p>
        </p:txBody>
      </p:sp>
      <p:sp>
        <p:nvSpPr>
          <p:cNvPr id="4" name="文本框 3"/>
          <p:cNvSpPr txBox="1"/>
          <p:nvPr/>
        </p:nvSpPr>
        <p:spPr>
          <a:xfrm>
            <a:off x="6623685" y="258445"/>
            <a:ext cx="1791335" cy="295910"/>
          </a:xfrm>
          <a:prstGeom prst="rect">
            <a:avLst/>
          </a:prstGeom>
          <a:noFill/>
        </p:spPr>
        <p:txBody>
          <a:bodyPr wrap="square" rtlCol="0">
            <a:noAutofit/>
          </a:bodyPr>
          <a:p>
            <a:r>
              <a:rPr lang="zh-CN" altLang="en-US" sz="1800" b="1">
                <a:latin typeface="华文楷体" panose="02010600040101010101" charset="-122"/>
                <a:ea typeface="华文楷体" panose="02010600040101010101" charset="-122"/>
                <a:cs typeface="华文楷体" panose="02010600040101010101" charset="-122"/>
                <a:sym typeface="+mn-ea"/>
              </a:rPr>
              <a:t>Sequential Access</a:t>
            </a:r>
            <a:endParaRPr lang="zh-CN" altLang="en-US" sz="1800" b="1">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   </a:t>
            </a:r>
            <a:endParaRPr lang="zh-CN" altLang="en-US"/>
          </a:p>
        </p:txBody>
      </p:sp>
      <p:pic>
        <p:nvPicPr>
          <p:cNvPr id="2" name="图片 1"/>
          <p:cNvPicPr>
            <a:picLocks noChangeAspect="1"/>
          </p:cNvPicPr>
          <p:nvPr/>
        </p:nvPicPr>
        <p:blipFill>
          <a:blip r:embed="rId1"/>
          <a:stretch>
            <a:fillRect/>
          </a:stretch>
        </p:blipFill>
        <p:spPr>
          <a:xfrm>
            <a:off x="426720" y="755650"/>
            <a:ext cx="2768600" cy="3689350"/>
          </a:xfrm>
          <a:prstGeom prst="rect">
            <a:avLst/>
          </a:prstGeom>
        </p:spPr>
      </p:pic>
      <p:sp>
        <p:nvSpPr>
          <p:cNvPr id="5" name="文本框 4"/>
          <p:cNvSpPr txBox="1"/>
          <p:nvPr/>
        </p:nvSpPr>
        <p:spPr>
          <a:xfrm>
            <a:off x="3557905" y="684530"/>
            <a:ext cx="4966970" cy="3317240"/>
          </a:xfrm>
          <a:prstGeom prst="rect">
            <a:avLst/>
          </a:prstGeom>
          <a:noFill/>
        </p:spPr>
        <p:txBody>
          <a:bodyPr wrap="square" rtlCol="0">
            <a:noAutofit/>
          </a:bodyPr>
          <a:p>
            <a:r>
              <a:rPr lang="zh-CN" altLang="en-US" sz="1800">
                <a:latin typeface="Times New Roman" panose="02020603050405020304" charset="0"/>
                <a:ea typeface="华文楷体" panose="02010600040101010101" charset="-122"/>
                <a:cs typeface="Times New Roman" panose="02020603050405020304" charset="0"/>
              </a:rPr>
              <a:t>mMask = [0x00000000, 0x00000000, ... , 0x</a:t>
            </a:r>
            <a:r>
              <a:rPr lang="en-US" altLang="zh-CN" sz="1800">
                <a:latin typeface="Times New Roman" panose="02020603050405020304" charset="0"/>
                <a:ea typeface="华文楷体" panose="02010600040101010101" charset="-122"/>
                <a:cs typeface="Times New Roman" panose="02020603050405020304" charset="0"/>
                <a:sym typeface="+mn-ea"/>
              </a:rPr>
              <a:t>000E0380</a:t>
            </a:r>
            <a:r>
              <a:rPr lang="zh-CN" altLang="en-US" sz="1800">
                <a:latin typeface="Times New Roman" panose="02020603050405020304" charset="0"/>
                <a:ea typeface="华文楷体" panose="02010600040101010101" charset="-122"/>
                <a:cs typeface="Times New Roman" panose="02020603050405020304" charset="0"/>
              </a:rPr>
              <a:t>, </a:t>
            </a:r>
            <a:r>
              <a:rPr lang="zh-CN" altLang="en-US" sz="1800">
                <a:solidFill>
                  <a:srgbClr val="FF0000"/>
                </a:solidFill>
                <a:latin typeface="Times New Roman" panose="02020603050405020304" charset="0"/>
                <a:ea typeface="华文楷体" panose="02010600040101010101" charset="-122"/>
                <a:cs typeface="Times New Roman" panose="02020603050405020304" charset="0"/>
              </a:rPr>
              <a:t>0x</a:t>
            </a:r>
            <a:r>
              <a:rPr lang="en-US" altLang="zh-CN" sz="1800">
                <a:solidFill>
                  <a:srgbClr val="FF0000"/>
                </a:solidFill>
                <a:latin typeface="Times New Roman" panose="02020603050405020304" charset="0"/>
                <a:ea typeface="华文楷体" panose="02010600040101010101" charset="-122"/>
                <a:cs typeface="Times New Roman" panose="02020603050405020304" charset="0"/>
              </a:rPr>
              <a:t>00180180</a:t>
            </a:r>
            <a:r>
              <a:rPr lang="zh-CN" altLang="en-US" sz="1800">
                <a:solidFill>
                  <a:srgbClr val="FF0000"/>
                </a:solidFill>
                <a:latin typeface="Times New Roman" panose="02020603050405020304" charset="0"/>
                <a:ea typeface="华文楷体" panose="02010600040101010101" charset="-122"/>
                <a:cs typeface="Times New Roman" panose="02020603050405020304" charset="0"/>
              </a:rPr>
              <a:t> </a:t>
            </a:r>
            <a:r>
              <a:rPr lang="zh-CN" altLang="en-US" sz="1800">
                <a:latin typeface="Times New Roman" panose="02020603050405020304" charset="0"/>
                <a:ea typeface="华文楷体" panose="02010600040101010101" charset="-122"/>
                <a:cs typeface="Times New Roman" panose="02020603050405020304" charset="0"/>
              </a:rPr>
              <a:t>,... ]</a:t>
            </a:r>
            <a:endParaRPr lang="zh-CN" altLang="en-US" sz="1800">
              <a:latin typeface="Times New Roman" panose="02020603050405020304" charset="0"/>
              <a:ea typeface="华文楷体" panose="02010600040101010101" charset="-122"/>
              <a:cs typeface="Times New Roman" panose="02020603050405020304" charset="0"/>
            </a:endParaRPr>
          </a:p>
          <a:p>
            <a:r>
              <a:rPr lang="en-US" altLang="zh-CN" sz="1800">
                <a:latin typeface="Times New Roman" panose="02020603050405020304" charset="0"/>
                <a:ea typeface="华文楷体" panose="02010600040101010101" charset="-122"/>
                <a:cs typeface="Times New Roman" panose="02020603050405020304" charset="0"/>
              </a:rPr>
              <a:t>offset = 32 * 18 + 8 = 584</a:t>
            </a:r>
            <a:endParaRPr lang="en-US" altLang="zh-CN" sz="1800">
              <a:latin typeface="Times New Roman" panose="02020603050405020304" charset="0"/>
              <a:ea typeface="华文楷体" panose="02010600040101010101" charset="-122"/>
              <a:cs typeface="Times New Roman" panose="02020603050405020304" charset="0"/>
            </a:endParaRPr>
          </a:p>
          <a:p>
            <a:r>
              <a:rPr lang="en-US" altLang="zh-CN" sz="1800">
                <a:latin typeface="Times New Roman" panose="02020603050405020304" charset="0"/>
                <a:ea typeface="华文楷体" panose="02010600040101010101" charset="-122"/>
                <a:cs typeface="Times New Roman" panose="02020603050405020304" charset="0"/>
              </a:rPr>
              <a:t>n = 584 &gt;&gt; 5 = 18</a:t>
            </a:r>
            <a:endParaRPr lang="en-US" altLang="zh-CN" sz="1800">
              <a:latin typeface="Times New Roman" panose="02020603050405020304" charset="0"/>
              <a:ea typeface="华文楷体" panose="02010600040101010101" charset="-122"/>
              <a:cs typeface="Times New Roman" panose="02020603050405020304" charset="0"/>
            </a:endParaRPr>
          </a:p>
          <a:p>
            <a:r>
              <a:rPr lang="en-US" altLang="zh-CN" sz="1800">
                <a:latin typeface="Times New Roman" panose="02020603050405020304" charset="0"/>
                <a:ea typeface="华文楷体" panose="02010600040101010101" charset="-122"/>
                <a:cs typeface="Times New Roman" panose="02020603050405020304" charset="0"/>
              </a:rPr>
              <a:t>m = 584 &amp; 31 = 8</a:t>
            </a:r>
            <a:endParaRPr lang="en-US" altLang="zh-CN" sz="1800">
              <a:latin typeface="Times New Roman" panose="02020603050405020304" charset="0"/>
              <a:ea typeface="华文楷体" panose="02010600040101010101" charset="-122"/>
              <a:cs typeface="Times New Roman" panose="02020603050405020304" charset="0"/>
            </a:endParaRPr>
          </a:p>
          <a:p>
            <a:r>
              <a:rPr lang="en-US" altLang="zh-CN" sz="1800">
                <a:latin typeface="Times New Roman" panose="02020603050405020304" charset="0"/>
                <a:ea typeface="华文楷体" panose="02010600040101010101" charset="-122"/>
                <a:cs typeface="Times New Roman" panose="02020603050405020304" charset="0"/>
              </a:rPr>
              <a:t>b = mMask[18] = 0x00180180</a:t>
            </a:r>
            <a:endParaRPr lang="en-US" altLang="zh-CN" sz="1800">
              <a:latin typeface="Times New Roman" panose="02020603050405020304" charset="0"/>
              <a:ea typeface="华文楷体" panose="02010600040101010101" charset="-122"/>
              <a:cs typeface="Times New Roman" panose="02020603050405020304" charset="0"/>
            </a:endParaRPr>
          </a:p>
          <a:p>
            <a:r>
              <a:rPr lang="en-US" altLang="zh-CN" sz="1800">
                <a:latin typeface="Times New Roman" panose="02020603050405020304" charset="0"/>
                <a:ea typeface="华文楷体" panose="02010600040101010101" charset="-122"/>
                <a:cs typeface="Times New Roman" panose="02020603050405020304" charset="0"/>
              </a:rPr>
              <a:t>b &amp; (1&lt;&lt;m) = 1   </a:t>
            </a:r>
            <a:r>
              <a:rPr lang="zh-CN" altLang="en-US" sz="1800">
                <a:latin typeface="Times New Roman" panose="02020603050405020304" charset="0"/>
                <a:ea typeface="华文楷体" panose="02010600040101010101" charset="-122"/>
                <a:cs typeface="Times New Roman" panose="02020603050405020304" charset="0"/>
              </a:rPr>
              <a:t>即</a:t>
            </a:r>
            <a:r>
              <a:rPr lang="en-US" altLang="zh-CN" sz="1800">
                <a:latin typeface="Times New Roman" panose="02020603050405020304" charset="0"/>
                <a:ea typeface="华文楷体" panose="02010600040101010101" charset="-122"/>
                <a:cs typeface="Times New Roman" panose="02020603050405020304" charset="0"/>
              </a:rPr>
              <a:t>offset = 584</a:t>
            </a:r>
            <a:r>
              <a:rPr lang="zh-CN" altLang="en-US" sz="1800">
                <a:latin typeface="Times New Roman" panose="02020603050405020304" charset="0"/>
                <a:ea typeface="华文楷体" panose="02010600040101010101" charset="-122"/>
                <a:cs typeface="Times New Roman" panose="02020603050405020304" charset="0"/>
              </a:rPr>
              <a:t>处有活动体素</a:t>
            </a:r>
            <a:endParaRPr lang="en-US" altLang="zh-CN" sz="1800">
              <a:latin typeface="Times New Roman" panose="02020603050405020304" charset="0"/>
              <a:ea typeface="华文楷体" panose="02010600040101010101" charset="-122"/>
              <a:cs typeface="Times New Roman" panose="02020603050405020304" charset="0"/>
            </a:endParaRPr>
          </a:p>
          <a:p>
            <a:endParaRPr lang="en-US" altLang="zh-CN" sz="1800">
              <a:latin typeface="Times New Roman" panose="02020603050405020304" charset="0"/>
              <a:ea typeface="华文楷体" panose="02010600040101010101" charset="-122"/>
              <a:cs typeface="Times New Roman" panose="02020603050405020304" charset="0"/>
            </a:endParaRPr>
          </a:p>
          <a:p>
            <a:r>
              <a:rPr lang="en-US" altLang="zh-CN" sz="1800">
                <a:latin typeface="Times New Roman" panose="02020603050405020304" charset="0"/>
                <a:ea typeface="华文楷体" panose="02010600040101010101" charset="-122"/>
                <a:cs typeface="Times New Roman" panose="02020603050405020304" charset="0"/>
              </a:rPr>
              <a:t>offset = 585    n = 18   m = 9</a:t>
            </a:r>
            <a:endParaRPr lang="en-US" altLang="zh-CN" sz="1800">
              <a:latin typeface="Times New Roman" panose="02020603050405020304" charset="0"/>
              <a:ea typeface="华文楷体" panose="02010600040101010101" charset="-122"/>
              <a:cs typeface="Times New Roman" panose="02020603050405020304" charset="0"/>
            </a:endParaRPr>
          </a:p>
          <a:p>
            <a:r>
              <a:rPr lang="en-US" altLang="zh-CN" sz="1800">
                <a:latin typeface="Times New Roman" panose="02020603050405020304" charset="0"/>
                <a:ea typeface="华文楷体" panose="02010600040101010101" charset="-122"/>
                <a:cs typeface="Times New Roman" panose="02020603050405020304" charset="0"/>
                <a:sym typeface="+mn-ea"/>
              </a:rPr>
              <a:t>b &amp; (1&lt;&lt;m) = 0</a:t>
            </a:r>
            <a:endParaRPr lang="en-US" altLang="zh-CN" sz="1800">
              <a:latin typeface="Times New Roman" panose="02020603050405020304" charset="0"/>
              <a:ea typeface="华文楷体" panose="02010600040101010101" charset="-122"/>
              <a:cs typeface="Times New Roman" panose="02020603050405020304" charset="0"/>
              <a:sym typeface="+mn-ea"/>
            </a:endParaRPr>
          </a:p>
          <a:p>
            <a:r>
              <a:rPr lang="en-US" altLang="zh-CN" sz="1800">
                <a:latin typeface="Times New Roman" panose="02020603050405020304" charset="0"/>
                <a:ea typeface="华文楷体" panose="02010600040101010101" charset="-122"/>
                <a:cs typeface="Times New Roman" panose="02020603050405020304" charset="0"/>
                <a:sym typeface="+mn-ea"/>
              </a:rPr>
              <a:t>b = b &amp; (0xFFFFFFFF &lt;&lt; m) = 0x00180000</a:t>
            </a:r>
            <a:endParaRPr lang="en-US" altLang="zh-CN" sz="1800">
              <a:latin typeface="Times New Roman" panose="02020603050405020304" charset="0"/>
              <a:ea typeface="华文楷体" panose="02010600040101010101" charset="-122"/>
              <a:cs typeface="Times New Roman" panose="02020603050405020304" charset="0"/>
            </a:endParaRPr>
          </a:p>
          <a:p>
            <a:r>
              <a:rPr lang="en-US" altLang="zh-CN" sz="1800">
                <a:latin typeface="Times New Roman" panose="02020603050405020304" charset="0"/>
                <a:ea typeface="华文楷体" panose="02010600040101010101" charset="-122"/>
                <a:cs typeface="Times New Roman" panose="02020603050405020304" charset="0"/>
              </a:rPr>
              <a:t>b &amp; -b = 0x00080000</a:t>
            </a:r>
            <a:endParaRPr lang="en-US" altLang="zh-CN" sz="1800">
              <a:latin typeface="Times New Roman" panose="02020603050405020304" charset="0"/>
              <a:ea typeface="华文楷体" panose="02010600040101010101" charset="-122"/>
              <a:cs typeface="Times New Roman" panose="02020603050405020304" charset="0"/>
            </a:endParaRPr>
          </a:p>
          <a:p>
            <a:endParaRPr lang="en-US" altLang="zh-CN" sz="1800">
              <a:latin typeface="Times New Roman" panose="02020603050405020304" charset="0"/>
              <a:ea typeface="华文楷体" panose="02010600040101010101" charset="-122"/>
              <a:cs typeface="Times New Roman" panose="02020603050405020304" charset="0"/>
            </a:endParaRPr>
          </a:p>
        </p:txBody>
      </p:sp>
      <p:sp>
        <p:nvSpPr>
          <p:cNvPr id="6" name="文本框 5"/>
          <p:cNvSpPr txBox="1"/>
          <p:nvPr/>
        </p:nvSpPr>
        <p:spPr>
          <a:xfrm>
            <a:off x="1053465" y="4621530"/>
            <a:ext cx="1426845" cy="368300"/>
          </a:xfrm>
          <a:prstGeom prst="rect">
            <a:avLst/>
          </a:prstGeom>
          <a:noFill/>
        </p:spPr>
        <p:txBody>
          <a:bodyPr wrap="square" rtlCol="0">
            <a:spAutoFit/>
          </a:bodyPr>
          <a:p>
            <a:r>
              <a:rPr lang="zh-CN" altLang="en-US" sz="1800">
                <a:latin typeface="华文楷体" panose="02010600040101010101" charset="-122"/>
                <a:ea typeface="华文楷体" panose="02010600040101010101" charset="-122"/>
                <a:cs typeface="华文楷体" panose="02010600040101010101" charset="-122"/>
              </a:rPr>
              <a:t>低 ——&gt; 高</a:t>
            </a:r>
            <a:endParaRPr lang="zh-CN" altLang="en-US" sz="1800">
              <a:latin typeface="华文楷体" panose="02010600040101010101" charset="-122"/>
              <a:ea typeface="华文楷体" panose="02010600040101010101" charset="-122"/>
              <a:cs typeface="华文楷体" panose="02010600040101010101" charset="-122"/>
            </a:endParaRPr>
          </a:p>
        </p:txBody>
      </p:sp>
      <p:pic>
        <p:nvPicPr>
          <p:cNvPr id="8" name="图片 7"/>
          <p:cNvPicPr/>
          <p:nvPr/>
        </p:nvPicPr>
        <p:blipFill>
          <a:blip r:embed="rId2"/>
          <a:stretch>
            <a:fillRect/>
          </a:stretch>
        </p:blipFill>
        <p:spPr>
          <a:xfrm>
            <a:off x="3507105" y="4072890"/>
            <a:ext cx="4907915" cy="1000125"/>
          </a:xfrm>
          <a:prstGeom prst="rect">
            <a:avLst/>
          </a:prstGeom>
        </p:spPr>
      </p:pic>
      <p:sp>
        <p:nvSpPr>
          <p:cNvPr id="9" name="矩形 8"/>
          <p:cNvSpPr/>
          <p:nvPr/>
        </p:nvSpPr>
        <p:spPr>
          <a:xfrm>
            <a:off x="3566160" y="765810"/>
            <a:ext cx="4466590" cy="1905635"/>
          </a:xfrm>
          <a:prstGeom prst="rect">
            <a:avLst/>
          </a:prstGeom>
          <a:noFill/>
          <a:ln>
            <a:solidFill>
              <a:srgbClr val="EF53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3557905" y="2882265"/>
            <a:ext cx="4466590" cy="1119505"/>
          </a:xfrm>
          <a:prstGeom prst="rect">
            <a:avLst/>
          </a:prstGeom>
          <a:noFill/>
          <a:ln>
            <a:solidFill>
              <a:srgbClr val="EF53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1" name="直接箭头连接符 10"/>
          <p:cNvCxnSpPr>
            <a:endCxn id="9" idx="1"/>
          </p:cNvCxnSpPr>
          <p:nvPr/>
        </p:nvCxnSpPr>
        <p:spPr>
          <a:xfrm flipV="1">
            <a:off x="1349375" y="1718945"/>
            <a:ext cx="2216785" cy="524510"/>
          </a:xfrm>
          <a:prstGeom prst="straightConnector1">
            <a:avLst/>
          </a:prstGeom>
          <a:ln w="31750" cap="rnd">
            <a:solidFill>
              <a:srgbClr val="7030A0"/>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2" name="直接箭头连接符 11"/>
          <p:cNvCxnSpPr>
            <a:endCxn id="10" idx="1"/>
          </p:cNvCxnSpPr>
          <p:nvPr/>
        </p:nvCxnSpPr>
        <p:spPr>
          <a:xfrm>
            <a:off x="2099310" y="2271395"/>
            <a:ext cx="1458595" cy="1170940"/>
          </a:xfrm>
          <a:prstGeom prst="straightConnector1">
            <a:avLst/>
          </a:prstGeom>
          <a:ln w="31750" cap="rnd">
            <a:solidFill>
              <a:srgbClr val="7030A0"/>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600" y="199390"/>
            <a:ext cx="4431030" cy="414020"/>
          </a:xfrm>
          <a:prstGeom prst="rect">
            <a:avLst/>
          </a:prstGeom>
          <a:noFill/>
        </p:spPr>
        <p:txBody>
          <a:bodyPr wrap="square" rtlCol="0">
            <a:spAutoFit/>
          </a:bodyPr>
          <a:p>
            <a:pPr algn="l">
              <a:buClrTx/>
              <a:buSzTx/>
              <a:buFontTx/>
            </a:pPr>
            <a:r>
              <a:rPr lang="en-US" altLang="zh-CN" sz="2100" b="1" dirty="0">
                <a:solidFill>
                  <a:schemeClr val="tx1">
                    <a:lumMod val="85000"/>
                    <a:lumOff val="15000"/>
                  </a:schemeClr>
                </a:solidFill>
                <a:latin typeface="微软雅黑" panose="020B0503020204020204" charset="-122"/>
                <a:ea typeface="微软雅黑" panose="020B0503020204020204" charset="-122"/>
              </a:rPr>
              <a:t>VDB ACCESS ALGORITHMS</a:t>
            </a:r>
            <a:endParaRPr lang="en-US" altLang="zh-CN" sz="2100" b="1" dirty="0">
              <a:solidFill>
                <a:schemeClr val="tx1">
                  <a:lumMod val="85000"/>
                  <a:lumOff val="15000"/>
                </a:schemeClr>
              </a:solidFill>
              <a:latin typeface="微软雅黑" panose="020B0503020204020204" charset="-122"/>
              <a:ea typeface="微软雅黑" panose="020B0503020204020204" charset="-122"/>
            </a:endParaRPr>
          </a:p>
        </p:txBody>
      </p:sp>
      <p:sp>
        <p:nvSpPr>
          <p:cNvPr id="4" name="文本框 3"/>
          <p:cNvSpPr txBox="1"/>
          <p:nvPr/>
        </p:nvSpPr>
        <p:spPr>
          <a:xfrm>
            <a:off x="6873875" y="258445"/>
            <a:ext cx="1541145" cy="295910"/>
          </a:xfrm>
          <a:prstGeom prst="rect">
            <a:avLst/>
          </a:prstGeom>
          <a:noFill/>
        </p:spPr>
        <p:txBody>
          <a:bodyPr wrap="square" rtlCol="0">
            <a:noAutofit/>
          </a:bodyPr>
          <a:p>
            <a:r>
              <a:rPr lang="zh-CN" altLang="en-US" sz="1800" b="1">
                <a:latin typeface="华文楷体" panose="02010600040101010101" charset="-122"/>
                <a:ea typeface="华文楷体" panose="02010600040101010101" charset="-122"/>
                <a:cs typeface="华文楷体" panose="02010600040101010101" charset="-122"/>
                <a:sym typeface="+mn-ea"/>
              </a:rPr>
              <a:t>Stencil Access</a:t>
            </a:r>
            <a:endParaRPr lang="zh-CN" altLang="en-US" sz="1800" b="1">
              <a:latin typeface="华文楷体" panose="02010600040101010101" charset="-122"/>
              <a:ea typeface="华文楷体" panose="02010600040101010101" charset="-122"/>
              <a:cs typeface="华文楷体" panose="02010600040101010101" charset="-122"/>
            </a:endParaRPr>
          </a:p>
          <a:p>
            <a:endParaRPr lang="zh-CN" altLang="en-US" b="1">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   </a:t>
            </a:r>
            <a:endParaRPr lang="zh-CN" altLang="en-US"/>
          </a:p>
        </p:txBody>
      </p:sp>
      <p:sp>
        <p:nvSpPr>
          <p:cNvPr id="7" name="文本框 6"/>
          <p:cNvSpPr txBox="1"/>
          <p:nvPr/>
        </p:nvSpPr>
        <p:spPr>
          <a:xfrm>
            <a:off x="430530" y="803910"/>
            <a:ext cx="6884035" cy="922020"/>
          </a:xfrm>
          <a:prstGeom prst="rect">
            <a:avLst/>
          </a:prstGeom>
          <a:noFill/>
        </p:spPr>
        <p:txBody>
          <a:bodyPr wrap="square" rtlCol="0">
            <a:spAutoFit/>
          </a:bodyPr>
          <a:p>
            <a:pPr algn="l">
              <a:buClrTx/>
              <a:buSzTx/>
              <a:buNone/>
            </a:pPr>
            <a:r>
              <a:rPr lang="zh-CN" altLang="en-US" sz="1800" b="1">
                <a:latin typeface="华文楷体" panose="02010600040101010101" charset="-122"/>
                <a:ea typeface="华文楷体" panose="02010600040101010101" charset="-122"/>
                <a:cs typeface="华文楷体" panose="02010600040101010101" charset="-122"/>
              </a:rPr>
              <a:t>模板访问</a:t>
            </a:r>
            <a:r>
              <a:rPr lang="zh-CN" altLang="en-US" sz="1800">
                <a:latin typeface="华文楷体" panose="02010600040101010101" charset="-122"/>
                <a:ea typeface="华文楷体" panose="02010600040101010101" charset="-122"/>
                <a:cs typeface="华文楷体" panose="02010600040101010101" charset="-122"/>
              </a:rPr>
              <a:t>：访问某个体素或像素的邻域内的一组特定位置。</a:t>
            </a:r>
            <a:endParaRPr lang="zh-CN" altLang="en-US" sz="1800">
              <a:latin typeface="华文楷体" panose="02010600040101010101" charset="-122"/>
              <a:ea typeface="华文楷体" panose="02010600040101010101" charset="-122"/>
              <a:cs typeface="华文楷体" panose="02010600040101010101" charset="-122"/>
            </a:endParaRPr>
          </a:p>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实现方案：结合顺序迭代器和加速随机访问，顺序迭代器访问模板中心点，再通过加速随机访问的形式访问其余</a:t>
            </a:r>
            <a:r>
              <a:rPr lang="zh-CN" altLang="en-US" sz="1800">
                <a:latin typeface="华文楷体" panose="02010600040101010101" charset="-122"/>
                <a:ea typeface="华文楷体" panose="02010600040101010101" charset="-122"/>
                <a:cs typeface="华文楷体" panose="02010600040101010101" charset="-122"/>
              </a:rPr>
              <a:t>各点。</a:t>
            </a:r>
            <a:endParaRPr lang="en-US" altLang="zh-CN" sz="1800">
              <a:latin typeface="华文楷体" panose="02010600040101010101" charset="-122"/>
              <a:ea typeface="华文楷体" panose="02010600040101010101" charset="-122"/>
              <a:cs typeface="华文楷体" panose="02010600040101010101" charset="-122"/>
            </a:endParaRPr>
          </a:p>
        </p:txBody>
      </p:sp>
      <p:pic>
        <p:nvPicPr>
          <p:cNvPr id="11" name="图片 10"/>
          <p:cNvPicPr>
            <a:picLocks noChangeAspect="1"/>
          </p:cNvPicPr>
          <p:nvPr/>
        </p:nvPicPr>
        <p:blipFill>
          <a:blip r:embed="rId1"/>
          <a:stretch>
            <a:fillRect/>
          </a:stretch>
        </p:blipFill>
        <p:spPr>
          <a:xfrm>
            <a:off x="430530" y="1760855"/>
            <a:ext cx="5466080" cy="1112520"/>
          </a:xfrm>
          <a:prstGeom prst="rect">
            <a:avLst/>
          </a:prstGeom>
        </p:spPr>
      </p:pic>
      <p:sp>
        <p:nvSpPr>
          <p:cNvPr id="12" name="文本框 11"/>
          <p:cNvSpPr txBox="1"/>
          <p:nvPr/>
        </p:nvSpPr>
        <p:spPr>
          <a:xfrm>
            <a:off x="465455" y="3105785"/>
            <a:ext cx="4106545" cy="645160"/>
          </a:xfrm>
          <a:prstGeom prst="rect">
            <a:avLst/>
          </a:prstGeom>
          <a:noFill/>
        </p:spPr>
        <p:txBody>
          <a:bodyPr wrap="square" rtlCol="0">
            <a:spAutoFit/>
          </a:bodyPr>
          <a:p>
            <a:r>
              <a:rPr lang="zh-CN" altLang="en-US" sz="1800">
                <a:latin typeface="华文楷体" panose="02010600040101010101" charset="-122"/>
                <a:ea typeface="华文楷体" panose="02010600040101010101" charset="-122"/>
                <a:cs typeface="华文楷体" panose="02010600040101010101" charset="-122"/>
              </a:rPr>
              <a:t>offset </a:t>
            </a:r>
            <a:r>
              <a:rPr lang="en-US" altLang="zh-CN" sz="1800">
                <a:latin typeface="华文楷体" panose="02010600040101010101" charset="-122"/>
                <a:ea typeface="华文楷体" panose="02010600040101010101" charset="-122"/>
                <a:cs typeface="华文楷体" panose="02010600040101010101" charset="-122"/>
              </a:rPr>
              <a:t>: </a:t>
            </a:r>
            <a:r>
              <a:rPr lang="zh-CN" altLang="en-US" sz="1800">
                <a:latin typeface="华文楷体" panose="02010600040101010101" charset="-122"/>
                <a:ea typeface="华文楷体" panose="02010600040101010101" charset="-122"/>
                <a:cs typeface="华文楷体" panose="02010600040101010101" charset="-122"/>
              </a:rPr>
              <a:t>以xyz顺序拼接而成的一维索引</a:t>
            </a:r>
            <a:endParaRPr lang="zh-CN" altLang="en-US" sz="1800">
              <a:latin typeface="华文楷体" panose="02010600040101010101" charset="-122"/>
              <a:ea typeface="华文楷体" panose="02010600040101010101" charset="-122"/>
              <a:cs typeface="华文楷体" panose="02010600040101010101" charset="-122"/>
            </a:endParaRPr>
          </a:p>
          <a:p>
            <a:r>
              <a:rPr lang="en-US" altLang="zh-CN" sz="1800">
                <a:latin typeface="华文楷体" panose="02010600040101010101" charset="-122"/>
                <a:ea typeface="华文楷体" panose="02010600040101010101" charset="-122"/>
                <a:cs typeface="华文楷体" panose="02010600040101010101" charset="-122"/>
              </a:rPr>
              <a:t>x0, y0, z0 : </a:t>
            </a:r>
            <a:r>
              <a:rPr lang="zh-CN" altLang="en-US" sz="1800">
                <a:latin typeface="华文楷体" panose="02010600040101010101" charset="-122"/>
                <a:ea typeface="华文楷体" panose="02010600040101010101" charset="-122"/>
                <a:cs typeface="华文楷体" panose="02010600040101010101" charset="-122"/>
              </a:rPr>
              <a:t>节点的全局起始</a:t>
            </a:r>
            <a:r>
              <a:rPr lang="zh-CN" altLang="en-US" sz="1800">
                <a:latin typeface="华文楷体" panose="02010600040101010101" charset="-122"/>
                <a:ea typeface="华文楷体" panose="02010600040101010101" charset="-122"/>
                <a:cs typeface="华文楷体" panose="02010600040101010101" charset="-122"/>
              </a:rPr>
              <a:t>坐标</a:t>
            </a:r>
            <a:endParaRPr lang="zh-CN" altLang="en-US" sz="1800">
              <a:latin typeface="华文楷体" panose="02010600040101010101" charset="-122"/>
              <a:ea typeface="华文楷体" panose="02010600040101010101" charset="-122"/>
              <a:cs typeface="华文楷体" panose="02010600040101010101" charset="-122"/>
            </a:endParaRPr>
          </a:p>
        </p:txBody>
      </p:sp>
      <p:pic>
        <p:nvPicPr>
          <p:cNvPr id="13" name="图片 12"/>
          <p:cNvPicPr>
            <a:picLocks noChangeAspect="1"/>
          </p:cNvPicPr>
          <p:nvPr/>
        </p:nvPicPr>
        <p:blipFill>
          <a:blip r:embed="rId2"/>
          <a:stretch>
            <a:fillRect/>
          </a:stretch>
        </p:blipFill>
        <p:spPr>
          <a:xfrm>
            <a:off x="430530" y="3878580"/>
            <a:ext cx="4013200" cy="1127125"/>
          </a:xfrm>
          <a:prstGeom prst="rect">
            <a:avLst/>
          </a:prstGeom>
        </p:spPr>
      </p:pic>
      <p:pic>
        <p:nvPicPr>
          <p:cNvPr id="14" name="图片 13"/>
          <p:cNvPicPr>
            <a:picLocks noChangeAspect="1"/>
          </p:cNvPicPr>
          <p:nvPr/>
        </p:nvPicPr>
        <p:blipFill>
          <a:blip r:embed="rId3"/>
          <a:stretch>
            <a:fillRect/>
          </a:stretch>
        </p:blipFill>
        <p:spPr>
          <a:xfrm>
            <a:off x="5123180" y="2983865"/>
            <a:ext cx="3517900" cy="2113915"/>
          </a:xfrm>
          <a:prstGeom prst="rect">
            <a:avLst/>
          </a:prstGeom>
        </p:spPr>
      </p:pic>
    </p:spTree>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弧形 27"/>
          <p:cNvSpPr/>
          <p:nvPr/>
        </p:nvSpPr>
        <p:spPr>
          <a:xfrm>
            <a:off x="2627770" y="762159"/>
            <a:ext cx="3811131" cy="3811130"/>
          </a:xfrm>
          <a:prstGeom prst="arc">
            <a:avLst>
              <a:gd name="adj1" fmla="val 16151937"/>
              <a:gd name="adj2" fmla="val 10786800"/>
            </a:avLst>
          </a:prstGeom>
          <a:ln w="28575">
            <a:solidFill>
              <a:srgbClr val="6483B3"/>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a:p>
        </p:txBody>
      </p:sp>
      <p:sp>
        <p:nvSpPr>
          <p:cNvPr id="14" name="椭圆 13"/>
          <p:cNvSpPr/>
          <p:nvPr/>
        </p:nvSpPr>
        <p:spPr>
          <a:xfrm>
            <a:off x="2938585" y="1072974"/>
            <a:ext cx="3189500" cy="3189500"/>
          </a:xfrm>
          <a:prstGeom prst="ellipse">
            <a:avLst/>
          </a:prstGeom>
          <a:gradFill>
            <a:gsLst>
              <a:gs pos="0">
                <a:srgbClr val="6483B3"/>
              </a:gs>
              <a:gs pos="87000">
                <a:srgbClr val="334E6E"/>
              </a:gs>
            </a:gsLst>
            <a:lin ang="4800000" scaled="0"/>
          </a:gradFill>
          <a:ln w="762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500"/>
          </a:p>
        </p:txBody>
      </p:sp>
      <p:sp>
        <p:nvSpPr>
          <p:cNvPr id="16" name="PA_椭圆 4"/>
          <p:cNvSpPr/>
          <p:nvPr>
            <p:custDataLst>
              <p:tags r:id="rId1"/>
            </p:custDataLst>
          </p:nvPr>
        </p:nvSpPr>
        <p:spPr>
          <a:xfrm>
            <a:off x="2322969" y="457358"/>
            <a:ext cx="4420731" cy="4420731"/>
          </a:xfrm>
          <a:prstGeom prst="ellipse">
            <a:avLst/>
          </a:prstGeom>
          <a:noFill/>
          <a:ln w="1905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7" name="PA_矩形 28"/>
          <p:cNvSpPr/>
          <p:nvPr>
            <p:custDataLst>
              <p:tags r:id="rId2"/>
            </p:custDataLst>
          </p:nvPr>
        </p:nvSpPr>
        <p:spPr>
          <a:xfrm>
            <a:off x="3208746" y="2812889"/>
            <a:ext cx="2644914" cy="530915"/>
          </a:xfrm>
          <a:prstGeom prst="rect">
            <a:avLst/>
          </a:prstGeom>
          <a:ln>
            <a:noFill/>
          </a:ln>
        </p:spPr>
        <p:txBody>
          <a:bodyPr wrap="square" lIns="68580" tIns="34290" rIns="68580" bIns="34290">
            <a:spAutoFit/>
          </a:bodyPr>
          <a:lstStyle/>
          <a:p>
            <a:pPr algn="ctr"/>
            <a:r>
              <a:rPr lang="pt-BR" altLang="zh-CN" sz="3000" dirty="0">
                <a:solidFill>
                  <a:schemeClr val="bg1"/>
                </a:solidFill>
                <a:latin typeface="Aparajita" panose="020B0604020202020204" pitchFamily="34" charset="0"/>
                <a:ea typeface="方正黑体简体" panose="02010601030101010101" pitchFamily="2" charset="-122"/>
                <a:cs typeface="Aparajita" panose="020B0604020202020204" pitchFamily="34" charset="0"/>
              </a:rPr>
              <a:t>THANK YOU</a:t>
            </a:r>
            <a:endParaRPr lang="pt-BR" altLang="zh-CN" sz="3000" dirty="0">
              <a:solidFill>
                <a:schemeClr val="bg1"/>
              </a:solidFill>
              <a:latin typeface="Aparajita" panose="020B0604020202020204" pitchFamily="34" charset="0"/>
              <a:ea typeface="方正黑体简体" panose="02010601030101010101" pitchFamily="2" charset="-122"/>
              <a:cs typeface="Aparajita" panose="020B0604020202020204" pitchFamily="34" charset="0"/>
            </a:endParaRPr>
          </a:p>
        </p:txBody>
      </p:sp>
      <p:sp>
        <p:nvSpPr>
          <p:cNvPr id="18" name="PA_矩形 29"/>
          <p:cNvSpPr/>
          <p:nvPr>
            <p:custDataLst>
              <p:tags r:id="rId3"/>
            </p:custDataLst>
          </p:nvPr>
        </p:nvSpPr>
        <p:spPr>
          <a:xfrm>
            <a:off x="2939172" y="2137805"/>
            <a:ext cx="3163280" cy="760730"/>
          </a:xfrm>
          <a:prstGeom prst="rect">
            <a:avLst/>
          </a:prstGeom>
          <a:ln>
            <a:noFill/>
          </a:ln>
        </p:spPr>
        <p:txBody>
          <a:bodyPr wrap="square" lIns="68580" tIns="34290" rIns="68580" bIns="34290">
            <a:spAutoFit/>
          </a:bodyPr>
          <a:lstStyle/>
          <a:p>
            <a:pPr algn="ctr"/>
            <a:r>
              <a:rPr lang="zh-CN" altLang="en-US" sz="4500" dirty="0">
                <a:solidFill>
                  <a:schemeClr val="bg1"/>
                </a:solidFill>
                <a:latin typeface="微软雅黑" panose="020B0503020204020204" charset="-122"/>
                <a:ea typeface="微软雅黑" panose="020B0503020204020204" charset="-122"/>
                <a:cs typeface="微软雅黑" panose="020B0503020204020204" charset="-122"/>
              </a:rPr>
              <a:t>感谢倾听</a:t>
            </a:r>
            <a:endParaRPr lang="en-US" altLang="zh-CN" sz="4500"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22" name="PA_组合 2"/>
          <p:cNvGrpSpPr/>
          <p:nvPr>
            <p:custDataLst>
              <p:tags r:id="rId4"/>
            </p:custDataLst>
          </p:nvPr>
        </p:nvGrpSpPr>
        <p:grpSpPr>
          <a:xfrm>
            <a:off x="2804949" y="1118533"/>
            <a:ext cx="3456770" cy="3098381"/>
            <a:chOff x="4218413" y="1840884"/>
            <a:chExt cx="3799166" cy="3405278"/>
          </a:xfrm>
          <a:gradFill>
            <a:gsLst>
              <a:gs pos="0">
                <a:srgbClr val="6483B3"/>
              </a:gs>
              <a:gs pos="87000">
                <a:srgbClr val="334E6E"/>
              </a:gs>
            </a:gsLst>
            <a:lin ang="4800000" scaled="0"/>
          </a:gradFill>
          <a:effectLst>
            <a:outerShdw blurRad="190500" dist="63500" dir="2700000" algn="tl" rotWithShape="0">
              <a:prstClr val="black">
                <a:alpha val="20000"/>
              </a:prstClr>
            </a:outerShdw>
          </a:effectLst>
        </p:grpSpPr>
        <p:sp>
          <p:nvSpPr>
            <p:cNvPr id="23" name="椭圆 22"/>
            <p:cNvSpPr/>
            <p:nvPr/>
          </p:nvSpPr>
          <p:spPr>
            <a:xfrm>
              <a:off x="4218413" y="1840884"/>
              <a:ext cx="186451" cy="186451"/>
            </a:xfrm>
            <a:prstGeom prst="ellipse">
              <a:avLst/>
            </a:prstGeom>
            <a:gradFill>
              <a:gsLst>
                <a:gs pos="0">
                  <a:srgbClr val="6483B3"/>
                </a:gs>
                <a:gs pos="87000">
                  <a:srgbClr val="334E6E"/>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7831128" y="5059711"/>
              <a:ext cx="186451" cy="18645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5" name="PA_组合 1"/>
          <p:cNvGrpSpPr/>
          <p:nvPr>
            <p:custDataLst>
              <p:tags r:id="rId5"/>
            </p:custDataLst>
          </p:nvPr>
        </p:nvGrpSpPr>
        <p:grpSpPr>
          <a:xfrm>
            <a:off x="2810873" y="1104953"/>
            <a:ext cx="3444924" cy="3125540"/>
            <a:chOff x="4221684" y="1840884"/>
            <a:chExt cx="3786145" cy="3435127"/>
          </a:xfrm>
          <a:gradFill>
            <a:gsLst>
              <a:gs pos="0">
                <a:srgbClr val="6483B3"/>
              </a:gs>
              <a:gs pos="87000">
                <a:srgbClr val="334E6E"/>
              </a:gs>
            </a:gsLst>
            <a:lin ang="4800000" scaled="0"/>
          </a:gradFill>
        </p:grpSpPr>
        <p:sp>
          <p:nvSpPr>
            <p:cNvPr id="26" name="椭圆 25"/>
            <p:cNvSpPr/>
            <p:nvPr/>
          </p:nvSpPr>
          <p:spPr>
            <a:xfrm>
              <a:off x="4221684" y="5089561"/>
              <a:ext cx="186452" cy="186450"/>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椭圆 26"/>
            <p:cNvSpPr/>
            <p:nvPr/>
          </p:nvSpPr>
          <p:spPr>
            <a:xfrm>
              <a:off x="7821378" y="1840884"/>
              <a:ext cx="186451" cy="18645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cxnSp>
        <p:nvCxnSpPr>
          <p:cNvPr id="6" name="直接连接符 5"/>
          <p:cNvCxnSpPr/>
          <p:nvPr/>
        </p:nvCxnSpPr>
        <p:spPr>
          <a:xfrm>
            <a:off x="0" y="2667724"/>
            <a:ext cx="2322969" cy="0"/>
          </a:xfrm>
          <a:prstGeom prst="line">
            <a:avLst/>
          </a:prstGeom>
          <a:ln w="1905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743700" y="2667724"/>
            <a:ext cx="2400300" cy="0"/>
          </a:xfrm>
          <a:prstGeom prst="line">
            <a:avLst/>
          </a:prstGeom>
          <a:ln w="19050">
            <a:solidFill>
              <a:schemeClr val="bg1">
                <a:lumMod val="65000"/>
                <a:alpha val="50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2499673" y="2540000"/>
            <a:ext cx="256191" cy="25619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5" name="椭圆 34"/>
          <p:cNvSpPr/>
          <p:nvPr/>
        </p:nvSpPr>
        <p:spPr>
          <a:xfrm>
            <a:off x="6310422" y="2540000"/>
            <a:ext cx="256191" cy="25619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6" name="椭圆 35"/>
          <p:cNvSpPr/>
          <p:nvPr/>
        </p:nvSpPr>
        <p:spPr>
          <a:xfrm>
            <a:off x="4497501" y="713676"/>
            <a:ext cx="129216" cy="12921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7" name="椭圆 36"/>
          <p:cNvSpPr/>
          <p:nvPr/>
        </p:nvSpPr>
        <p:spPr>
          <a:xfrm>
            <a:off x="4497501" y="4501480"/>
            <a:ext cx="129216" cy="12921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8" name="椭圆 37"/>
          <p:cNvSpPr/>
          <p:nvPr/>
        </p:nvSpPr>
        <p:spPr>
          <a:xfrm>
            <a:off x="1812400" y="2215678"/>
            <a:ext cx="199753" cy="199753"/>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9" name="椭圆 38"/>
          <p:cNvSpPr/>
          <p:nvPr/>
        </p:nvSpPr>
        <p:spPr>
          <a:xfrm>
            <a:off x="908365" y="2580396"/>
            <a:ext cx="174656" cy="174656"/>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0" name="椭圆 39"/>
          <p:cNvSpPr/>
          <p:nvPr/>
        </p:nvSpPr>
        <p:spPr>
          <a:xfrm>
            <a:off x="1584712" y="2593105"/>
            <a:ext cx="149238" cy="14923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1" name="椭圆 40"/>
          <p:cNvSpPr/>
          <p:nvPr/>
        </p:nvSpPr>
        <p:spPr>
          <a:xfrm>
            <a:off x="544480" y="2268359"/>
            <a:ext cx="141321" cy="14132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2" name="椭圆 41"/>
          <p:cNvSpPr/>
          <p:nvPr/>
        </p:nvSpPr>
        <p:spPr>
          <a:xfrm>
            <a:off x="435236" y="2632777"/>
            <a:ext cx="90125" cy="9012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3" name="椭圆 42"/>
          <p:cNvSpPr/>
          <p:nvPr/>
        </p:nvSpPr>
        <p:spPr>
          <a:xfrm>
            <a:off x="1435474" y="2860526"/>
            <a:ext cx="149238" cy="14923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4" name="椭圆 43"/>
          <p:cNvSpPr/>
          <p:nvPr/>
        </p:nvSpPr>
        <p:spPr>
          <a:xfrm>
            <a:off x="94471" y="2604107"/>
            <a:ext cx="141321" cy="14132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椭圆 44"/>
          <p:cNvSpPr/>
          <p:nvPr/>
        </p:nvSpPr>
        <p:spPr>
          <a:xfrm>
            <a:off x="2052604" y="3080400"/>
            <a:ext cx="90125" cy="9012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椭圆 45"/>
          <p:cNvSpPr/>
          <p:nvPr/>
        </p:nvSpPr>
        <p:spPr>
          <a:xfrm>
            <a:off x="7054515" y="2239074"/>
            <a:ext cx="199753" cy="199753"/>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椭圆 46"/>
          <p:cNvSpPr/>
          <p:nvPr/>
        </p:nvSpPr>
        <p:spPr>
          <a:xfrm>
            <a:off x="8307266" y="2580396"/>
            <a:ext cx="174656" cy="174656"/>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椭圆 47"/>
          <p:cNvSpPr/>
          <p:nvPr/>
        </p:nvSpPr>
        <p:spPr>
          <a:xfrm>
            <a:off x="8872445" y="2593105"/>
            <a:ext cx="149238" cy="14923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9" name="椭圆 48"/>
          <p:cNvSpPr/>
          <p:nvPr/>
        </p:nvSpPr>
        <p:spPr>
          <a:xfrm>
            <a:off x="8713496" y="2268359"/>
            <a:ext cx="141321" cy="14132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椭圆 49"/>
          <p:cNvSpPr/>
          <p:nvPr/>
        </p:nvSpPr>
        <p:spPr>
          <a:xfrm>
            <a:off x="7858842" y="2632777"/>
            <a:ext cx="90125" cy="9012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1" name="椭圆 50"/>
          <p:cNvSpPr/>
          <p:nvPr/>
        </p:nvSpPr>
        <p:spPr>
          <a:xfrm>
            <a:off x="7481957" y="2847416"/>
            <a:ext cx="149238" cy="149238"/>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2" name="椭圆 51"/>
          <p:cNvSpPr/>
          <p:nvPr/>
        </p:nvSpPr>
        <p:spPr>
          <a:xfrm>
            <a:off x="6978972" y="2604107"/>
            <a:ext cx="141321" cy="141321"/>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3" name="椭圆 52"/>
          <p:cNvSpPr/>
          <p:nvPr/>
        </p:nvSpPr>
        <p:spPr>
          <a:xfrm>
            <a:off x="6964390" y="3004734"/>
            <a:ext cx="90125" cy="9012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4" name="椭圆 53"/>
          <p:cNvSpPr/>
          <p:nvPr/>
        </p:nvSpPr>
        <p:spPr>
          <a:xfrm>
            <a:off x="8623372" y="2906529"/>
            <a:ext cx="90125" cy="90125"/>
          </a:xfrm>
          <a:prstGeom prst="ellipse">
            <a:avLst/>
          </a:prstGeom>
          <a:gradFill>
            <a:gsLst>
              <a:gs pos="0">
                <a:srgbClr val="6483B3"/>
              </a:gs>
              <a:gs pos="87000">
                <a:srgbClr val="334E6E"/>
              </a:gs>
            </a:gsLst>
            <a:lin ang="4800000" scaled="0"/>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bldLst>
      <p:bldP spid="28" grpId="0" animBg="1"/>
      <p:bldP spid="14" grpId="0" animBg="1"/>
      <p:bldP spid="16" grpId="0" animBg="1"/>
      <p:bldP spid="17" grpId="0"/>
      <p:bldP spid="18" grpId="0"/>
      <p:bldP spid="11"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4860" y="1009650"/>
            <a:ext cx="7207250" cy="3302635"/>
          </a:xfrm>
          <a:prstGeom prst="rect">
            <a:avLst/>
          </a:prstGeom>
        </p:spPr>
        <p:txBody>
          <a:bodyPr wrap="square">
            <a:noAutofit/>
            <a:extLst>
              <a:ext uri="{4A0BC546-FE56-4ADE-93B0-CB8AF2F6F144}">
                <wpsdc:textFrameExt xmlns:wpsdc="http://www.wps.cn/officeDocument/2022/drawingmlCustomData" type="text"/>
              </a:ext>
            </a:extLst>
          </a:bodyPr>
          <a:p>
            <a:pPr marL="342900" indent="-342900" algn="l">
              <a:buFont typeface="Arial" panose="020B0604020202020204" pitchFamily="34" charset="0"/>
              <a:buChar char="•"/>
            </a:pPr>
            <a:r>
              <a:rPr lang="zh-CN" altLang="en-US" sz="1800">
                <a:latin typeface="华文楷体" panose="02010600040101010101" charset="-122"/>
                <a:ea typeface="华文楷体" panose="02010600040101010101" charset="-122"/>
                <a:cs typeface="华文楷体" panose="02010600040101010101" charset="-122"/>
              </a:rPr>
              <a:t>VDB（Volumetric Dynamic Grid）是一种专为高效表示稀疏、时间变化的三维体数据而设计的数据结构，它结合了B+树的特性来处理动态拓扑和值。</a:t>
            </a: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lgn="l">
              <a:buFont typeface="Arial" panose="020B0604020202020204" pitchFamily="34" charset="0"/>
              <a:buChar char="•"/>
            </a:pP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lgn="l">
              <a:buFont typeface="Arial" panose="020B0604020202020204" pitchFamily="34" charset="0"/>
              <a:buChar char="•"/>
            </a:pPr>
            <a:r>
              <a:rPr lang="zh-CN" altLang="en-US" sz="1800">
                <a:latin typeface="华文楷体" panose="02010600040101010101" charset="-122"/>
                <a:ea typeface="华文楷体" panose="02010600040101010101" charset="-122"/>
                <a:cs typeface="华文楷体" panose="02010600040101010101" charset="-122"/>
              </a:rPr>
              <a:t>VDB通过利用空间相干性将数据值和网格拓扑分离编码，以紧凑的方式存储这些信息，并且可以模拟几乎无限的3D索引空间，从而允许对高分辨率的稀疏体数据进行高速缓存一致性的访问。</a:t>
            </a: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lgn="l">
              <a:buFont typeface="Arial" panose="020B0604020202020204" pitchFamily="34" charset="0"/>
              <a:buChar char="•"/>
            </a:pP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lgn="l">
              <a:buFont typeface="Arial" panose="020B0604020202020204" pitchFamily="34" charset="0"/>
              <a:buChar char="•"/>
            </a:pPr>
            <a:r>
              <a:rPr lang="zh-CN" altLang="en-US" sz="1800">
                <a:latin typeface="华文楷体" panose="02010600040101010101" charset="-122"/>
                <a:ea typeface="华文楷体" panose="02010600040101010101" charset="-122"/>
                <a:cs typeface="华文楷体" panose="02010600040101010101" charset="-122"/>
                <a:sym typeface="+mn-ea"/>
              </a:rPr>
              <a:t>VDB背后的核心思想之一是在类似于B+树的分层数据结构中动态地排列网格的块，由一个大的或动态可调整大小的根节点开始，随后是固定数量的中间节点层级，最终连接到较小的叶节点。</a:t>
            </a: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lgn="l">
              <a:buFont typeface="Arial" panose="020B0604020202020204" pitchFamily="34" charset="0"/>
              <a:buChar char="•"/>
            </a:pP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2" name="文本框 1"/>
          <p:cNvSpPr txBox="1"/>
          <p:nvPr/>
        </p:nvSpPr>
        <p:spPr>
          <a:xfrm>
            <a:off x="228600" y="199390"/>
            <a:ext cx="2775585" cy="414020"/>
          </a:xfrm>
          <a:prstGeom prst="rect">
            <a:avLst/>
          </a:prstGeom>
          <a:noFill/>
        </p:spPr>
        <p:txBody>
          <a:bodyPr wrap="square" rtlCol="0">
            <a:spAutoFit/>
          </a:bodyPr>
          <a:p>
            <a:pPr algn="l">
              <a:buClrTx/>
              <a:buSzTx/>
              <a:buFontTx/>
            </a:pPr>
            <a:r>
              <a:rPr lang="en-US" altLang="zh-CN" sz="2100" b="1" dirty="0">
                <a:solidFill>
                  <a:schemeClr val="tx1">
                    <a:lumMod val="85000"/>
                    <a:lumOff val="15000"/>
                  </a:schemeClr>
                </a:solidFill>
                <a:latin typeface="微软雅黑" panose="020B0503020204020204" charset="-122"/>
                <a:ea typeface="微软雅黑" panose="020B0503020204020204" charset="-122"/>
              </a:rPr>
              <a:t>INTRODUCTION</a:t>
            </a:r>
            <a:endParaRPr lang="en-US" altLang="zh-CN" sz="2100" b="1" dirty="0">
              <a:solidFill>
                <a:schemeClr val="tx1">
                  <a:lumMod val="85000"/>
                  <a:lumOff val="15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88290" y="66675"/>
            <a:ext cx="8514080" cy="2820670"/>
          </a:xfrm>
          <a:prstGeom prst="rect">
            <a:avLst/>
          </a:prstGeom>
        </p:spPr>
      </p:pic>
      <p:sp>
        <p:nvSpPr>
          <p:cNvPr id="3" name="文本框 2"/>
          <p:cNvSpPr txBox="1"/>
          <p:nvPr/>
        </p:nvSpPr>
        <p:spPr>
          <a:xfrm>
            <a:off x="288290" y="3415030"/>
            <a:ext cx="4938395" cy="1589405"/>
          </a:xfrm>
          <a:prstGeom prst="rect">
            <a:avLst/>
          </a:prstGeom>
        </p:spPr>
        <p:txBody>
          <a:bodyPr wrap="square">
            <a:noAutofit/>
            <a:extLst>
              <a:ext uri="{4A0BC546-FE56-4ADE-93B0-CB8AF2F6F144}">
                <wpsdc:textFrameExt xmlns:wpsdc="http://www.wps.cn/officeDocument/2022/drawingmlCustomData" type="text"/>
              </a:ext>
            </a:extLst>
          </a:bodyPr>
          <a:p>
            <a:pPr algn="l"/>
            <a:r>
              <a:rPr lang="zh-CN" altLang="en-US" sz="1800">
                <a:latin typeface="华文楷体" panose="02010600040101010101" charset="-122"/>
                <a:ea typeface="华文楷体" panose="02010600040101010101" charset="-122"/>
                <a:cs typeface="华文楷体" panose="02010600040101010101" charset="-122"/>
              </a:rPr>
              <a:t>Active mask: 若为1，则表示其内部子块全部填充</a:t>
            </a:r>
            <a:endParaRPr lang="zh-CN" altLang="en-US" sz="1800">
              <a:latin typeface="华文楷体" panose="02010600040101010101" charset="-122"/>
              <a:ea typeface="华文楷体" panose="02010600040101010101" charset="-122"/>
              <a:cs typeface="华文楷体" panose="02010600040101010101" charset="-122"/>
            </a:endParaRPr>
          </a:p>
          <a:p>
            <a:pPr indent="457200" algn="l"/>
            <a:r>
              <a:rPr lang="en-US" altLang="zh-CN" sz="1800">
                <a:latin typeface="华文楷体" panose="02010600040101010101" charset="-122"/>
                <a:ea typeface="华文楷体" panose="02010600040101010101" charset="-122"/>
                <a:cs typeface="华文楷体" panose="02010600040101010101" charset="-122"/>
              </a:rPr>
              <a:t>0 0 0 1</a:t>
            </a:r>
            <a:endParaRPr lang="zh-CN" altLang="en-US" sz="1800">
              <a:latin typeface="华文楷体" panose="02010600040101010101" charset="-122"/>
              <a:ea typeface="华文楷体" panose="02010600040101010101" charset="-122"/>
              <a:cs typeface="华文楷体" panose="02010600040101010101" charset="-122"/>
            </a:endParaRPr>
          </a:p>
          <a:p>
            <a:pPr algn="l"/>
            <a:endParaRPr lang="zh-CN" altLang="en-US" sz="1800">
              <a:latin typeface="华文楷体" panose="02010600040101010101" charset="-122"/>
              <a:ea typeface="华文楷体" panose="02010600040101010101" charset="-122"/>
              <a:cs typeface="华文楷体" panose="02010600040101010101" charset="-122"/>
            </a:endParaRPr>
          </a:p>
          <a:p>
            <a:pPr algn="l"/>
            <a:r>
              <a:rPr lang="zh-CN" altLang="en-US" sz="1800">
                <a:latin typeface="华文楷体" panose="02010600040101010101" charset="-122"/>
                <a:ea typeface="华文楷体" panose="02010600040101010101" charset="-122"/>
                <a:cs typeface="华文楷体" panose="02010600040101010101" charset="-122"/>
              </a:rPr>
              <a:t>Child mask: 若为1，则表示其内部子块存在填充</a:t>
            </a:r>
            <a:endParaRPr lang="zh-CN" altLang="en-US" sz="1800">
              <a:latin typeface="华文楷体" panose="02010600040101010101" charset="-122"/>
              <a:ea typeface="华文楷体" panose="02010600040101010101" charset="-122"/>
              <a:cs typeface="华文楷体" panose="02010600040101010101" charset="-122"/>
            </a:endParaRPr>
          </a:p>
          <a:p>
            <a:pPr indent="457200" algn="l">
              <a:buClrTx/>
              <a:buSzTx/>
              <a:buNone/>
            </a:pPr>
            <a:r>
              <a:rPr lang="zh-CN" altLang="en-US" sz="1800">
                <a:latin typeface="华文楷体" panose="02010600040101010101" charset="-122"/>
                <a:ea typeface="华文楷体" panose="02010600040101010101" charset="-122"/>
                <a:cs typeface="华文楷体" panose="02010600040101010101" charset="-122"/>
              </a:rPr>
              <a:t>1</a:t>
            </a:r>
            <a:r>
              <a:rPr lang="en-US" altLang="zh-CN" sz="1800">
                <a:latin typeface="华文楷体" panose="02010600040101010101" charset="-122"/>
                <a:ea typeface="华文楷体" panose="02010600040101010101" charset="-122"/>
                <a:cs typeface="华文楷体" panose="02010600040101010101" charset="-122"/>
              </a:rPr>
              <a:t> </a:t>
            </a:r>
            <a:r>
              <a:rPr lang="zh-CN" altLang="en-US" sz="1800">
                <a:latin typeface="华文楷体" panose="02010600040101010101" charset="-122"/>
                <a:ea typeface="华文楷体" panose="02010600040101010101" charset="-122"/>
                <a:cs typeface="华文楷体" panose="02010600040101010101" charset="-122"/>
              </a:rPr>
              <a:t>1</a:t>
            </a:r>
            <a:r>
              <a:rPr lang="en-US" altLang="zh-CN" sz="1800">
                <a:latin typeface="华文楷体" panose="02010600040101010101" charset="-122"/>
                <a:ea typeface="华文楷体" panose="02010600040101010101" charset="-122"/>
                <a:cs typeface="华文楷体" panose="02010600040101010101" charset="-122"/>
              </a:rPr>
              <a:t> </a:t>
            </a:r>
            <a:r>
              <a:rPr lang="zh-CN" altLang="en-US" sz="1800">
                <a:latin typeface="华文楷体" panose="02010600040101010101" charset="-122"/>
                <a:ea typeface="华文楷体" panose="02010600040101010101" charset="-122"/>
                <a:cs typeface="华文楷体" panose="02010600040101010101" charset="-122"/>
              </a:rPr>
              <a:t>0</a:t>
            </a:r>
            <a:r>
              <a:rPr lang="en-US" altLang="zh-CN" sz="1800">
                <a:latin typeface="华文楷体" panose="02010600040101010101" charset="-122"/>
                <a:ea typeface="华文楷体" panose="02010600040101010101" charset="-122"/>
                <a:cs typeface="华文楷体" panose="02010600040101010101" charset="-122"/>
              </a:rPr>
              <a:t> </a:t>
            </a:r>
            <a:r>
              <a:rPr lang="zh-CN" altLang="en-US" sz="1800">
                <a:latin typeface="华文楷体" panose="02010600040101010101" charset="-122"/>
                <a:ea typeface="华文楷体" panose="02010600040101010101" charset="-122"/>
                <a:cs typeface="华文楷体" panose="02010600040101010101" charset="-122"/>
              </a:rPr>
              <a:t>0</a:t>
            </a:r>
            <a:endParaRPr lang="zh-CN" altLang="en-US" sz="1800">
              <a:latin typeface="华文楷体" panose="02010600040101010101" charset="-122"/>
              <a:ea typeface="华文楷体" panose="02010600040101010101" charset="-122"/>
              <a:cs typeface="华文楷体" panose="02010600040101010101" charset="-122"/>
            </a:endParaRPr>
          </a:p>
          <a:p>
            <a:pPr algn="l"/>
            <a:endParaRPr lang="zh-CN" altLang="en-US" sz="1350">
              <a:latin typeface="Arial" panose="020B0604020202020204" pitchFamily="34" charset="0"/>
              <a:ea typeface="微软雅黑" panose="020B0503020204020204" charset="-122"/>
            </a:endParaRPr>
          </a:p>
        </p:txBody>
      </p:sp>
      <p:grpSp>
        <p:nvGrpSpPr>
          <p:cNvPr id="36" name="组合 35"/>
          <p:cNvGrpSpPr/>
          <p:nvPr/>
        </p:nvGrpSpPr>
        <p:grpSpPr>
          <a:xfrm>
            <a:off x="5683250" y="2908935"/>
            <a:ext cx="2865120" cy="2242820"/>
            <a:chOff x="8950" y="4581"/>
            <a:chExt cx="4512" cy="3532"/>
          </a:xfrm>
        </p:grpSpPr>
        <p:cxnSp>
          <p:nvCxnSpPr>
            <p:cNvPr id="35" name="直接连接符 34"/>
            <p:cNvCxnSpPr/>
            <p:nvPr/>
          </p:nvCxnSpPr>
          <p:spPr>
            <a:xfrm>
              <a:off x="11152" y="4581"/>
              <a:ext cx="0" cy="3532"/>
            </a:xfrm>
            <a:prstGeom prst="line">
              <a:avLst/>
            </a:prstGeom>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flipV="1">
              <a:off x="8950" y="6314"/>
              <a:ext cx="4513" cy="9"/>
            </a:xfrm>
            <a:prstGeom prst="line">
              <a:avLst/>
            </a:prstGeom>
          </p:spPr>
          <p:style>
            <a:lnRef idx="2">
              <a:schemeClr val="accent1"/>
            </a:lnRef>
            <a:fillRef idx="0">
              <a:srgbClr val="FFFFFF"/>
            </a:fillRef>
            <a:effectRef idx="0">
              <a:srgbClr val="FFFFFF"/>
            </a:effectRef>
            <a:fontRef idx="minor">
              <a:schemeClr val="tx1"/>
            </a:fontRef>
          </p:style>
        </p:cxnSp>
        <p:grpSp>
          <p:nvGrpSpPr>
            <p:cNvPr id="33" name="组合 32"/>
            <p:cNvGrpSpPr/>
            <p:nvPr/>
          </p:nvGrpSpPr>
          <p:grpSpPr>
            <a:xfrm>
              <a:off x="9611" y="4783"/>
              <a:ext cx="3080" cy="3082"/>
              <a:chOff x="9611" y="4929"/>
              <a:chExt cx="3080" cy="3082"/>
            </a:xfrm>
          </p:grpSpPr>
          <p:sp>
            <p:nvSpPr>
              <p:cNvPr id="17" name="矩形 16"/>
              <p:cNvSpPr/>
              <p:nvPr/>
            </p:nvSpPr>
            <p:spPr>
              <a:xfrm>
                <a:off x="9611" y="4929"/>
                <a:ext cx="770" cy="7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nvSpPr>
            <p:spPr>
              <a:xfrm>
                <a:off x="10381" y="4929"/>
                <a:ext cx="770" cy="77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9" name="矩形 18"/>
              <p:cNvSpPr/>
              <p:nvPr/>
            </p:nvSpPr>
            <p:spPr>
              <a:xfrm>
                <a:off x="9611" y="5699"/>
                <a:ext cx="770" cy="77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0" name="矩形 19"/>
              <p:cNvSpPr/>
              <p:nvPr/>
            </p:nvSpPr>
            <p:spPr>
              <a:xfrm>
                <a:off x="10381" y="5699"/>
                <a:ext cx="770" cy="7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11151" y="4929"/>
                <a:ext cx="770" cy="7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nvSpPr>
            <p:spPr>
              <a:xfrm>
                <a:off x="11921" y="4929"/>
                <a:ext cx="770" cy="77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3" name="矩形 22"/>
              <p:cNvSpPr/>
              <p:nvPr/>
            </p:nvSpPr>
            <p:spPr>
              <a:xfrm>
                <a:off x="11151" y="5699"/>
                <a:ext cx="770" cy="77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矩形 23"/>
              <p:cNvSpPr/>
              <p:nvPr/>
            </p:nvSpPr>
            <p:spPr>
              <a:xfrm>
                <a:off x="11921" y="5699"/>
                <a:ext cx="770" cy="7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nvSpPr>
            <p:spPr>
              <a:xfrm>
                <a:off x="9611" y="6470"/>
                <a:ext cx="770" cy="7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nvSpPr>
            <p:spPr>
              <a:xfrm>
                <a:off x="9611" y="7241"/>
                <a:ext cx="770" cy="7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nvSpPr>
            <p:spPr>
              <a:xfrm>
                <a:off x="10381" y="6469"/>
                <a:ext cx="770" cy="77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8" name="矩形 27"/>
              <p:cNvSpPr/>
              <p:nvPr/>
            </p:nvSpPr>
            <p:spPr>
              <a:xfrm>
                <a:off x="11151" y="6469"/>
                <a:ext cx="770" cy="7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nvSpPr>
            <p:spPr>
              <a:xfrm>
                <a:off x="11921" y="6470"/>
                <a:ext cx="770" cy="7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10381" y="7239"/>
                <a:ext cx="770" cy="7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矩形 30"/>
              <p:cNvSpPr/>
              <p:nvPr/>
            </p:nvSpPr>
            <p:spPr>
              <a:xfrm>
                <a:off x="11151" y="7239"/>
                <a:ext cx="770" cy="7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矩形 31"/>
              <p:cNvSpPr/>
              <p:nvPr/>
            </p:nvSpPr>
            <p:spPr>
              <a:xfrm>
                <a:off x="11921" y="7241"/>
                <a:ext cx="770" cy="7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94360" y="127000"/>
            <a:ext cx="7955915" cy="4888865"/>
          </a:xfrm>
          <a:prstGeom prst="rect">
            <a:avLst/>
          </a:prstGeom>
        </p:spPr>
      </p:pic>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8600" y="762635"/>
            <a:ext cx="4730750" cy="2465705"/>
          </a:xfrm>
          <a:prstGeom prst="rect">
            <a:avLst/>
          </a:prstGeom>
        </p:spPr>
      </p:pic>
      <p:pic>
        <p:nvPicPr>
          <p:cNvPr id="6" name="图片 5"/>
          <p:cNvPicPr>
            <a:picLocks noChangeAspect="1"/>
          </p:cNvPicPr>
          <p:nvPr/>
        </p:nvPicPr>
        <p:blipFill>
          <a:blip r:embed="rId2"/>
          <a:stretch>
            <a:fillRect/>
          </a:stretch>
        </p:blipFill>
        <p:spPr>
          <a:xfrm>
            <a:off x="228600" y="3543935"/>
            <a:ext cx="4624070" cy="1298575"/>
          </a:xfrm>
          <a:prstGeom prst="rect">
            <a:avLst/>
          </a:prstGeom>
        </p:spPr>
      </p:pic>
      <p:sp>
        <p:nvSpPr>
          <p:cNvPr id="7" name="文本框 6"/>
          <p:cNvSpPr txBox="1"/>
          <p:nvPr/>
        </p:nvSpPr>
        <p:spPr>
          <a:xfrm>
            <a:off x="5487035" y="717550"/>
            <a:ext cx="3517900" cy="3415030"/>
          </a:xfrm>
          <a:prstGeom prst="rect">
            <a:avLst/>
          </a:prstGeom>
          <a:noFill/>
        </p:spPr>
        <p:txBody>
          <a:bodyPr wrap="square" rtlCol="0">
            <a:spAutoFit/>
          </a:bodyPr>
          <a:p>
            <a:pPr marL="285750" indent="-285750">
              <a:buFont typeface="Arial" panose="020B0604020202020204" pitchFamily="34" charset="0"/>
              <a:buChar char="•"/>
            </a:pPr>
            <a:r>
              <a:rPr lang="zh-CN" altLang="en-US" sz="1800">
                <a:latin typeface="华文楷体" panose="02010600040101010101" charset="-122"/>
                <a:ea typeface="华文楷体" panose="02010600040101010101" charset="-122"/>
                <a:cs typeface="华文楷体" panose="02010600040101010101" charset="-122"/>
              </a:rPr>
              <a:t>当数据量非常大以至于不能完全加载到</a:t>
            </a:r>
            <a:r>
              <a:rPr sz="1800">
                <a:latin typeface="华文楷体" panose="02010600040101010101" charset="-122"/>
                <a:ea typeface="华文楷体" panose="02010600040101010101" charset="-122"/>
                <a:cs typeface="华文楷体" panose="02010600040101010101" charset="-122"/>
              </a:rPr>
              <a:t>内存时，offset表示数据在外存（如磁盘）上的偏移位置，支持外存流式传输。</a:t>
            </a:r>
            <a:endParaRPr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r>
              <a:rPr lang="en-US" altLang="zh-CN" sz="1800">
                <a:latin typeface="华文楷体" panose="02010600040101010101" charset="-122"/>
                <a:ea typeface="华文楷体" panose="02010600040101010101" charset="-122"/>
                <a:cs typeface="华文楷体" panose="02010600040101010101" charset="-122"/>
              </a:rPr>
              <a:t>mValueMask</a:t>
            </a:r>
            <a:r>
              <a:rPr lang="zh-CN" altLang="en-US" sz="1800">
                <a:latin typeface="华文楷体" panose="02010600040101010101" charset="-122"/>
                <a:ea typeface="华文楷体" panose="02010600040101010101" charset="-122"/>
                <a:cs typeface="华文楷体" panose="02010600040101010101" charset="-122"/>
              </a:rPr>
              <a:t>和</a:t>
            </a:r>
            <a:r>
              <a:rPr lang="en-US" altLang="zh-CN" sz="1800">
                <a:latin typeface="华文楷体" panose="02010600040101010101" charset="-122"/>
                <a:ea typeface="华文楷体" panose="02010600040101010101" charset="-122"/>
                <a:cs typeface="华文楷体" panose="02010600040101010101" charset="-122"/>
              </a:rPr>
              <a:t>mInsideMask</a:t>
            </a:r>
            <a:r>
              <a:rPr lang="zh-CN" altLang="en-US" sz="1800">
                <a:latin typeface="华文楷体" panose="02010600040101010101" charset="-122"/>
                <a:ea typeface="华文楷体" panose="02010600040101010101" charset="-122"/>
                <a:cs typeface="华文楷体" panose="02010600040101010101" charset="-122"/>
              </a:rPr>
              <a:t>分别标记哪些位置存储了有效的体素值和是否位于物体内部。</a:t>
            </a: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r>
              <a:rPr lang="zh-CN" altLang="en-US" sz="1800">
                <a:latin typeface="华文楷体" panose="02010600040101010101" charset="-122"/>
                <a:ea typeface="华文楷体" panose="02010600040101010101" charset="-122"/>
                <a:cs typeface="华文楷体" panose="02010600040101010101" charset="-122"/>
              </a:rPr>
              <a:t>全局体素坐标可由</a:t>
            </a:r>
            <a:r>
              <a:rPr lang="en-US" altLang="zh-CN" sz="1800">
                <a:latin typeface="华文楷体" panose="02010600040101010101" charset="-122"/>
                <a:ea typeface="华文楷体" panose="02010600040101010101" charset="-122"/>
                <a:cs typeface="华文楷体" panose="02010600040101010101" charset="-122"/>
              </a:rPr>
              <a:t>mValueMask</a:t>
            </a:r>
            <a:r>
              <a:rPr lang="zh-CN" altLang="en-US" sz="1800">
                <a:latin typeface="华文楷体" panose="02010600040101010101" charset="-122"/>
                <a:ea typeface="华文楷体" panose="02010600040101010101" charset="-122"/>
                <a:cs typeface="华文楷体" panose="02010600040101010101" charset="-122"/>
              </a:rPr>
              <a:t>存储的局部体素拓扑和</a:t>
            </a:r>
            <a:r>
              <a:rPr lang="en-US" altLang="zh-CN" sz="1800">
                <a:latin typeface="华文楷体" panose="02010600040101010101" charset="-122"/>
                <a:ea typeface="华文楷体" panose="02010600040101010101" charset="-122"/>
                <a:cs typeface="华文楷体" panose="02010600040101010101" charset="-122"/>
              </a:rPr>
              <a:t>mFlags</a:t>
            </a:r>
            <a:r>
              <a:rPr lang="zh-CN" altLang="en-US" sz="1800">
                <a:latin typeface="华文楷体" panose="02010600040101010101" charset="-122"/>
                <a:ea typeface="华文楷体" panose="02010600040101010101" charset="-122"/>
                <a:cs typeface="华文楷体" panose="02010600040101010101" charset="-122"/>
              </a:rPr>
              <a:t>存储的全局节点原点导出。</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3" name="文本框 2"/>
          <p:cNvSpPr txBox="1"/>
          <p:nvPr/>
        </p:nvSpPr>
        <p:spPr>
          <a:xfrm>
            <a:off x="228600" y="199390"/>
            <a:ext cx="4431030" cy="414020"/>
          </a:xfrm>
          <a:prstGeom prst="rect">
            <a:avLst/>
          </a:prstGeom>
          <a:noFill/>
        </p:spPr>
        <p:txBody>
          <a:bodyPr wrap="square" rtlCol="0">
            <a:spAutoFit/>
          </a:bodyPr>
          <a:p>
            <a:pPr algn="l">
              <a:buClrTx/>
              <a:buSzTx/>
              <a:buFontTx/>
            </a:pPr>
            <a:r>
              <a:rPr lang="en-US" altLang="zh-CN" sz="2100" b="1" dirty="0">
                <a:solidFill>
                  <a:schemeClr val="tx1">
                    <a:lumMod val="85000"/>
                    <a:lumOff val="15000"/>
                  </a:schemeClr>
                </a:solidFill>
                <a:latin typeface="微软雅黑" panose="020B0503020204020204" charset="-122"/>
                <a:ea typeface="微软雅黑" panose="020B0503020204020204" charset="-122"/>
              </a:rPr>
              <a:t>VDB DATA </a:t>
            </a:r>
            <a:r>
              <a:rPr lang="en-US" altLang="zh-CN" sz="2100" b="1" dirty="0">
                <a:solidFill>
                  <a:schemeClr val="tx1">
                    <a:lumMod val="85000"/>
                    <a:lumOff val="15000"/>
                  </a:schemeClr>
                </a:solidFill>
                <a:latin typeface="微软雅黑" panose="020B0503020204020204" charset="-122"/>
                <a:ea typeface="微软雅黑" panose="020B0503020204020204" charset="-122"/>
              </a:rPr>
              <a:t>STRUCTURE</a:t>
            </a:r>
            <a:endParaRPr lang="en-US" altLang="zh-CN" sz="2100" b="1" dirty="0">
              <a:solidFill>
                <a:schemeClr val="tx1">
                  <a:lumMod val="85000"/>
                  <a:lumOff val="15000"/>
                </a:schemeClr>
              </a:solidFill>
              <a:latin typeface="微软雅黑" panose="020B0503020204020204" charset="-122"/>
              <a:ea typeface="微软雅黑" panose="020B0503020204020204" charset="-122"/>
            </a:endParaRPr>
          </a:p>
        </p:txBody>
      </p:sp>
      <p:sp>
        <p:nvSpPr>
          <p:cNvPr id="4" name="文本框 3"/>
          <p:cNvSpPr txBox="1"/>
          <p:nvPr/>
        </p:nvSpPr>
        <p:spPr>
          <a:xfrm>
            <a:off x="6993890" y="258445"/>
            <a:ext cx="1677670" cy="295910"/>
          </a:xfrm>
          <a:prstGeom prst="rect">
            <a:avLst/>
          </a:prstGeom>
          <a:noFill/>
        </p:spPr>
        <p:txBody>
          <a:bodyPr wrap="square" rtlCol="0">
            <a:noAutofit/>
          </a:bodyPr>
          <a:p>
            <a:r>
              <a:rPr lang="en-US" altLang="zh-CN" sz="1800" b="1">
                <a:latin typeface="华文楷体" panose="02010600040101010101" charset="-122"/>
                <a:ea typeface="华文楷体" panose="02010600040101010101" charset="-122"/>
                <a:cs typeface="华文楷体" panose="02010600040101010101" charset="-122"/>
              </a:rPr>
              <a:t>Leaf Node</a:t>
            </a:r>
            <a:endParaRPr lang="zh-CN" altLang="en-US" sz="1800" b="1">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   </a:t>
            </a:r>
            <a:endParaRPr lang="zh-CN" altLang="en-US"/>
          </a:p>
        </p:txBody>
      </p:sp>
    </p:spTree>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28600" y="936625"/>
            <a:ext cx="5301615" cy="3185795"/>
          </a:xfrm>
          <a:prstGeom prst="rect">
            <a:avLst/>
          </a:prstGeom>
        </p:spPr>
      </p:pic>
      <p:sp>
        <p:nvSpPr>
          <p:cNvPr id="7" name="文本框 6"/>
          <p:cNvSpPr txBox="1"/>
          <p:nvPr/>
        </p:nvSpPr>
        <p:spPr>
          <a:xfrm>
            <a:off x="5733415" y="777240"/>
            <a:ext cx="3113405" cy="3415030"/>
          </a:xfrm>
          <a:prstGeom prst="rect">
            <a:avLst/>
          </a:prstGeom>
          <a:noFill/>
        </p:spPr>
        <p:txBody>
          <a:bodyPr wrap="square" rtlCol="0">
            <a:spAutoFit/>
          </a:bodyPr>
          <a:p>
            <a:pPr marL="285750" indent="-285750">
              <a:buFont typeface="Arial" panose="020B0604020202020204" pitchFamily="34" charset="0"/>
              <a:buChar char="•"/>
            </a:pPr>
            <a:r>
              <a:rPr lang="en-US" sz="1800">
                <a:latin typeface="华文楷体" panose="02010600040101010101" charset="-122"/>
                <a:ea typeface="华文楷体" panose="02010600040101010101" charset="-122"/>
                <a:cs typeface="华文楷体" panose="02010600040101010101" charset="-122"/>
              </a:rPr>
              <a:t>m</a:t>
            </a:r>
            <a:r>
              <a:rPr sz="1800">
                <a:latin typeface="华文楷体" panose="02010600040101010101" charset="-122"/>
                <a:ea typeface="华文楷体" panose="02010600040101010101" charset="-122"/>
                <a:cs typeface="华文楷体" panose="02010600040101010101" charset="-122"/>
              </a:rPr>
              <a:t>InternalData</a:t>
            </a:r>
            <a:r>
              <a:rPr lang="en-US" sz="1800">
                <a:latin typeface="华文楷体" panose="02010600040101010101" charset="-122"/>
                <a:ea typeface="华文楷体" panose="02010600040101010101" charset="-122"/>
                <a:cs typeface="华文楷体" panose="02010600040101010101" charset="-122"/>
              </a:rPr>
              <a:t>[</a:t>
            </a:r>
            <a:r>
              <a:rPr lang="en-US" altLang="zh-CN" sz="1800">
                <a:latin typeface="华文楷体" panose="02010600040101010101" charset="-122"/>
                <a:ea typeface="华文楷体" panose="02010600040101010101" charset="-122"/>
                <a:cs typeface="华文楷体" panose="02010600040101010101" charset="-122"/>
              </a:rPr>
              <a:t>sSize]</a:t>
            </a:r>
            <a:r>
              <a:rPr lang="zh-CN" altLang="en-US" sz="1800">
                <a:latin typeface="华文楷体" panose="02010600040101010101" charset="-122"/>
                <a:ea typeface="华文楷体" panose="02010600040101010101" charset="-122"/>
                <a:cs typeface="华文楷体" panose="02010600040101010101" charset="-122"/>
              </a:rPr>
              <a:t>是联合体数组</a:t>
            </a:r>
            <a:r>
              <a:rPr sz="1800">
                <a:latin typeface="华文楷体" panose="02010600040101010101" charset="-122"/>
                <a:ea typeface="华文楷体" panose="02010600040101010101" charset="-122"/>
                <a:cs typeface="华文楷体" panose="02010600040101010101" charset="-122"/>
              </a:rPr>
              <a:t>，用于存储指向子节点的指针或者直接存储一个tile的值。</a:t>
            </a:r>
            <a:endParaRPr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r>
              <a:rPr lang="en-US" altLang="zh-CN" sz="1800">
                <a:latin typeface="华文楷体" panose="02010600040101010101" charset="-122"/>
                <a:ea typeface="华文楷体" panose="02010600040101010101" charset="-122"/>
                <a:cs typeface="华文楷体" panose="02010600040101010101" charset="-122"/>
              </a:rPr>
              <a:t>mValueMask</a:t>
            </a:r>
            <a:r>
              <a:rPr lang="zh-CN" altLang="en-US" sz="1800">
                <a:latin typeface="华文楷体" panose="02010600040101010101" charset="-122"/>
                <a:ea typeface="华文楷体" panose="02010600040101010101" charset="-122"/>
                <a:cs typeface="华文楷体" panose="02010600040101010101" charset="-122"/>
              </a:rPr>
              <a:t>和</a:t>
            </a:r>
            <a:r>
              <a:rPr lang="en-US" altLang="zh-CN" sz="1800">
                <a:latin typeface="华文楷体" panose="02010600040101010101" charset="-122"/>
                <a:ea typeface="华文楷体" panose="02010600040101010101" charset="-122"/>
                <a:cs typeface="华文楷体" panose="02010600040101010101" charset="-122"/>
              </a:rPr>
              <a:t>mChildMask</a:t>
            </a:r>
            <a:r>
              <a:rPr lang="zh-CN" altLang="en-US" sz="1800">
                <a:latin typeface="华文楷体" panose="02010600040101010101" charset="-122"/>
                <a:ea typeface="华文楷体" panose="02010600040101010101" charset="-122"/>
                <a:cs typeface="华文楷体" panose="02010600040101010101" charset="-122"/>
              </a:rPr>
              <a:t>分别标记哪些位置存储了有效的tile值</a:t>
            </a:r>
            <a:r>
              <a:rPr lang="zh-CN" sz="1800">
                <a:latin typeface="华文楷体" panose="02010600040101010101" charset="-122"/>
                <a:ea typeface="华文楷体" panose="02010600040101010101" charset="-122"/>
                <a:cs typeface="华文楷体" panose="02010600040101010101" charset="-122"/>
              </a:rPr>
              <a:t>和子节点</a:t>
            </a:r>
            <a:r>
              <a:rPr lang="zh-CN" altLang="en-US" sz="1800">
                <a:latin typeface="华文楷体" panose="02010600040101010101" charset="-122"/>
                <a:ea typeface="华文楷体" panose="02010600040101010101" charset="-122"/>
                <a:cs typeface="华文楷体" panose="02010600040101010101" charset="-122"/>
              </a:rPr>
              <a:t>。</a:t>
            </a: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r>
              <a:rPr lang="zh-CN" sz="1800">
                <a:latin typeface="华文楷体" panose="02010600040101010101" charset="-122"/>
                <a:ea typeface="华文楷体" panose="02010600040101010101" charset="-122"/>
                <a:cs typeface="华文楷体" panose="02010600040101010101" charset="-122"/>
              </a:rPr>
              <a:t>不同中间节点的分支因子可以不同，增加树的灵活性。</a:t>
            </a:r>
            <a:endParaRPr lang="zh-CN" sz="1800">
              <a:latin typeface="华文楷体" panose="02010600040101010101" charset="-122"/>
              <a:ea typeface="华文楷体" panose="02010600040101010101" charset="-122"/>
              <a:cs typeface="华文楷体" panose="02010600040101010101" charset="-122"/>
            </a:endParaRPr>
          </a:p>
        </p:txBody>
      </p:sp>
      <p:sp>
        <p:nvSpPr>
          <p:cNvPr id="3" name="文本框 2"/>
          <p:cNvSpPr txBox="1"/>
          <p:nvPr/>
        </p:nvSpPr>
        <p:spPr>
          <a:xfrm>
            <a:off x="228600" y="199390"/>
            <a:ext cx="4431030" cy="414020"/>
          </a:xfrm>
          <a:prstGeom prst="rect">
            <a:avLst/>
          </a:prstGeom>
          <a:noFill/>
        </p:spPr>
        <p:txBody>
          <a:bodyPr wrap="square" rtlCol="0">
            <a:spAutoFit/>
          </a:bodyPr>
          <a:p>
            <a:pPr algn="l">
              <a:buClrTx/>
              <a:buSzTx/>
              <a:buFontTx/>
            </a:pPr>
            <a:r>
              <a:rPr lang="en-US" altLang="zh-CN" sz="2100" b="1" dirty="0">
                <a:solidFill>
                  <a:schemeClr val="tx1">
                    <a:lumMod val="85000"/>
                    <a:lumOff val="15000"/>
                  </a:schemeClr>
                </a:solidFill>
                <a:latin typeface="微软雅黑" panose="020B0503020204020204" charset="-122"/>
                <a:ea typeface="微软雅黑" panose="020B0503020204020204" charset="-122"/>
              </a:rPr>
              <a:t>VDB DATA </a:t>
            </a:r>
            <a:r>
              <a:rPr lang="en-US" altLang="zh-CN" sz="2100" b="1" dirty="0">
                <a:solidFill>
                  <a:schemeClr val="tx1">
                    <a:lumMod val="85000"/>
                    <a:lumOff val="15000"/>
                  </a:schemeClr>
                </a:solidFill>
                <a:latin typeface="微软雅黑" panose="020B0503020204020204" charset="-122"/>
                <a:ea typeface="微软雅黑" panose="020B0503020204020204" charset="-122"/>
              </a:rPr>
              <a:t>STRUCTURE</a:t>
            </a:r>
            <a:endParaRPr lang="en-US" altLang="zh-CN" sz="2100" b="1" dirty="0">
              <a:solidFill>
                <a:schemeClr val="tx1">
                  <a:lumMod val="85000"/>
                  <a:lumOff val="15000"/>
                </a:schemeClr>
              </a:solidFill>
              <a:latin typeface="微软雅黑" panose="020B0503020204020204" charset="-122"/>
              <a:ea typeface="微软雅黑" panose="020B0503020204020204" charset="-122"/>
            </a:endParaRPr>
          </a:p>
        </p:txBody>
      </p:sp>
      <p:sp>
        <p:nvSpPr>
          <p:cNvPr id="4" name="文本框 3"/>
          <p:cNvSpPr txBox="1"/>
          <p:nvPr/>
        </p:nvSpPr>
        <p:spPr>
          <a:xfrm>
            <a:off x="6993890" y="258445"/>
            <a:ext cx="1677670" cy="295910"/>
          </a:xfrm>
          <a:prstGeom prst="rect">
            <a:avLst/>
          </a:prstGeom>
          <a:noFill/>
        </p:spPr>
        <p:txBody>
          <a:bodyPr wrap="square" rtlCol="0">
            <a:noAutofit/>
          </a:bodyPr>
          <a:p>
            <a:r>
              <a:rPr lang="en-US" altLang="zh-CN" sz="1800" b="1">
                <a:latin typeface="华文楷体" panose="02010600040101010101" charset="-122"/>
                <a:ea typeface="华文楷体" panose="02010600040101010101" charset="-122"/>
                <a:cs typeface="华文楷体" panose="02010600040101010101" charset="-122"/>
              </a:rPr>
              <a:t>Internal Node</a:t>
            </a:r>
            <a:r>
              <a:rPr lang="zh-CN" altLang="en-US">
                <a:latin typeface="华文楷体" panose="02010600040101010101" charset="-122"/>
                <a:ea typeface="华文楷体" panose="02010600040101010101" charset="-122"/>
                <a:cs typeface="华文楷体" panose="02010600040101010101" charset="-122"/>
              </a:rPr>
              <a:t>   </a:t>
            </a:r>
            <a:endParaRPr lang="zh-CN" altLang="en-US"/>
          </a:p>
        </p:txBody>
      </p:sp>
    </p:spTree>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88135" y="613410"/>
            <a:ext cx="5187950" cy="2176780"/>
          </a:xfrm>
          <a:prstGeom prst="rect">
            <a:avLst/>
          </a:prstGeom>
        </p:spPr>
      </p:pic>
      <p:sp>
        <p:nvSpPr>
          <p:cNvPr id="7" name="文本框 6"/>
          <p:cNvSpPr txBox="1"/>
          <p:nvPr/>
        </p:nvSpPr>
        <p:spPr>
          <a:xfrm>
            <a:off x="454660" y="2790190"/>
            <a:ext cx="8167370" cy="2306955"/>
          </a:xfrm>
          <a:prstGeom prst="rect">
            <a:avLst/>
          </a:prstGeom>
          <a:noFill/>
        </p:spPr>
        <p:txBody>
          <a:bodyPr wrap="square" rtlCol="0">
            <a:spAutoFit/>
          </a:bodyPr>
          <a:p>
            <a:pPr marL="285750" indent="-285750">
              <a:buFont typeface="Arial" panose="020B0604020202020204" pitchFamily="34" charset="0"/>
              <a:buChar char="•"/>
            </a:pPr>
            <a:r>
              <a:rPr sz="1800">
                <a:latin typeface="华文楷体" panose="02010600040101010101" charset="-122"/>
                <a:ea typeface="华文楷体" panose="02010600040101010101" charset="-122"/>
                <a:cs typeface="华文楷体" panose="02010600040101010101" charset="-122"/>
              </a:rPr>
              <a:t>概念上的</a:t>
            </a:r>
            <a:r>
              <a:rPr lang="zh-CN" sz="1800">
                <a:latin typeface="华文楷体" panose="02010600040101010101" charset="-122"/>
                <a:ea typeface="华文楷体" panose="02010600040101010101" charset="-122"/>
                <a:cs typeface="华文楷体" panose="02010600040101010101" charset="-122"/>
              </a:rPr>
              <a:t>无限</a:t>
            </a:r>
            <a:r>
              <a:rPr sz="1800">
                <a:latin typeface="华文楷体" panose="02010600040101010101" charset="-122"/>
                <a:ea typeface="华文楷体" panose="02010600040101010101" charset="-122"/>
                <a:cs typeface="华文楷体" panose="02010600040101010101" charset="-122"/>
              </a:rPr>
              <a:t>网格域，具有小的内存占用</a:t>
            </a:r>
            <a:r>
              <a:rPr lang="zh-CN" sz="1800">
                <a:latin typeface="华文楷体" panose="02010600040101010101" charset="-122"/>
                <a:ea typeface="华文楷体" panose="02010600040101010101" charset="-122"/>
                <a:cs typeface="华文楷体" panose="02010600040101010101" charset="-122"/>
              </a:rPr>
              <a:t>，稀疏的，可以动态调整大小。</a:t>
            </a:r>
            <a:endParaRPr lang="zh-CN"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r>
              <a:rPr sz="1800">
                <a:latin typeface="华文楷体" panose="02010600040101010101" charset="-122"/>
                <a:ea typeface="华文楷体" panose="02010600040101010101" charset="-122"/>
                <a:cs typeface="华文楷体" panose="02010600040101010101" charset="-122"/>
              </a:rPr>
              <a:t>mRootMap是一个哈希映射</a:t>
            </a:r>
            <a:r>
              <a:rPr lang="zh-CN" sz="1800">
                <a:latin typeface="华文楷体" panose="02010600040101010101" charset="-122"/>
                <a:ea typeface="华文楷体" panose="02010600040101010101" charset="-122"/>
                <a:cs typeface="华文楷体" panose="02010600040101010101" charset="-122"/>
              </a:rPr>
              <a:t>，</a:t>
            </a:r>
            <a:r>
              <a:rPr sz="1800">
                <a:latin typeface="华文楷体" panose="02010600040101010101" charset="-122"/>
                <a:ea typeface="华文楷体" panose="02010600040101010101" charset="-122"/>
                <a:cs typeface="华文楷体" panose="02010600040101010101" charset="-122"/>
              </a:rPr>
              <a:t>将键映射到RootData结构。每个RootKey唯一标识了VDB树中一个可能的子节点或tile的位置。</a:t>
            </a: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endParaRPr lang="zh-CN" altLang="en-US" sz="1800">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r>
              <a:rPr lang="zh-CN" sz="1800">
                <a:latin typeface="华文楷体" panose="02010600040101010101" charset="-122"/>
                <a:ea typeface="华文楷体" panose="02010600040101010101" charset="-122"/>
                <a:cs typeface="华文楷体" panose="02010600040101010101" charset="-122"/>
              </a:rPr>
              <a:t>mAccessors是一个可变的注册表，用于缓存访问器（Accessor）。访问器是一种机制，它可以帮助优化遍历路径，通过记住之前的访问历史来加速后续的查询。mutable关键字允许即使是在常量方法中也能修改这个成员变量。</a:t>
            </a:r>
            <a:endParaRPr lang="zh-CN" sz="1800">
              <a:latin typeface="华文楷体" panose="02010600040101010101" charset="-122"/>
              <a:ea typeface="华文楷体" panose="02010600040101010101" charset="-122"/>
              <a:cs typeface="华文楷体" panose="02010600040101010101" charset="-122"/>
            </a:endParaRPr>
          </a:p>
        </p:txBody>
      </p:sp>
      <p:sp>
        <p:nvSpPr>
          <p:cNvPr id="3" name="文本框 2"/>
          <p:cNvSpPr txBox="1"/>
          <p:nvPr/>
        </p:nvSpPr>
        <p:spPr>
          <a:xfrm>
            <a:off x="228600" y="199390"/>
            <a:ext cx="4431030" cy="414020"/>
          </a:xfrm>
          <a:prstGeom prst="rect">
            <a:avLst/>
          </a:prstGeom>
          <a:noFill/>
        </p:spPr>
        <p:txBody>
          <a:bodyPr wrap="square" rtlCol="0">
            <a:spAutoFit/>
          </a:bodyPr>
          <a:p>
            <a:pPr algn="l">
              <a:buClrTx/>
              <a:buSzTx/>
              <a:buFontTx/>
            </a:pPr>
            <a:r>
              <a:rPr lang="en-US" altLang="zh-CN" sz="2100" b="1" dirty="0">
                <a:solidFill>
                  <a:schemeClr val="tx1">
                    <a:lumMod val="85000"/>
                    <a:lumOff val="15000"/>
                  </a:schemeClr>
                </a:solidFill>
                <a:latin typeface="微软雅黑" panose="020B0503020204020204" charset="-122"/>
                <a:ea typeface="微软雅黑" panose="020B0503020204020204" charset="-122"/>
              </a:rPr>
              <a:t>VDB DATA </a:t>
            </a:r>
            <a:r>
              <a:rPr lang="en-US" altLang="zh-CN" sz="2100" b="1" dirty="0">
                <a:solidFill>
                  <a:schemeClr val="tx1">
                    <a:lumMod val="85000"/>
                    <a:lumOff val="15000"/>
                  </a:schemeClr>
                </a:solidFill>
                <a:latin typeface="微软雅黑" panose="020B0503020204020204" charset="-122"/>
                <a:ea typeface="微软雅黑" panose="020B0503020204020204" charset="-122"/>
              </a:rPr>
              <a:t>STRUCTURE</a:t>
            </a:r>
            <a:endParaRPr lang="en-US" altLang="zh-CN" sz="2100" b="1" dirty="0">
              <a:solidFill>
                <a:schemeClr val="tx1">
                  <a:lumMod val="85000"/>
                  <a:lumOff val="15000"/>
                </a:schemeClr>
              </a:solidFill>
              <a:latin typeface="微软雅黑" panose="020B0503020204020204" charset="-122"/>
              <a:ea typeface="微软雅黑" panose="020B0503020204020204" charset="-122"/>
            </a:endParaRPr>
          </a:p>
        </p:txBody>
      </p:sp>
      <p:sp>
        <p:nvSpPr>
          <p:cNvPr id="4" name="文本框 3"/>
          <p:cNvSpPr txBox="1"/>
          <p:nvPr/>
        </p:nvSpPr>
        <p:spPr>
          <a:xfrm>
            <a:off x="6993890" y="258445"/>
            <a:ext cx="1677670" cy="295910"/>
          </a:xfrm>
          <a:prstGeom prst="rect">
            <a:avLst/>
          </a:prstGeom>
          <a:noFill/>
        </p:spPr>
        <p:txBody>
          <a:bodyPr wrap="square" rtlCol="0">
            <a:noAutofit/>
          </a:bodyPr>
          <a:p>
            <a:r>
              <a:rPr lang="zh-CN" altLang="en-US" sz="1800" b="1">
                <a:latin typeface="华文楷体" panose="02010600040101010101" charset="-122"/>
                <a:ea typeface="华文楷体" panose="02010600040101010101" charset="-122"/>
                <a:cs typeface="华文楷体" panose="02010600040101010101" charset="-122"/>
              </a:rPr>
              <a:t>R</a:t>
            </a:r>
            <a:r>
              <a:rPr lang="en-US" altLang="zh-CN" sz="1800" b="1">
                <a:latin typeface="华文楷体" panose="02010600040101010101" charset="-122"/>
                <a:ea typeface="华文楷体" panose="02010600040101010101" charset="-122"/>
                <a:cs typeface="华文楷体" panose="02010600040101010101" charset="-122"/>
              </a:rPr>
              <a:t>oot Node</a:t>
            </a:r>
            <a:endParaRPr lang="zh-CN" altLang="en-US" sz="1800" b="1">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   </a:t>
            </a:r>
            <a:endParaRPr lang="zh-CN" altLang="en-US"/>
          </a:p>
        </p:txBody>
      </p:sp>
    </p:spTree>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600" y="199390"/>
            <a:ext cx="4431030" cy="414020"/>
          </a:xfrm>
          <a:prstGeom prst="rect">
            <a:avLst/>
          </a:prstGeom>
          <a:noFill/>
        </p:spPr>
        <p:txBody>
          <a:bodyPr wrap="square" rtlCol="0">
            <a:spAutoFit/>
          </a:bodyPr>
          <a:p>
            <a:pPr algn="l">
              <a:buClrTx/>
              <a:buSzTx/>
              <a:buFontTx/>
            </a:pPr>
            <a:r>
              <a:rPr lang="en-US" altLang="zh-CN" sz="2100" b="1" dirty="0">
                <a:solidFill>
                  <a:schemeClr val="tx1">
                    <a:lumMod val="85000"/>
                    <a:lumOff val="15000"/>
                  </a:schemeClr>
                </a:solidFill>
                <a:latin typeface="微软雅黑" panose="020B0503020204020204" charset="-122"/>
                <a:ea typeface="微软雅黑" panose="020B0503020204020204" charset="-122"/>
              </a:rPr>
              <a:t>VDB ACCESS ALGORITHMS</a:t>
            </a:r>
            <a:endParaRPr lang="en-US" altLang="zh-CN" sz="2100" b="1" dirty="0">
              <a:solidFill>
                <a:schemeClr val="tx1">
                  <a:lumMod val="85000"/>
                  <a:lumOff val="15000"/>
                </a:schemeClr>
              </a:solidFill>
              <a:latin typeface="微软雅黑" panose="020B0503020204020204" charset="-122"/>
              <a:ea typeface="微软雅黑" panose="020B0503020204020204" charset="-122"/>
            </a:endParaRPr>
          </a:p>
        </p:txBody>
      </p:sp>
      <p:sp>
        <p:nvSpPr>
          <p:cNvPr id="4" name="文本框 3"/>
          <p:cNvSpPr txBox="1"/>
          <p:nvPr/>
        </p:nvSpPr>
        <p:spPr>
          <a:xfrm>
            <a:off x="332105" y="732155"/>
            <a:ext cx="8077835" cy="4162425"/>
          </a:xfrm>
          <a:prstGeom prst="rect">
            <a:avLst/>
          </a:prstGeom>
          <a:noFill/>
        </p:spPr>
        <p:txBody>
          <a:bodyPr wrap="square" rtlCol="0">
            <a:noAutofit/>
          </a:bodyPr>
          <a:p>
            <a:pPr marL="285750" indent="-285750">
              <a:buFont typeface="Arial" panose="020B0604020202020204" pitchFamily="34" charset="0"/>
              <a:buChar char="•"/>
            </a:pPr>
            <a:r>
              <a:rPr lang="zh-CN" altLang="en-US" sz="1800" b="1">
                <a:latin typeface="华文楷体" panose="02010600040101010101" charset="-122"/>
                <a:ea typeface="华文楷体" panose="02010600040101010101" charset="-122"/>
                <a:cs typeface="华文楷体" panose="02010600040101010101" charset="-122"/>
              </a:rPr>
              <a:t>Random Access</a:t>
            </a:r>
            <a:endParaRPr lang="zh-CN" altLang="en-US" sz="1800" b="1">
              <a:latin typeface="华文楷体" panose="02010600040101010101" charset="-122"/>
              <a:ea typeface="华文楷体" panose="02010600040101010101" charset="-122"/>
              <a:cs typeface="华文楷体" panose="02010600040101010101" charset="-122"/>
            </a:endParaRPr>
          </a:p>
          <a:p>
            <a:pPr indent="457200">
              <a:buFont typeface="Arial" panose="020B0604020202020204" pitchFamily="34" charset="0"/>
              <a:buNone/>
            </a:pPr>
            <a:r>
              <a:rPr lang="zh-CN" altLang="en-US">
                <a:latin typeface="华文楷体" panose="02010600040101010101" charset="-122"/>
                <a:ea typeface="华文楷体" panose="02010600040101010101" charset="-122"/>
                <a:cs typeface="华文楷体" panose="02010600040101010101" charset="-122"/>
              </a:rPr>
              <a:t>VDB支持恒定时间的随机访问操作，如查找、插入和删除，而且平均而言，这种操作与底层数</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据集的拓扑结构或解析无关。相比之下，DT-Grid和H-RLE都不支持任何类型的随机插入或删除，并且随机查找在数据集的局部拓扑中具有对数的时间复杂度。</a:t>
            </a:r>
            <a:endParaRPr lang="zh-CN" altLang="en-US">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endParaRPr lang="zh-CN" altLang="en-US">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r>
              <a:rPr lang="zh-CN" altLang="en-US" sz="1800" b="1">
                <a:latin typeface="华文楷体" panose="02010600040101010101" charset="-122"/>
                <a:ea typeface="华文楷体" panose="02010600040101010101" charset="-122"/>
                <a:cs typeface="华文楷体" panose="02010600040101010101" charset="-122"/>
              </a:rPr>
              <a:t>Improving Random Access</a:t>
            </a:r>
            <a:endParaRPr lang="zh-CN" altLang="en-US" sz="1800" b="1">
              <a:latin typeface="华文楷体" panose="02010600040101010101" charset="-122"/>
              <a:ea typeface="华文楷体" panose="02010600040101010101" charset="-122"/>
              <a:cs typeface="华文楷体" panose="02010600040101010101" charset="-122"/>
            </a:endParaRPr>
          </a:p>
          <a:p>
            <a:pPr indent="457200">
              <a:buFont typeface="Arial" panose="020B0604020202020204" pitchFamily="34" charset="0"/>
              <a:buNone/>
            </a:pPr>
            <a:r>
              <a:rPr lang="zh-CN" altLang="en-US">
                <a:latin typeface="华文楷体" panose="02010600040101010101" charset="-122"/>
                <a:ea typeface="华文楷体" panose="02010600040101010101" charset="-122"/>
                <a:cs typeface="华文楷体" panose="02010600040101010101" charset="-122"/>
              </a:rPr>
              <a:t>核心思想是通过</a:t>
            </a:r>
            <a:r>
              <a:rPr lang="zh-CN" altLang="en-US" b="1">
                <a:latin typeface="华文楷体" panose="02010600040101010101" charset="-122"/>
                <a:ea typeface="华文楷体" panose="02010600040101010101" charset="-122"/>
                <a:cs typeface="华文楷体" panose="02010600040101010101" charset="-122"/>
              </a:rPr>
              <a:t>反向树遍历</a:t>
            </a:r>
            <a:r>
              <a:rPr lang="zh-CN" altLang="en-US">
                <a:latin typeface="华文楷体" panose="02010600040101010101" charset="-122"/>
                <a:ea typeface="华文楷体" panose="02010600040101010101" charset="-122"/>
                <a:cs typeface="华文楷体" panose="02010600040101010101" charset="-122"/>
              </a:rPr>
              <a:t>来改进随机访问，进而通过追溯缓存的访问模式来促进随机访问。</a:t>
            </a:r>
            <a:endParaRPr lang="zh-CN" altLang="en-US">
              <a:latin typeface="华文楷体" panose="02010600040101010101" charset="-122"/>
              <a:ea typeface="华文楷体" panose="02010600040101010101" charset="-122"/>
              <a:cs typeface="华文楷体" panose="02010600040101010101" charset="-122"/>
            </a:endParaRPr>
          </a:p>
          <a:p>
            <a:pPr indent="0">
              <a:buFont typeface="Arial" panose="020B0604020202020204" pitchFamily="34" charset="0"/>
              <a:buNone/>
            </a:pPr>
            <a:r>
              <a:rPr lang="zh-CN" altLang="en-US">
                <a:latin typeface="华文楷体" panose="02010600040101010101" charset="-122"/>
                <a:ea typeface="华文楷体" panose="02010600040101010101" charset="-122"/>
                <a:cs typeface="华文楷体" panose="02010600040101010101" charset="-122"/>
              </a:rPr>
              <a:t>缓存在上一次访问操作中访问的节点序列，允许后续访问操作从下到上遍历树。</a:t>
            </a:r>
            <a:endParaRPr lang="zh-CN" altLang="en-US">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endParaRPr lang="zh-CN" altLang="en-US">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r>
              <a:rPr lang="zh-CN" altLang="en-US" sz="1800" b="1">
                <a:latin typeface="华文楷体" panose="02010600040101010101" charset="-122"/>
                <a:ea typeface="华文楷体" panose="02010600040101010101" charset="-122"/>
                <a:cs typeface="华文楷体" panose="02010600040101010101" charset="-122"/>
              </a:rPr>
              <a:t>Sequential Access</a:t>
            </a:r>
            <a:endParaRPr lang="zh-CN" altLang="en-US" sz="1800" b="1">
              <a:latin typeface="华文楷体" panose="02010600040101010101" charset="-122"/>
              <a:ea typeface="华文楷体" panose="02010600040101010101" charset="-122"/>
              <a:cs typeface="华文楷体" panose="02010600040101010101" charset="-122"/>
            </a:endParaRPr>
          </a:p>
          <a:p>
            <a:pPr indent="457200">
              <a:buFont typeface="Arial" panose="020B0604020202020204" pitchFamily="34" charset="0"/>
              <a:buNone/>
            </a:pPr>
            <a:r>
              <a:rPr lang="zh-CN" altLang="en-US">
                <a:latin typeface="华文楷体" panose="02010600040101010101" charset="-122"/>
                <a:ea typeface="华文楷体" panose="02010600040101010101" charset="-122"/>
                <a:cs typeface="华文楷体" panose="02010600040101010101" charset="-122"/>
              </a:rPr>
              <a:t>迭代在每个节点中嵌入的极其紧凑的mChildMask和mValueMask直接访问位掩码。它们的紧凑性使它们对缓存很友好（不需要加载和搜索更大的直接访问表m</a:t>
            </a:r>
            <a:r>
              <a:rPr lang="en-US" altLang="zh-CN">
                <a:latin typeface="华文楷体" panose="02010600040101010101" charset="-122"/>
                <a:ea typeface="华文楷体" panose="02010600040101010101" charset="-122"/>
                <a:cs typeface="华文楷体" panose="02010600040101010101" charset="-122"/>
              </a:rPr>
              <a:t>I</a:t>
            </a:r>
            <a:r>
              <a:rPr lang="zh-CN" altLang="en-US">
                <a:latin typeface="华文楷体" panose="02010600040101010101" charset="-122"/>
                <a:ea typeface="华文楷体" panose="02010600040101010101" charset="-122"/>
                <a:cs typeface="华文楷体" panose="02010600040101010101" charset="-122"/>
              </a:rPr>
              <a:t>nteralDAT和mLeafDAT）。</a:t>
            </a:r>
            <a:endParaRPr lang="zh-CN" altLang="en-US">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endParaRPr lang="zh-CN" altLang="en-US">
              <a:latin typeface="华文楷体" panose="02010600040101010101" charset="-122"/>
              <a:ea typeface="华文楷体" panose="02010600040101010101" charset="-122"/>
              <a:cs typeface="华文楷体" panose="02010600040101010101" charset="-122"/>
            </a:endParaRPr>
          </a:p>
          <a:p>
            <a:pPr marL="285750" indent="-285750">
              <a:buFont typeface="Arial" panose="020B0604020202020204" pitchFamily="34" charset="0"/>
              <a:buChar char="•"/>
            </a:pPr>
            <a:r>
              <a:rPr lang="zh-CN" altLang="en-US" sz="1800" b="1">
                <a:latin typeface="华文楷体" panose="02010600040101010101" charset="-122"/>
                <a:ea typeface="华文楷体" panose="02010600040101010101" charset="-122"/>
                <a:cs typeface="华文楷体" panose="02010600040101010101" charset="-122"/>
              </a:rPr>
              <a:t>Stencil Access</a:t>
            </a:r>
            <a:endParaRPr lang="zh-CN" altLang="en-US" sz="1800" b="1">
              <a:latin typeface="华文楷体" panose="02010600040101010101" charset="-122"/>
              <a:ea typeface="华文楷体" panose="02010600040101010101" charset="-122"/>
              <a:cs typeface="华文楷体" panose="02010600040101010101" charset="-122"/>
            </a:endParaRPr>
          </a:p>
          <a:p>
            <a:pPr indent="457200"/>
            <a:r>
              <a:rPr lang="zh-CN" altLang="en-US">
                <a:latin typeface="华文楷体" panose="02010600040101010101" charset="-122"/>
                <a:ea typeface="华文楷体" panose="02010600040101010101" charset="-122"/>
                <a:cs typeface="华文楷体" panose="02010600040101010101" charset="-122"/>
              </a:rPr>
              <a:t>DT-Grid和H-RLE都通过将多个顺序迭代器分组来实现恒定时间的顺序模板访问，每个元素都针对支持模板中的一个元素。因此，这种方法的计算开销与模板的大小成线性关系。</a:t>
            </a:r>
            <a:endParaRPr lang="zh-CN" altLang="en-US">
              <a:latin typeface="华文楷体" panose="02010600040101010101" charset="-122"/>
              <a:ea typeface="华文楷体" panose="02010600040101010101" charset="-122"/>
              <a:cs typeface="华文楷体" panose="02010600040101010101" charset="-122"/>
            </a:endParaRPr>
          </a:p>
          <a:p>
            <a:pPr indent="457200"/>
            <a:r>
              <a:rPr lang="zh-CN" altLang="en-US">
                <a:latin typeface="华文楷体" panose="02010600040101010101" charset="-122"/>
                <a:ea typeface="华文楷体" panose="02010600040101010101" charset="-122"/>
                <a:cs typeface="华文楷体" panose="02010600040101010101" charset="-122"/>
              </a:rPr>
              <a:t>VDB将单个顺序迭代器与改进的随机访问技术结合起来。迭代器取消了模板中心点的位置，并</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且访问器提供了对其余模板点的加速访问。</a:t>
            </a:r>
            <a:endParaRPr lang="zh-CN" altLang="en-US"/>
          </a:p>
        </p:txBody>
      </p:sp>
    </p:spTree>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8600" y="199390"/>
            <a:ext cx="4431030" cy="414020"/>
          </a:xfrm>
          <a:prstGeom prst="rect">
            <a:avLst/>
          </a:prstGeom>
          <a:noFill/>
        </p:spPr>
        <p:txBody>
          <a:bodyPr wrap="square" rtlCol="0">
            <a:spAutoFit/>
          </a:bodyPr>
          <a:p>
            <a:pPr algn="l">
              <a:buClrTx/>
              <a:buSzTx/>
              <a:buFontTx/>
            </a:pPr>
            <a:r>
              <a:rPr lang="en-US" altLang="zh-CN" sz="2100" b="1" dirty="0">
                <a:solidFill>
                  <a:schemeClr val="tx1">
                    <a:lumMod val="85000"/>
                    <a:lumOff val="15000"/>
                  </a:schemeClr>
                </a:solidFill>
                <a:latin typeface="微软雅黑" panose="020B0503020204020204" charset="-122"/>
                <a:ea typeface="微软雅黑" panose="020B0503020204020204" charset="-122"/>
              </a:rPr>
              <a:t>VDB ACCESS ALGORITHMS</a:t>
            </a:r>
            <a:endParaRPr lang="en-US" altLang="zh-CN" sz="2100" b="1" dirty="0">
              <a:solidFill>
                <a:schemeClr val="tx1">
                  <a:lumMod val="85000"/>
                  <a:lumOff val="15000"/>
                </a:schemeClr>
              </a:solidFill>
              <a:latin typeface="微软雅黑" panose="020B0503020204020204" charset="-122"/>
              <a:ea typeface="微软雅黑" panose="020B0503020204020204" charset="-122"/>
            </a:endParaRPr>
          </a:p>
        </p:txBody>
      </p:sp>
      <p:sp>
        <p:nvSpPr>
          <p:cNvPr id="4" name="文本框 3"/>
          <p:cNvSpPr txBox="1"/>
          <p:nvPr/>
        </p:nvSpPr>
        <p:spPr>
          <a:xfrm>
            <a:off x="6993890" y="258445"/>
            <a:ext cx="1677670" cy="295910"/>
          </a:xfrm>
          <a:prstGeom prst="rect">
            <a:avLst/>
          </a:prstGeom>
          <a:noFill/>
        </p:spPr>
        <p:txBody>
          <a:bodyPr wrap="square" rtlCol="0">
            <a:noAutofit/>
          </a:bodyPr>
          <a:p>
            <a:r>
              <a:rPr lang="zh-CN" altLang="en-US" sz="1800" b="1">
                <a:latin typeface="华文楷体" panose="02010600040101010101" charset="-122"/>
                <a:ea typeface="华文楷体" panose="02010600040101010101" charset="-122"/>
                <a:cs typeface="华文楷体" panose="02010600040101010101" charset="-122"/>
              </a:rPr>
              <a:t>Random Access</a:t>
            </a:r>
            <a:endParaRPr lang="zh-CN" altLang="en-US" sz="1800" b="1">
              <a:latin typeface="华文楷体" panose="02010600040101010101" charset="-122"/>
              <a:ea typeface="华文楷体" panose="02010600040101010101" charset="-122"/>
              <a:cs typeface="华文楷体" panose="02010600040101010101" charset="-122"/>
            </a:endParaRPr>
          </a:p>
          <a:p>
            <a:r>
              <a:rPr lang="zh-CN" altLang="en-US">
                <a:latin typeface="华文楷体" panose="02010600040101010101" charset="-122"/>
                <a:ea typeface="华文楷体" panose="02010600040101010101" charset="-122"/>
                <a:cs typeface="华文楷体" panose="02010600040101010101" charset="-122"/>
              </a:rPr>
              <a:t>   </a:t>
            </a:r>
            <a:endParaRPr lang="zh-CN" altLang="en-US"/>
          </a:p>
        </p:txBody>
      </p:sp>
      <p:sp>
        <p:nvSpPr>
          <p:cNvPr id="2" name="文本框 1"/>
          <p:cNvSpPr txBox="1"/>
          <p:nvPr/>
        </p:nvSpPr>
        <p:spPr>
          <a:xfrm>
            <a:off x="284480" y="742315"/>
            <a:ext cx="3949065" cy="368300"/>
          </a:xfrm>
          <a:prstGeom prst="rect">
            <a:avLst/>
          </a:prstGeom>
          <a:noFill/>
        </p:spPr>
        <p:txBody>
          <a:bodyPr wrap="square" rtlCol="0">
            <a:spAutoFit/>
          </a:bodyPr>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访问索引坐标（x，y，z）处的体素</a:t>
            </a:r>
            <a:endParaRPr lang="zh-CN" altLang="en-US" sz="1800">
              <a:latin typeface="华文楷体" panose="02010600040101010101" charset="-122"/>
              <a:ea typeface="华文楷体" panose="02010600040101010101" charset="-122"/>
              <a:cs typeface="华文楷体" panose="02010600040101010101" charset="-122"/>
            </a:endParaRPr>
          </a:p>
        </p:txBody>
      </p:sp>
      <p:pic>
        <p:nvPicPr>
          <p:cNvPr id="5" name="图片 4"/>
          <p:cNvPicPr>
            <a:picLocks noChangeAspect="1"/>
          </p:cNvPicPr>
          <p:nvPr/>
        </p:nvPicPr>
        <p:blipFill>
          <a:blip r:embed="rId1"/>
          <a:stretch>
            <a:fillRect/>
          </a:stretch>
        </p:blipFill>
        <p:spPr>
          <a:xfrm>
            <a:off x="4777740" y="666750"/>
            <a:ext cx="3905250" cy="1638300"/>
          </a:xfrm>
          <a:prstGeom prst="rect">
            <a:avLst/>
          </a:prstGeom>
        </p:spPr>
      </p:pic>
      <p:pic>
        <p:nvPicPr>
          <p:cNvPr id="6" name="图片 5"/>
          <p:cNvPicPr>
            <a:picLocks noChangeAspect="1"/>
          </p:cNvPicPr>
          <p:nvPr/>
        </p:nvPicPr>
        <p:blipFill>
          <a:blip r:embed="rId2"/>
          <a:stretch>
            <a:fillRect/>
          </a:stretch>
        </p:blipFill>
        <p:spPr>
          <a:xfrm>
            <a:off x="211455" y="1570990"/>
            <a:ext cx="4095115" cy="674370"/>
          </a:xfrm>
          <a:prstGeom prst="rect">
            <a:avLst/>
          </a:prstGeom>
        </p:spPr>
      </p:pic>
      <p:sp>
        <p:nvSpPr>
          <p:cNvPr id="7" name="文本框 6"/>
          <p:cNvSpPr txBox="1"/>
          <p:nvPr/>
        </p:nvSpPr>
        <p:spPr>
          <a:xfrm>
            <a:off x="284480" y="1156335"/>
            <a:ext cx="3768090" cy="368300"/>
          </a:xfrm>
          <a:prstGeom prst="rect">
            <a:avLst/>
          </a:prstGeom>
          <a:noFill/>
        </p:spPr>
        <p:txBody>
          <a:bodyPr wrap="square" rtlCol="0">
            <a:spAutoFit/>
          </a:bodyPr>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1、</a:t>
            </a:r>
            <a:r>
              <a:rPr lang="en-US" altLang="zh-CN" sz="1800">
                <a:latin typeface="华文楷体" panose="02010600040101010101" charset="-122"/>
                <a:ea typeface="华文楷体" panose="02010600040101010101" charset="-122"/>
                <a:cs typeface="华文楷体" panose="02010600040101010101" charset="-122"/>
              </a:rPr>
              <a:t>std::map</a:t>
            </a:r>
            <a:r>
              <a:rPr lang="zh-CN" altLang="en-US" sz="1800">
                <a:latin typeface="华文楷体" panose="02010600040101010101" charset="-122"/>
                <a:ea typeface="华文楷体" panose="02010600040101010101" charset="-122"/>
                <a:cs typeface="华文楷体" panose="02010600040101010101" charset="-122"/>
              </a:rPr>
              <a:t>下计算</a:t>
            </a:r>
            <a:r>
              <a:rPr lang="en-US" altLang="zh-CN" sz="1800">
                <a:latin typeface="华文楷体" panose="02010600040101010101" charset="-122"/>
                <a:ea typeface="华文楷体" panose="02010600040101010101" charset="-122"/>
                <a:cs typeface="华文楷体" panose="02010600040101010101" charset="-122"/>
              </a:rPr>
              <a:t>R</a:t>
            </a:r>
            <a:r>
              <a:rPr lang="zh-CN" altLang="en-US" sz="1800">
                <a:latin typeface="华文楷体" panose="02010600040101010101" charset="-122"/>
                <a:ea typeface="华文楷体" panose="02010600040101010101" charset="-122"/>
                <a:cs typeface="华文楷体" panose="02010600040101010101" charset="-122"/>
              </a:rPr>
              <a:t>ootKey</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8" name="文本框 7"/>
          <p:cNvSpPr txBox="1"/>
          <p:nvPr/>
        </p:nvSpPr>
        <p:spPr>
          <a:xfrm>
            <a:off x="228600" y="2367280"/>
            <a:ext cx="8387715" cy="645160"/>
          </a:xfrm>
          <a:prstGeom prst="rect">
            <a:avLst/>
          </a:prstGeom>
          <a:noFill/>
        </p:spPr>
        <p:txBody>
          <a:bodyPr wrap="square" rtlCol="0">
            <a:spAutoFit/>
          </a:bodyPr>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清除个各方向上低于Child::sLog2w位的值（置0），保留高位值：获得子节点在整个VDB树中的起始位置（低位值代表子节点内部的相对位置）</a:t>
            </a:r>
            <a:endParaRPr lang="zh-CN" altLang="en-US" sz="1800">
              <a:latin typeface="华文楷体" panose="02010600040101010101" charset="-122"/>
              <a:ea typeface="华文楷体" panose="02010600040101010101" charset="-122"/>
              <a:cs typeface="华文楷体" panose="02010600040101010101" charset="-122"/>
            </a:endParaRPr>
          </a:p>
        </p:txBody>
      </p:sp>
      <p:sp>
        <p:nvSpPr>
          <p:cNvPr id="9" name="文本框 8"/>
          <p:cNvSpPr txBox="1"/>
          <p:nvPr/>
        </p:nvSpPr>
        <p:spPr>
          <a:xfrm>
            <a:off x="323850" y="3134360"/>
            <a:ext cx="3575685" cy="368300"/>
          </a:xfrm>
          <a:prstGeom prst="rect">
            <a:avLst/>
          </a:prstGeom>
          <a:noFill/>
        </p:spPr>
        <p:txBody>
          <a:bodyPr wrap="square" rtlCol="0">
            <a:spAutoFit/>
          </a:bodyPr>
          <a:p>
            <a:pPr algn="l">
              <a:buClrTx/>
              <a:buSzTx/>
              <a:buNone/>
            </a:pPr>
            <a:r>
              <a:rPr lang="en-US" altLang="zh-CN" sz="1800">
                <a:latin typeface="华文楷体" panose="02010600040101010101" charset="-122"/>
                <a:ea typeface="华文楷体" panose="02010600040101010101" charset="-122"/>
                <a:cs typeface="华文楷体" panose="02010600040101010101" charset="-122"/>
              </a:rPr>
              <a:t>2</a:t>
            </a:r>
            <a:r>
              <a:rPr lang="zh-CN" altLang="en-US" sz="1800">
                <a:latin typeface="华文楷体" panose="02010600040101010101" charset="-122"/>
                <a:ea typeface="华文楷体" panose="02010600040101010101" charset="-122"/>
                <a:cs typeface="华文楷体" panose="02010600040101010101" charset="-122"/>
              </a:rPr>
              <a:t>、优化：使用</a:t>
            </a:r>
            <a:r>
              <a:rPr lang="en-US" altLang="zh-CN" sz="1800">
                <a:latin typeface="华文楷体" panose="02010600040101010101" charset="-122"/>
                <a:ea typeface="华文楷体" panose="02010600040101010101" charset="-122"/>
                <a:cs typeface="华文楷体" panose="02010600040101010101" charset="-122"/>
              </a:rPr>
              <a:t>hash</a:t>
            </a:r>
            <a:r>
              <a:rPr lang="zh-CN" altLang="en-US" sz="1800">
                <a:latin typeface="华文楷体" panose="02010600040101010101" charset="-122"/>
                <a:ea typeface="华文楷体" panose="02010600040101010101" charset="-122"/>
                <a:cs typeface="华文楷体" panose="02010600040101010101" charset="-122"/>
              </a:rPr>
              <a:t>替换</a:t>
            </a:r>
            <a:r>
              <a:rPr lang="en-US" altLang="zh-CN" sz="1800">
                <a:latin typeface="华文楷体" panose="02010600040101010101" charset="-122"/>
                <a:ea typeface="华文楷体" panose="02010600040101010101" charset="-122"/>
                <a:cs typeface="华文楷体" panose="02010600040101010101" charset="-122"/>
              </a:rPr>
              <a:t>std::map</a:t>
            </a:r>
            <a:endParaRPr lang="en-US" altLang="zh-CN" sz="1800">
              <a:latin typeface="华文楷体" panose="02010600040101010101" charset="-122"/>
              <a:ea typeface="华文楷体" panose="02010600040101010101" charset="-122"/>
              <a:cs typeface="华文楷体" panose="02010600040101010101" charset="-122"/>
            </a:endParaRPr>
          </a:p>
        </p:txBody>
      </p:sp>
      <p:pic>
        <p:nvPicPr>
          <p:cNvPr id="10" name="图片 9"/>
          <p:cNvPicPr>
            <a:picLocks noChangeAspect="1"/>
          </p:cNvPicPr>
          <p:nvPr/>
        </p:nvPicPr>
        <p:blipFill>
          <a:blip r:embed="rId3"/>
          <a:stretch>
            <a:fillRect/>
          </a:stretch>
        </p:blipFill>
        <p:spPr>
          <a:xfrm>
            <a:off x="211455" y="3624580"/>
            <a:ext cx="4157980" cy="819150"/>
          </a:xfrm>
          <a:prstGeom prst="rect">
            <a:avLst/>
          </a:prstGeom>
        </p:spPr>
      </p:pic>
      <p:sp>
        <p:nvSpPr>
          <p:cNvPr id="11" name="文本框 10"/>
          <p:cNvSpPr txBox="1"/>
          <p:nvPr/>
        </p:nvSpPr>
        <p:spPr>
          <a:xfrm>
            <a:off x="4567555" y="3521710"/>
            <a:ext cx="4504055" cy="922020"/>
          </a:xfrm>
          <a:prstGeom prst="rect">
            <a:avLst/>
          </a:prstGeom>
          <a:noFill/>
        </p:spPr>
        <p:txBody>
          <a:bodyPr wrap="square" rtlCol="0">
            <a:spAutoFit/>
          </a:bodyPr>
          <a:p>
            <a:pPr algn="l">
              <a:buClrTx/>
              <a:buSzTx/>
              <a:buNone/>
            </a:pPr>
            <a:r>
              <a:rPr lang="zh-CN" altLang="en-US" sz="1800">
                <a:latin typeface="华文楷体" panose="02010600040101010101" charset="-122"/>
                <a:ea typeface="华文楷体" panose="02010600040101010101" charset="-122"/>
                <a:cs typeface="华文楷体" panose="02010600040101010101" charset="-122"/>
              </a:rPr>
              <a:t>Log2N为估计的mRootMap大小，限制计算范围；分别与三个大素数相乘并取异或可较好保证均匀分布以减小哈希冲突。</a:t>
            </a:r>
            <a:endParaRPr lang="en-US" altLang="zh-CN" sz="1800">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spd="slow">
    <p:cover/>
  </p:transition>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ISPRING_ULTRA_SCORM_COURSE_ID" val="0888E5E7-FE87-421F-A254-167A32A2F1FE"/>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述职报告.pptx"/>
  <p:tag name="commondata" val="eyJoZGlkIjoiMWJlZDcwODZlMDU4ZTA5OTZkYjkzYTU2ZTk1MmJkNDEifQ=="/>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微信公众号：PPT模板不求人">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2761</Words>
  <Application>WPS 演示</Application>
  <PresentationFormat>全屏显示(16:9)</PresentationFormat>
  <Paragraphs>162</Paragraphs>
  <Slides>15</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微软雅黑</vt:lpstr>
      <vt:lpstr>华文细黑</vt:lpstr>
      <vt:lpstr>华文楷体</vt:lpstr>
      <vt:lpstr>Times New Roman</vt:lpstr>
      <vt:lpstr>Aparajita</vt:lpstr>
      <vt:lpstr>Nirmala UI</vt:lpstr>
      <vt:lpstr>方正黑体简体</vt:lpstr>
      <vt:lpstr>Calibri</vt:lpstr>
      <vt:lpstr>Arial Unicode MS</vt:lpstr>
      <vt:lpstr>Calibri Light</vt:lpstr>
      <vt:lpstr>Times New Roman</vt:lpstr>
      <vt:lpstr>微信公众号：PPT模板不求人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微信公众号：PPT模板不求人</dc:description>
  <cp:lastModifiedBy>王继航</cp:lastModifiedBy>
  <cp:revision>45</cp:revision>
  <dcterms:created xsi:type="dcterms:W3CDTF">2019-07-04T00:26:00Z</dcterms:created>
  <dcterms:modified xsi:type="dcterms:W3CDTF">2025-01-07T09:48:41Z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0150C6D8083F441E8D15667693A2C7C9_13</vt:lpwstr>
  </property>
  <property fmtid="{D5CDD505-2E9C-101B-9397-08002B2CF9AE}" pid="3" name="KSOProductBuildVer">
    <vt:lpwstr>2052-12.1.0.18608</vt:lpwstr>
  </property>
</Properties>
</file>