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8" r:id="rId4"/>
    <p:sldId id="259" r:id="rId6"/>
    <p:sldId id="260" r:id="rId7"/>
    <p:sldId id="261" r:id="rId8"/>
    <p:sldId id="262" r:id="rId9"/>
    <p:sldId id="265" r:id="rId10"/>
    <p:sldId id="267" r:id="rId11"/>
    <p:sldId id="268" r:id="rId12"/>
    <p:sldId id="269" r:id="rId13"/>
    <p:sldId id="270" r:id="rId14"/>
    <p:sldId id="271" r:id="rId15"/>
    <p:sldId id="257" r:id="rId16"/>
    <p:sldId id="277" r:id="rId17"/>
    <p:sldId id="278" r:id="rId18"/>
    <p:sldId id="279" r:id="rId19"/>
    <p:sldId id="264" r:id="rId20"/>
    <p:sldId id="272" r:id="rId21"/>
    <p:sldId id="273" r:id="rId22"/>
    <p:sldId id="274" r:id="rId23"/>
    <p:sldId id="275" r:id="rId24"/>
    <p:sldId id="263" r:id="rId25"/>
    <p:sldId id="276" r:id="rId26"/>
  </p:sldIdLst>
  <p:sldSz cx="12192000" cy="6858000"/>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0" Type="http://schemas.openxmlformats.org/officeDocument/2006/relationships/tags" Target="tags/tag79.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ink/ink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9-28T17:36:3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678.000 628.000,'2.000'0.000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根据样本位图计算每个表出现嵌入，通过连接图边传递信息学习查询的结构，适用跳跃连接计算最终节点的嵌入，将其与查询嵌入进行聚合，最终通过全连接层产生基数</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数据库查询的基数可能相差很大，有些查询结果可能只有几行，而有些可能返回数百万行。对数变换可以减少这种数量级差异的影响，使得损失函数对所有查询更加敏感。除了监督训练外，作者还引入了新的约束条件，并通过在损失函数中添加正则化项来将这些约束纳入模型。正则化项的作用是惩罚那些违反新引入约束的模型预测，从而引导模型朝着更符合这些约束的方向学习。这种方法可以提高模型在实际应用中的性能，尤其是在面对复杂查询和多样化数据集时。</a:t>
            </a:r>
            <a:endParaRPr lang="zh-CN" altLang="en-US"/>
          </a:p>
          <a:p>
            <a:r>
              <a:rPr lang="zh-CN" altLang="en-US"/>
              <a:t>正则项允许模型在没有大量标注数据的情况下也能学习到有用的</a:t>
            </a:r>
            <a:r>
              <a:rPr lang="zh-CN" altLang="en-US"/>
              <a:t>信息</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0"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65.xml"/><Relationship Id="rId3" Type="http://schemas.openxmlformats.org/officeDocument/2006/relationships/image" Target="../media/image1.png"/><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8.xml"/><Relationship Id="rId1" Type="http://schemas.openxmlformats.org/officeDocument/2006/relationships/image" Target="../media/image2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0.xml"/><Relationship Id="rId1"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1.xml"/><Relationship Id="rId1"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2.xml"/><Relationship Id="rId1"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3.xml"/><Relationship Id="rId1"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4.xml"/><Relationship Id="rId1" Type="http://schemas.openxmlformats.org/officeDocument/2006/relationships/image" Target="../media/image26.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tags" Target="../tags/tag66.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5.xml"/><Relationship Id="rId1"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6.xml"/><Relationship Id="rId1"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7.xml"/><Relationship Id="rId1"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8.xml"/><Relationship Id="rId1" Type="http://schemas.openxmlformats.org/officeDocument/2006/relationships/image" Target="../media/image30.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image" Target="../media/image11.png"/><Relationship Id="rId2" Type="http://schemas.openxmlformats.org/officeDocument/2006/relationships/customXml" Target="../ink/ink1.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endParaRPr lang="zh-CN" altLang="zh-CN"/>
          </a:p>
        </p:txBody>
      </p:sp>
      <p:sp>
        <p:nvSpPr>
          <p:cNvPr id="3" name="副标题 2"/>
          <p:cNvSpPr>
            <a:spLocks noGrp="1"/>
          </p:cNvSpPr>
          <p:nvPr>
            <p:ph type="subTitle" idx="1"/>
            <p:custDataLst>
              <p:tags r:id="rId2"/>
            </p:custDataLst>
          </p:nvPr>
        </p:nvSpPr>
        <p:spPr/>
        <p:txBody>
          <a:bodyPr/>
          <a:p>
            <a:endParaRPr lang="zh-CN" altLang="en-US"/>
          </a:p>
        </p:txBody>
      </p:sp>
      <p:pic>
        <p:nvPicPr>
          <p:cNvPr id="4" name="图片 3"/>
          <p:cNvPicPr>
            <a:picLocks noChangeAspect="1"/>
          </p:cNvPicPr>
          <p:nvPr/>
        </p:nvPicPr>
        <p:blipFill>
          <a:blip r:embed="rId3"/>
          <a:stretch>
            <a:fillRect/>
          </a:stretch>
        </p:blipFill>
        <p:spPr>
          <a:xfrm>
            <a:off x="358140" y="1857375"/>
            <a:ext cx="11480800" cy="2995930"/>
          </a:xfrm>
          <a:prstGeom prst="rect">
            <a:avLst/>
          </a:prstGeom>
        </p:spPr>
      </p:pic>
    </p:spTree>
    <p:custDataLst>
      <p:tags r:id="rId4"/>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Message Passing</a:t>
            </a:r>
            <a:endParaRPr lang="zh-CN" altLang="en-US"/>
          </a:p>
        </p:txBody>
      </p:sp>
      <p:sp>
        <p:nvSpPr>
          <p:cNvPr id="3" name="内容占位符 2"/>
          <p:cNvSpPr>
            <a:spLocks noGrp="1"/>
          </p:cNvSpPr>
          <p:nvPr>
            <p:ph idx="1"/>
          </p:nvPr>
        </p:nvSpPr>
        <p:spPr/>
        <p:txBody>
          <a:bodyPr/>
          <a:p>
            <a:r>
              <a:rPr lang="zh-CN" altLang="en-US"/>
              <a:t>obtain the </a:t>
            </a:r>
            <a:r>
              <a:rPr lang="zh-CN" altLang="en-US" b="1"/>
              <a:t>embedding </a:t>
            </a:r>
            <a:r>
              <a:rPr lang="en-US" altLang="zh-CN" b="1"/>
              <a:t>g</a:t>
            </a:r>
            <a:r>
              <a:rPr lang="zh-CN" altLang="en-US" b="1"/>
              <a:t>𝑘 of each edge </a:t>
            </a:r>
            <a:r>
              <a:rPr lang="zh-CN" altLang="en-US"/>
              <a:t> in the join graph using a fully connected neural network based on the join encoding 𝑒</a:t>
            </a:r>
            <a:endParaRPr lang="zh-CN" altLang="en-US"/>
          </a:p>
          <a:p>
            <a:r>
              <a:rPr lang="zh-CN" altLang="en-US"/>
              <a:t>Next, we update node embeddings by applying</a:t>
            </a:r>
            <a:r>
              <a:rPr lang="zh-CN" altLang="en-US" b="1"/>
              <a:t> 𝑁 custom message passing neural network layers</a:t>
            </a:r>
            <a:endParaRPr lang="zh-CN" altLang="en-US" b="1"/>
          </a:p>
        </p:txBody>
      </p:sp>
      <p:pic>
        <p:nvPicPr>
          <p:cNvPr id="4" name="图片 3"/>
          <p:cNvPicPr>
            <a:picLocks noChangeAspect="1"/>
          </p:cNvPicPr>
          <p:nvPr/>
        </p:nvPicPr>
        <p:blipFill>
          <a:blip r:embed="rId1"/>
          <a:stretch>
            <a:fillRect/>
          </a:stretch>
        </p:blipFill>
        <p:spPr>
          <a:xfrm>
            <a:off x="7005320" y="1977390"/>
            <a:ext cx="1819275" cy="381000"/>
          </a:xfrm>
          <a:prstGeom prst="rect">
            <a:avLst/>
          </a:prstGeom>
        </p:spPr>
      </p:pic>
      <p:pic>
        <p:nvPicPr>
          <p:cNvPr id="5" name="图片 4"/>
          <p:cNvPicPr>
            <a:picLocks noChangeAspect="1"/>
          </p:cNvPicPr>
          <p:nvPr/>
        </p:nvPicPr>
        <p:blipFill>
          <a:blip r:embed="rId2"/>
          <a:stretch>
            <a:fillRect/>
          </a:stretch>
        </p:blipFill>
        <p:spPr>
          <a:xfrm>
            <a:off x="2464435" y="3850005"/>
            <a:ext cx="2762250" cy="457200"/>
          </a:xfrm>
          <a:prstGeom prst="rect">
            <a:avLst/>
          </a:prstGeom>
        </p:spPr>
      </p:pic>
      <p:pic>
        <p:nvPicPr>
          <p:cNvPr id="6" name="图片 5"/>
          <p:cNvPicPr>
            <a:picLocks noChangeAspect="1"/>
          </p:cNvPicPr>
          <p:nvPr/>
        </p:nvPicPr>
        <p:blipFill>
          <a:blip r:embed="rId3"/>
          <a:stretch>
            <a:fillRect/>
          </a:stretch>
        </p:blipFill>
        <p:spPr>
          <a:xfrm>
            <a:off x="2464435" y="4762500"/>
            <a:ext cx="3933825" cy="752475"/>
          </a:xfrm>
          <a:prstGeom prst="rect">
            <a:avLst/>
          </a:prstGeom>
        </p:spPr>
      </p:pic>
      <p:sp>
        <p:nvSpPr>
          <p:cNvPr id="7" name="文本框 6"/>
          <p:cNvSpPr txBox="1"/>
          <p:nvPr/>
        </p:nvSpPr>
        <p:spPr>
          <a:xfrm>
            <a:off x="9040495" y="1944370"/>
            <a:ext cx="4064000" cy="368300"/>
          </a:xfrm>
          <a:prstGeom prst="rect">
            <a:avLst/>
          </a:prstGeom>
          <a:noFill/>
        </p:spPr>
        <p:txBody>
          <a:bodyPr wrap="square" rtlCol="0">
            <a:spAutoFit/>
          </a:bodyPr>
          <a:p>
            <a:r>
              <a:rPr lang="en-US" altLang="zh-CN"/>
              <a:t>edge embedding</a:t>
            </a:r>
            <a:endParaRPr lang="en-US" altLang="zh-CN"/>
          </a:p>
        </p:txBody>
      </p:sp>
      <p:sp>
        <p:nvSpPr>
          <p:cNvPr id="8" name="文本框 7"/>
          <p:cNvSpPr txBox="1"/>
          <p:nvPr/>
        </p:nvSpPr>
        <p:spPr>
          <a:xfrm>
            <a:off x="5701665" y="3662045"/>
            <a:ext cx="5694680" cy="645160"/>
          </a:xfrm>
          <a:prstGeom prst="rect">
            <a:avLst/>
          </a:prstGeom>
          <a:noFill/>
        </p:spPr>
        <p:txBody>
          <a:bodyPr wrap="square" rtlCol="0">
            <a:spAutoFit/>
          </a:bodyPr>
          <a:p>
            <a:r>
              <a:rPr lang="en-US" altLang="zh-CN"/>
              <a:t>在第n层消息传递层中，计算从节点j通过边k</a:t>
            </a:r>
            <a:r>
              <a:rPr lang="zh-CN" altLang="en-US"/>
              <a:t>的</a:t>
            </a:r>
            <a:r>
              <a:rPr lang="en-US" altLang="zh-CN"/>
              <a:t>节点i的消息mn,j,k </a:t>
            </a:r>
            <a:endParaRPr lang="en-US" altLang="zh-CN"/>
          </a:p>
        </p:txBody>
      </p:sp>
      <p:sp>
        <p:nvSpPr>
          <p:cNvPr id="9" name="文本框 8"/>
          <p:cNvSpPr txBox="1"/>
          <p:nvPr/>
        </p:nvSpPr>
        <p:spPr>
          <a:xfrm>
            <a:off x="6969125" y="4831080"/>
            <a:ext cx="4064000" cy="368300"/>
          </a:xfrm>
          <a:prstGeom prst="rect">
            <a:avLst/>
          </a:prstGeom>
          <a:noFill/>
        </p:spPr>
        <p:txBody>
          <a:bodyPr wrap="square" rtlCol="0">
            <a:spAutoFit/>
          </a:bodyPr>
          <a:p>
            <a:r>
              <a:rPr lang="zh-CN" altLang="en-US"/>
              <a:t>更新第</a:t>
            </a:r>
            <a:r>
              <a:rPr lang="en-US" altLang="zh-CN"/>
              <a:t>n</a:t>
            </a:r>
            <a:r>
              <a:rPr lang="zh-CN" altLang="en-US"/>
              <a:t>层节点</a:t>
            </a:r>
            <a:r>
              <a:rPr lang="en-US" altLang="zh-CN"/>
              <a:t>i</a:t>
            </a:r>
            <a:r>
              <a:rPr lang="zh-CN" altLang="en-US"/>
              <a:t>的</a:t>
            </a:r>
            <a:r>
              <a:rPr lang="en-US" altLang="zh-CN"/>
              <a:t>embedding</a:t>
            </a:r>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Query Embedding and Final Estimate</a:t>
            </a:r>
            <a:endParaRPr lang="zh-CN" altLang="en-US"/>
          </a:p>
        </p:txBody>
      </p:sp>
      <p:pic>
        <p:nvPicPr>
          <p:cNvPr id="4" name="内容占位符 3"/>
          <p:cNvPicPr>
            <a:picLocks noChangeAspect="1"/>
          </p:cNvPicPr>
          <p:nvPr>
            <p:ph idx="1"/>
          </p:nvPr>
        </p:nvPicPr>
        <p:blipFill>
          <a:blip r:embed="rId1"/>
          <a:stretch>
            <a:fillRect/>
          </a:stretch>
        </p:blipFill>
        <p:spPr>
          <a:xfrm>
            <a:off x="962025" y="2039620"/>
            <a:ext cx="4438650" cy="1647825"/>
          </a:xfrm>
          <a:prstGeom prst="rect">
            <a:avLst/>
          </a:prstGeom>
        </p:spPr>
      </p:pic>
      <p:sp>
        <p:nvSpPr>
          <p:cNvPr id="5" name="文本框 4"/>
          <p:cNvSpPr txBox="1"/>
          <p:nvPr/>
        </p:nvSpPr>
        <p:spPr>
          <a:xfrm>
            <a:off x="5147945" y="1920240"/>
            <a:ext cx="4064000" cy="368300"/>
          </a:xfrm>
          <a:prstGeom prst="rect">
            <a:avLst/>
          </a:prstGeom>
          <a:noFill/>
        </p:spPr>
        <p:txBody>
          <a:bodyPr wrap="square" rtlCol="0">
            <a:spAutoFit/>
          </a:bodyPr>
          <a:p>
            <a:r>
              <a:rPr lang="en-US" altLang="zh-CN"/>
              <a:t>final </a:t>
            </a:r>
            <a:r>
              <a:rPr lang="en-US" altLang="zh-CN"/>
              <a:t>node embbeding</a:t>
            </a:r>
            <a:endParaRPr lang="en-US" altLang="zh-CN"/>
          </a:p>
        </p:txBody>
      </p:sp>
      <p:sp>
        <p:nvSpPr>
          <p:cNvPr id="6" name="文本框 5"/>
          <p:cNvSpPr txBox="1"/>
          <p:nvPr/>
        </p:nvSpPr>
        <p:spPr>
          <a:xfrm>
            <a:off x="5650865" y="2758440"/>
            <a:ext cx="4064000" cy="368300"/>
          </a:xfrm>
          <a:prstGeom prst="rect">
            <a:avLst/>
          </a:prstGeom>
          <a:noFill/>
        </p:spPr>
        <p:txBody>
          <a:bodyPr wrap="square" rtlCol="0">
            <a:spAutoFit/>
          </a:bodyPr>
          <a:p>
            <a:r>
              <a:rPr lang="en-US" altLang="zh-CN"/>
              <a:t>query embedding</a:t>
            </a:r>
            <a:endParaRPr lang="en-US" altLang="zh-CN"/>
          </a:p>
        </p:txBody>
      </p:sp>
      <p:sp>
        <p:nvSpPr>
          <p:cNvPr id="7" name="文本框 6"/>
          <p:cNvSpPr txBox="1"/>
          <p:nvPr/>
        </p:nvSpPr>
        <p:spPr>
          <a:xfrm>
            <a:off x="4705985" y="3459480"/>
            <a:ext cx="4064000" cy="368300"/>
          </a:xfrm>
          <a:prstGeom prst="rect">
            <a:avLst/>
          </a:prstGeom>
          <a:noFill/>
        </p:spPr>
        <p:txBody>
          <a:bodyPr wrap="square" rtlCol="0">
            <a:spAutoFit/>
          </a:bodyPr>
          <a:p>
            <a:r>
              <a:rPr lang="en-US" altLang="zh-CN"/>
              <a:t>compute estimate</a:t>
            </a:r>
            <a:endParaRPr lang="en-US" altLang="zh-CN"/>
          </a:p>
        </p:txBody>
      </p:sp>
      <p:pic>
        <p:nvPicPr>
          <p:cNvPr id="8" name="图片 7"/>
          <p:cNvPicPr>
            <a:picLocks noChangeAspect="1"/>
          </p:cNvPicPr>
          <p:nvPr/>
        </p:nvPicPr>
        <p:blipFill>
          <a:blip r:embed="rId2"/>
          <a:stretch>
            <a:fillRect/>
          </a:stretch>
        </p:blipFill>
        <p:spPr>
          <a:xfrm>
            <a:off x="1764030" y="4054475"/>
            <a:ext cx="3238500" cy="485775"/>
          </a:xfrm>
          <a:prstGeom prst="rect">
            <a:avLst/>
          </a:prstGeom>
        </p:spPr>
      </p:pic>
      <p:sp>
        <p:nvSpPr>
          <p:cNvPr id="9" name="文本框 8"/>
          <p:cNvSpPr txBox="1"/>
          <p:nvPr/>
        </p:nvSpPr>
        <p:spPr>
          <a:xfrm>
            <a:off x="5400675" y="4054792"/>
            <a:ext cx="5080000" cy="645160"/>
          </a:xfrm>
          <a:prstGeom prst="rect">
            <a:avLst/>
          </a:prstGeom>
        </p:spPr>
        <p:txBody>
          <a:bodyPr>
            <a:spAutoFit/>
          </a:bodyPr>
          <a:p>
            <a:pPr marL="0" algn="l">
              <a:buClrTx/>
              <a:buSzTx/>
              <a:buFontTx/>
            </a:pPr>
            <a:r>
              <a:rPr lang="en-US" altLang="zh-CN" sz="1800" b="0" i="0"/>
              <a:t>使用修改后的多头注意力聚合函数来聚合消息传递层中的信息以及聚合表征嵌入</a:t>
            </a:r>
            <a:endParaRPr lang="en-US" altLang="zh-CN" sz="1800" b="0" i="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SELF-SUPERVISED REGULARIZATION</a:t>
            </a:r>
            <a:endParaRPr lang="zh-CN" altLang="en-US"/>
          </a:p>
        </p:txBody>
      </p:sp>
      <p:sp>
        <p:nvSpPr>
          <p:cNvPr id="3" name="内容占位符 2"/>
          <p:cNvSpPr>
            <a:spLocks noGrp="1"/>
          </p:cNvSpPr>
          <p:nvPr>
            <p:ph idx="1"/>
          </p:nvPr>
        </p:nvSpPr>
        <p:spPr/>
        <p:txBody>
          <a:bodyPr/>
          <a:p>
            <a:r>
              <a:rPr lang="zh-CN" altLang="en-US"/>
              <a:t>mean squared logarithmic error</a:t>
            </a:r>
            <a:endParaRPr lang="zh-CN" altLang="en-US"/>
          </a:p>
        </p:txBody>
      </p:sp>
      <p:pic>
        <p:nvPicPr>
          <p:cNvPr id="4" name="图片 3"/>
          <p:cNvPicPr>
            <a:picLocks noChangeAspect="1"/>
          </p:cNvPicPr>
          <p:nvPr/>
        </p:nvPicPr>
        <p:blipFill>
          <a:blip r:embed="rId1"/>
          <a:stretch>
            <a:fillRect/>
          </a:stretch>
        </p:blipFill>
        <p:spPr>
          <a:xfrm>
            <a:off x="650240" y="1957705"/>
            <a:ext cx="5029200" cy="771525"/>
          </a:xfrm>
          <a:prstGeom prst="rect">
            <a:avLst/>
          </a:prstGeom>
        </p:spPr>
      </p:pic>
      <p:pic>
        <p:nvPicPr>
          <p:cNvPr id="5" name="图片 4"/>
          <p:cNvPicPr>
            <a:picLocks noChangeAspect="1"/>
          </p:cNvPicPr>
          <p:nvPr/>
        </p:nvPicPr>
        <p:blipFill>
          <a:blip r:embed="rId2"/>
          <a:stretch>
            <a:fillRect/>
          </a:stretch>
        </p:blipFill>
        <p:spPr>
          <a:xfrm>
            <a:off x="234315" y="3097530"/>
            <a:ext cx="5861050" cy="2830830"/>
          </a:xfrm>
          <a:prstGeom prst="rect">
            <a:avLst/>
          </a:prstGeom>
        </p:spPr>
      </p:pic>
      <p:pic>
        <p:nvPicPr>
          <p:cNvPr id="6" name="图片 5"/>
          <p:cNvPicPr>
            <a:picLocks noChangeAspect="1"/>
          </p:cNvPicPr>
          <p:nvPr/>
        </p:nvPicPr>
        <p:blipFill>
          <a:blip r:embed="rId3"/>
          <a:stretch>
            <a:fillRect/>
          </a:stretch>
        </p:blipFill>
        <p:spPr>
          <a:xfrm>
            <a:off x="6040755" y="2901315"/>
            <a:ext cx="5868035" cy="3027045"/>
          </a:xfrm>
          <a:prstGeom prst="rect">
            <a:avLst/>
          </a:prstGeom>
        </p:spPr>
      </p:pic>
      <p:pic>
        <p:nvPicPr>
          <p:cNvPr id="7" name="图片 6"/>
          <p:cNvPicPr>
            <a:picLocks noChangeAspect="1"/>
          </p:cNvPicPr>
          <p:nvPr/>
        </p:nvPicPr>
        <p:blipFill>
          <a:blip r:embed="rId4"/>
          <a:stretch>
            <a:fillRect/>
          </a:stretch>
        </p:blipFill>
        <p:spPr>
          <a:xfrm>
            <a:off x="6717665" y="1155700"/>
            <a:ext cx="3269615" cy="1745615"/>
          </a:xfrm>
          <a:prstGeom prst="rect">
            <a:avLst/>
          </a:prstGeom>
        </p:spPr>
      </p:pic>
      <p:pic>
        <p:nvPicPr>
          <p:cNvPr id="8" name="图片 7"/>
          <p:cNvPicPr>
            <a:picLocks noChangeAspect="1"/>
          </p:cNvPicPr>
          <p:nvPr/>
        </p:nvPicPr>
        <p:blipFill>
          <a:blip r:embed="rId5"/>
          <a:stretch>
            <a:fillRect/>
          </a:stretch>
        </p:blipFill>
        <p:spPr>
          <a:xfrm>
            <a:off x="4396105" y="6124575"/>
            <a:ext cx="4029075" cy="4286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885825" y="1483995"/>
            <a:ext cx="10420350" cy="3200400"/>
          </a:xfrm>
          <a:prstGeom prst="rect">
            <a:avLst/>
          </a:prstGeom>
        </p:spPr>
      </p:pic>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NeuroCard</a:t>
            </a:r>
            <a:endParaRPr lang="zh-CN" altLang="en-US"/>
          </a:p>
        </p:txBody>
      </p:sp>
      <p:sp>
        <p:nvSpPr>
          <p:cNvPr id="3" name="内容占位符 2"/>
          <p:cNvSpPr>
            <a:spLocks noGrp="1"/>
          </p:cNvSpPr>
          <p:nvPr>
            <p:ph idx="1"/>
          </p:nvPr>
        </p:nvSpPr>
        <p:spPr/>
        <p:txBody>
          <a:bodyPr>
            <a:normAutofit fontScale="90000" lnSpcReduction="20000"/>
          </a:bodyPr>
          <a:p>
            <a:r>
              <a:rPr lang="zh-CN" altLang="en-US"/>
              <a:t>To reduce training cost, NeuroCard </a:t>
            </a:r>
            <a:r>
              <a:rPr lang="zh-CN" altLang="en-US" b="1"/>
              <a:t>sample</a:t>
            </a:r>
            <a:r>
              <a:rPr lang="zh-CN" altLang="en-US"/>
              <a:t>s from a join, instead of computing the join fully</a:t>
            </a:r>
            <a:r>
              <a:rPr lang="en-US" altLang="zh-CN"/>
              <a:t>. --&gt; Sampler</a:t>
            </a:r>
            <a:endParaRPr lang="en-US" altLang="zh-CN"/>
          </a:p>
          <a:p>
            <a:pPr lvl="1"/>
            <a:r>
              <a:rPr lang="zh-CN" altLang="en-US"/>
              <a:t>precompute the correct sampling weights for each key</a:t>
            </a:r>
            <a:r>
              <a:rPr lang="en-US" altLang="zh-CN"/>
              <a:t>(</a:t>
            </a:r>
            <a:r>
              <a:rPr lang="zh-CN" altLang="en-US">
                <a:sym typeface="+mn-ea"/>
              </a:rPr>
              <a:t>time linear with the data size by dynamic programming</a:t>
            </a:r>
            <a:r>
              <a:rPr lang="en-US" altLang="zh-CN"/>
              <a:t>)</a:t>
            </a:r>
            <a:endParaRPr lang="zh-CN" altLang="en-US"/>
          </a:p>
          <a:p>
            <a:r>
              <a:rPr lang="zh-CN" altLang="en-US"/>
              <a:t>To achieve generality, NeuroCard needs to train a single model to answer queries on any subset of tables. The basic idea behind </a:t>
            </a:r>
            <a:r>
              <a:rPr lang="en-US" altLang="zh-CN"/>
              <a:t>the</a:t>
            </a:r>
            <a:r>
              <a:rPr lang="zh-CN" altLang="en-US"/>
              <a:t> solution is to </a:t>
            </a:r>
            <a:r>
              <a:rPr lang="zh-CN" altLang="en-US" b="1"/>
              <a:t>train the AR model on samples from the full outer join of all tables</a:t>
            </a:r>
            <a:r>
              <a:rPr lang="zh-CN" altLang="en-US"/>
              <a:t>.</a:t>
            </a:r>
            <a:endParaRPr lang="zh-CN" altLang="en-US"/>
          </a:p>
          <a:p>
            <a:pPr lvl="1"/>
            <a:r>
              <a:rPr lang="zh-CN" altLang="en-US"/>
              <a:t>sufficient information to answer a query touching any subset of tables</a:t>
            </a:r>
            <a:endParaRPr lang="zh-CN" altLang="en-US"/>
          </a:p>
          <a:p>
            <a:pPr lvl="1"/>
            <a:r>
              <a:rPr lang="zh-CN" altLang="en-US"/>
              <a:t>At </a:t>
            </a:r>
            <a:r>
              <a:rPr lang="zh-CN" altLang="en-US" b="1"/>
              <a:t>inference</a:t>
            </a:r>
            <a:r>
              <a:rPr lang="zh-CN" altLang="en-US"/>
              <a:t> time, if a table in the schema is not present in a join query, we need to account for any potential </a:t>
            </a:r>
            <a:r>
              <a:rPr lang="zh-CN" altLang="en-US" b="1"/>
              <a:t>fanout effect</a:t>
            </a:r>
            <a:r>
              <a:rPr lang="en-US" altLang="zh-CN" b="1"/>
              <a:t>(downscale the probability)</a:t>
            </a:r>
            <a:r>
              <a:rPr lang="zh-CN" altLang="en-US"/>
              <a:t>.</a:t>
            </a:r>
            <a:endParaRPr lang="zh-CN" altLang="en-US"/>
          </a:p>
          <a:p>
            <a:pPr lvl="0"/>
            <a:r>
              <a:rPr lang="en-US" altLang="zh-CN"/>
              <a:t>To scale to large-cardinality columns while avoiding prohibitively large models, NeuroCard employs </a:t>
            </a:r>
            <a:r>
              <a:rPr lang="en-US" altLang="zh-CN" b="1"/>
              <a:t>lossless column factorization. </a:t>
            </a:r>
            <a:endParaRPr lang="en-US" altLang="zh-CN" b="1"/>
          </a:p>
          <a:p>
            <a:pPr lvl="1"/>
            <a:r>
              <a:rPr lang="en-US" altLang="zh-CN"/>
              <a:t>An AR model stores one embedding vector per distinct value, so it could quickly blow up in size for columns with large numbers of distinct values</a:t>
            </a:r>
            <a:endParaRPr lang="en-US" altLang="zh-CN"/>
          </a:p>
          <a:p>
            <a:pPr lvl="1"/>
            <a:r>
              <a:rPr lang="en-US" altLang="zh-CN"/>
              <a:t>A</a:t>
            </a:r>
            <a:r>
              <a:rPr lang="zh-CN" altLang="en-US"/>
              <a:t> column is decomposed into several subcolumns, each taking a chunk of bits from the binary representation of the original column values</a:t>
            </a:r>
            <a:endParaRPr lang="zh-CN" altLang="en-US"/>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NeuroCard</a:t>
            </a:r>
            <a:endParaRPr lang="zh-CN" altLang="en-US"/>
          </a:p>
        </p:txBody>
      </p:sp>
      <p:sp>
        <p:nvSpPr>
          <p:cNvPr id="3" name="内容占位符 2"/>
          <p:cNvSpPr>
            <a:spLocks noGrp="1"/>
          </p:cNvSpPr>
          <p:nvPr>
            <p:ph idx="1"/>
          </p:nvPr>
        </p:nvSpPr>
        <p:spPr>
          <a:xfrm>
            <a:off x="608330" y="1490345"/>
            <a:ext cx="6099175" cy="4759325"/>
          </a:xfrm>
        </p:spPr>
        <p:txBody>
          <a:bodyPr/>
          <a:p>
            <a:r>
              <a:rPr lang="zh-CN" altLang="en-US"/>
              <a:t>Consider a set of tables, T1, . . . ,TN . We define their join schema as the graph of join relationships, where vertices are tables, and each edge connects two joinable tables. A query is a subgraph of the overall schema.</a:t>
            </a:r>
            <a:endParaRPr lang="zh-CN" altLang="en-US"/>
          </a:p>
          <a:p>
            <a:pPr lvl="1"/>
            <a:r>
              <a:rPr lang="zh-CN" altLang="en-US"/>
              <a:t>If a query joins a table multiple times, our framework duplicates that table in the schema</a:t>
            </a:r>
            <a:endParaRPr lang="zh-CN" altLang="en-US"/>
          </a:p>
          <a:p>
            <a:pPr lvl="1"/>
            <a:r>
              <a:rPr lang="zh-CN" altLang="en-US"/>
              <a:t>assume the schema and queries submitted to the estimator are acyclic, so they can be viewed as trees</a:t>
            </a:r>
            <a:endParaRPr lang="zh-CN" altLang="en-US"/>
          </a:p>
        </p:txBody>
      </p:sp>
      <p:pic>
        <p:nvPicPr>
          <p:cNvPr id="5" name="内容占位符 3"/>
          <p:cNvPicPr>
            <a:picLocks noChangeAspect="1"/>
          </p:cNvPicPr>
          <p:nvPr/>
        </p:nvPicPr>
        <p:blipFill>
          <a:blip r:embed="rId1"/>
          <a:stretch>
            <a:fillRect/>
          </a:stretch>
        </p:blipFill>
        <p:spPr>
          <a:xfrm>
            <a:off x="6358890" y="1313815"/>
            <a:ext cx="5833110" cy="4631055"/>
          </a:xfrm>
          <a:prstGeom prst="rect">
            <a:avLst/>
          </a:prstGeom>
        </p:spPr>
      </p:pic>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NeuroCard</a:t>
            </a:r>
            <a:endParaRPr lang="zh-CN" altLang="en-US"/>
          </a:p>
        </p:txBody>
      </p:sp>
      <p:sp>
        <p:nvSpPr>
          <p:cNvPr id="3" name="内容占位符 2"/>
          <p:cNvSpPr>
            <a:spLocks noGrp="1"/>
          </p:cNvSpPr>
          <p:nvPr>
            <p:ph idx="1"/>
          </p:nvPr>
        </p:nvSpPr>
        <p:spPr>
          <a:xfrm>
            <a:off x="608330" y="1490345"/>
            <a:ext cx="5664200" cy="4759325"/>
          </a:xfrm>
        </p:spPr>
        <p:txBody>
          <a:bodyPr>
            <a:normAutofit fontScale="90000" lnSpcReduction="10000"/>
          </a:bodyPr>
          <a:p>
            <a:r>
              <a:rPr lang="zh-CN" altLang="en-US"/>
              <a:t>Building the estimator</a:t>
            </a:r>
            <a:endParaRPr lang="zh-CN" altLang="en-US"/>
          </a:p>
          <a:p>
            <a:pPr lvl="1"/>
            <a:r>
              <a:rPr lang="zh-CN" altLang="en-US"/>
              <a:t>prepare the join sampler by building or loading existing single-table indexes on join keys and computing the join count tables for the specified join schema. </a:t>
            </a:r>
            <a:endParaRPr lang="zh-CN" altLang="en-US"/>
          </a:p>
          <a:p>
            <a:pPr lvl="1"/>
            <a:r>
              <a:rPr lang="zh-CN" altLang="en-US"/>
              <a:t>train the deep AR model by repeatedly requesting batches of sampled tuples from the sampler, usually 2K tuples at a time. The sampler fulfills this request in the background, potentially using multiple sampling threads. </a:t>
            </a:r>
            <a:endParaRPr lang="zh-CN" altLang="en-US"/>
          </a:p>
          <a:p>
            <a:pPr lvl="0"/>
            <a:r>
              <a:rPr lang="zh-CN" altLang="en-US"/>
              <a:t>compute the cardinality estimates for given queries. </a:t>
            </a:r>
            <a:endParaRPr lang="zh-CN" altLang="en-US"/>
          </a:p>
          <a:p>
            <a:pPr lvl="1"/>
            <a:r>
              <a:rPr lang="zh-CN" altLang="en-US"/>
              <a:t>use probabilistic inference algorithms to compute the cardinality estimate by (1) performing Monte Carlo integration on the learned AR model, and (2) handling schema subsetting.</a:t>
            </a:r>
            <a:endParaRPr lang="zh-CN" altLang="en-US"/>
          </a:p>
        </p:txBody>
      </p:sp>
      <p:pic>
        <p:nvPicPr>
          <p:cNvPr id="5" name="内容占位符 3"/>
          <p:cNvPicPr>
            <a:picLocks noChangeAspect="1"/>
          </p:cNvPicPr>
          <p:nvPr/>
        </p:nvPicPr>
        <p:blipFill>
          <a:blip r:embed="rId1"/>
          <a:stretch>
            <a:fillRect/>
          </a:stretch>
        </p:blipFill>
        <p:spPr>
          <a:xfrm>
            <a:off x="6358890" y="1313815"/>
            <a:ext cx="5833110" cy="4631055"/>
          </a:xfrm>
          <a:prstGeom prst="rect">
            <a:avLst/>
          </a:prstGeom>
        </p:spPr>
      </p:pic>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1111885" y="1654175"/>
            <a:ext cx="9961245" cy="3804285"/>
          </a:xfrm>
          <a:prstGeom prst="rect">
            <a:avLst/>
          </a:prstGeom>
        </p:spPr>
      </p:pic>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DeepDB</a:t>
            </a:r>
            <a:endParaRPr lang="en-US" altLang="zh-CN"/>
          </a:p>
        </p:txBody>
      </p:sp>
      <p:pic>
        <p:nvPicPr>
          <p:cNvPr id="4" name="内容占位符 3"/>
          <p:cNvPicPr>
            <a:picLocks noChangeAspect="1"/>
          </p:cNvPicPr>
          <p:nvPr>
            <p:ph idx="1"/>
          </p:nvPr>
        </p:nvPicPr>
        <p:blipFill>
          <a:blip r:embed="rId1"/>
          <a:stretch>
            <a:fillRect/>
          </a:stretch>
        </p:blipFill>
        <p:spPr>
          <a:xfrm>
            <a:off x="1586865" y="1564640"/>
            <a:ext cx="9010650" cy="4610100"/>
          </a:xfrm>
          <a:prstGeom prst="rect">
            <a:avLst/>
          </a:prstGeom>
        </p:spPr>
      </p:pic>
    </p:spTree>
    <p:custDataLst>
      <p:tags r:id="rId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DeepDB</a:t>
            </a:r>
            <a:endParaRPr lang="zh-CN" altLang="en-US"/>
          </a:p>
        </p:txBody>
      </p:sp>
      <p:pic>
        <p:nvPicPr>
          <p:cNvPr id="4" name="内容占位符 3"/>
          <p:cNvPicPr>
            <a:picLocks noChangeAspect="1"/>
          </p:cNvPicPr>
          <p:nvPr>
            <p:ph idx="1"/>
          </p:nvPr>
        </p:nvPicPr>
        <p:blipFill>
          <a:blip r:embed="rId1"/>
          <a:stretch>
            <a:fillRect/>
          </a:stretch>
        </p:blipFill>
        <p:spPr>
          <a:xfrm>
            <a:off x="1620520" y="1812290"/>
            <a:ext cx="8943975" cy="4114800"/>
          </a:xfrm>
          <a:prstGeom prst="rect">
            <a:avLst/>
          </a:prstGeom>
        </p:spPr>
      </p:pic>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ALECE</a:t>
            </a:r>
            <a:endParaRPr lang="zh-CN" altLang="en-US"/>
          </a:p>
        </p:txBody>
      </p:sp>
      <p:sp>
        <p:nvSpPr>
          <p:cNvPr id="6" name="文本框 5"/>
          <p:cNvSpPr txBox="1"/>
          <p:nvPr/>
        </p:nvSpPr>
        <p:spPr>
          <a:xfrm>
            <a:off x="335915" y="1724025"/>
            <a:ext cx="3933190" cy="922020"/>
          </a:xfrm>
          <a:prstGeom prst="rect">
            <a:avLst/>
          </a:prstGeom>
          <a:noFill/>
        </p:spPr>
        <p:txBody>
          <a:bodyPr wrap="square" rtlCol="0" anchor="t">
            <a:spAutoFit/>
          </a:bodyPr>
          <a:p>
            <a:r>
              <a:rPr lang="zh-CN" altLang="en-US"/>
              <a:t>Attention-based LEarned Cardinality Estimator (ALECE for short) for SPJ queries</a:t>
            </a:r>
            <a:endParaRPr lang="zh-CN" altLang="en-US"/>
          </a:p>
        </p:txBody>
      </p:sp>
      <p:pic>
        <p:nvPicPr>
          <p:cNvPr id="7" name="图片 6"/>
          <p:cNvPicPr>
            <a:picLocks noChangeAspect="1"/>
          </p:cNvPicPr>
          <p:nvPr/>
        </p:nvPicPr>
        <p:blipFill>
          <a:blip r:embed="rId1"/>
          <a:stretch>
            <a:fillRect/>
          </a:stretch>
        </p:blipFill>
        <p:spPr>
          <a:xfrm>
            <a:off x="4269105" y="2056765"/>
            <a:ext cx="7922895" cy="3530600"/>
          </a:xfrm>
          <a:prstGeom prst="rect">
            <a:avLst/>
          </a:prstGeom>
        </p:spPr>
      </p:pic>
      <p:sp>
        <p:nvSpPr>
          <p:cNvPr id="8" name="文本框 7"/>
          <p:cNvSpPr txBox="1"/>
          <p:nvPr/>
        </p:nvSpPr>
        <p:spPr>
          <a:xfrm>
            <a:off x="335915" y="3443605"/>
            <a:ext cx="3933190" cy="645160"/>
          </a:xfrm>
          <a:prstGeom prst="rect">
            <a:avLst/>
          </a:prstGeom>
          <a:noFill/>
        </p:spPr>
        <p:txBody>
          <a:bodyPr wrap="square" rtlCol="0" anchor="t">
            <a:spAutoFit/>
          </a:bodyPr>
          <a:p>
            <a:r>
              <a:rPr lang="zh-CN" altLang="en-US"/>
              <a:t>carefully designed featurizations for data and queries</a:t>
            </a:r>
            <a:endParaRPr lang="zh-CN" altLang="en-US"/>
          </a:p>
        </p:txBody>
      </p:sp>
      <p:sp>
        <p:nvSpPr>
          <p:cNvPr id="9" name="文本框 8"/>
          <p:cNvSpPr txBox="1"/>
          <p:nvPr/>
        </p:nvSpPr>
        <p:spPr>
          <a:xfrm>
            <a:off x="335915" y="4290695"/>
            <a:ext cx="3933190" cy="1476375"/>
          </a:xfrm>
          <a:prstGeom prst="rect">
            <a:avLst/>
          </a:prstGeom>
          <a:noFill/>
        </p:spPr>
        <p:txBody>
          <a:bodyPr wrap="square" rtlCol="0" anchor="t">
            <a:spAutoFit/>
          </a:bodyPr>
          <a:p>
            <a:pPr algn="just"/>
            <a:r>
              <a:rPr lang="zh-CN" altLang="en-US"/>
              <a:t>discover the implicit relationships between queries and underlying dynamic data using attention mechanisms in ALECE’s two modules</a:t>
            </a:r>
            <a:endParaRPr lang="zh-CN" altLang="en-US"/>
          </a:p>
        </p:txBody>
      </p:sp>
      <p:sp>
        <p:nvSpPr>
          <p:cNvPr id="10" name="文本框 9"/>
          <p:cNvSpPr txBox="1"/>
          <p:nvPr/>
        </p:nvSpPr>
        <p:spPr>
          <a:xfrm>
            <a:off x="335915" y="2998470"/>
            <a:ext cx="6096000" cy="368300"/>
          </a:xfrm>
          <a:prstGeom prst="rect">
            <a:avLst/>
          </a:prstGeom>
          <a:noFill/>
        </p:spPr>
        <p:txBody>
          <a:bodyPr wrap="square" rtlCol="0" anchor="t">
            <a:spAutoFit/>
          </a:bodyPr>
          <a:p>
            <a:r>
              <a:rPr lang="zh-CN" altLang="en-US" b="1">
                <a:solidFill>
                  <a:srgbClr val="FF0000"/>
                </a:solidFill>
              </a:rPr>
              <a:t>core idea</a:t>
            </a:r>
            <a:endParaRPr lang="zh-CN" altLang="en-US" b="1">
              <a:solidFill>
                <a:srgbClr val="FF0000"/>
              </a:solidFill>
            </a:endParaRPr>
          </a:p>
        </p:txBody>
      </p:sp>
      <p:sp>
        <p:nvSpPr>
          <p:cNvPr id="11" name="文本框 10"/>
          <p:cNvSpPr txBox="1"/>
          <p:nvPr/>
        </p:nvSpPr>
        <p:spPr>
          <a:xfrm>
            <a:off x="335915" y="5928360"/>
            <a:ext cx="6096000" cy="368300"/>
          </a:xfrm>
          <a:prstGeom prst="rect">
            <a:avLst/>
          </a:prstGeom>
          <a:noFill/>
        </p:spPr>
        <p:txBody>
          <a:bodyPr wrap="square" rtlCol="0" anchor="t">
            <a:spAutoFit/>
          </a:bodyPr>
          <a:p>
            <a:r>
              <a:rPr lang="zh-CN" altLang="en-US"/>
              <a:t>data-encoder</a:t>
            </a:r>
            <a:endParaRPr lang="zh-CN" altLang="en-US"/>
          </a:p>
        </p:txBody>
      </p:sp>
      <p:sp>
        <p:nvSpPr>
          <p:cNvPr id="12" name="文本框 11"/>
          <p:cNvSpPr txBox="1"/>
          <p:nvPr/>
        </p:nvSpPr>
        <p:spPr>
          <a:xfrm>
            <a:off x="2085340" y="5928360"/>
            <a:ext cx="6096000" cy="368300"/>
          </a:xfrm>
          <a:prstGeom prst="rect">
            <a:avLst/>
          </a:prstGeom>
          <a:noFill/>
        </p:spPr>
        <p:txBody>
          <a:bodyPr wrap="square" rtlCol="0" anchor="t">
            <a:spAutoFit/>
          </a:bodyPr>
          <a:p>
            <a:r>
              <a:rPr lang="zh-CN" altLang="en-US"/>
              <a:t>query</a:t>
            </a:r>
            <a:r>
              <a:rPr lang="en-US" altLang="zh-CN"/>
              <a:t> </a:t>
            </a:r>
            <a:r>
              <a:rPr lang="zh-CN" altLang="en-US"/>
              <a:t>analyzer</a:t>
            </a:r>
            <a:endParaRPr lang="zh-CN" altLang="en-US"/>
          </a:p>
        </p:txBody>
      </p:sp>
    </p:spTree>
    <p:custDataLst>
      <p:tags r:id="rId2"/>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DeepDB</a:t>
            </a:r>
            <a:endParaRPr lang="zh-CN" altLang="en-US"/>
          </a:p>
        </p:txBody>
      </p:sp>
      <p:pic>
        <p:nvPicPr>
          <p:cNvPr id="4" name="内容占位符 3"/>
          <p:cNvPicPr>
            <a:picLocks noChangeAspect="1"/>
          </p:cNvPicPr>
          <p:nvPr>
            <p:ph idx="1"/>
          </p:nvPr>
        </p:nvPicPr>
        <p:blipFill>
          <a:blip r:embed="rId1"/>
          <a:stretch>
            <a:fillRect/>
          </a:stretch>
        </p:blipFill>
        <p:spPr>
          <a:xfrm>
            <a:off x="1967865" y="1540510"/>
            <a:ext cx="8248650" cy="4657725"/>
          </a:xfrm>
          <a:prstGeom prst="rect">
            <a:avLst/>
          </a:prstGeom>
        </p:spPr>
      </p:pic>
    </p:spTree>
    <p:custDataLst>
      <p:tags r:id="rId2"/>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DeepDB</a:t>
            </a:r>
            <a:endParaRPr lang="en-US" altLang="zh-CN"/>
          </a:p>
        </p:txBody>
      </p:sp>
      <p:pic>
        <p:nvPicPr>
          <p:cNvPr id="4" name="内容占位符 3"/>
          <p:cNvPicPr>
            <a:picLocks noChangeAspect="1"/>
          </p:cNvPicPr>
          <p:nvPr>
            <p:ph idx="1"/>
          </p:nvPr>
        </p:nvPicPr>
        <p:blipFill>
          <a:blip r:embed="rId1"/>
          <a:stretch>
            <a:fillRect/>
          </a:stretch>
        </p:blipFill>
        <p:spPr>
          <a:xfrm>
            <a:off x="1672590" y="1635760"/>
            <a:ext cx="8839200" cy="4467225"/>
          </a:xfrm>
          <a:prstGeom prst="rect">
            <a:avLst/>
          </a:prstGeom>
        </p:spPr>
      </p:pic>
    </p:spTree>
    <p:custDataLst>
      <p:tags r:id="rId2"/>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1068070" y="1844040"/>
            <a:ext cx="10213340" cy="3508375"/>
          </a:xfrm>
          <a:prstGeom prst="rect">
            <a:avLst/>
          </a:prstGeom>
        </p:spPr>
      </p:pic>
    </p:spTree>
    <p:custDataLst>
      <p:tags r:id="rId2"/>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FLAT</a:t>
            </a:r>
            <a:endParaRPr lang="en-US" altLang="zh-CN"/>
          </a:p>
        </p:txBody>
      </p:sp>
      <p:pic>
        <p:nvPicPr>
          <p:cNvPr id="4" name="内容占位符 3"/>
          <p:cNvPicPr>
            <a:picLocks noChangeAspect="1"/>
          </p:cNvPicPr>
          <p:nvPr>
            <p:ph idx="1"/>
          </p:nvPr>
        </p:nvPicPr>
        <p:blipFill>
          <a:blip r:embed="rId1"/>
          <a:stretch>
            <a:fillRect/>
          </a:stretch>
        </p:blipFill>
        <p:spPr>
          <a:xfrm>
            <a:off x="1176020" y="1880870"/>
            <a:ext cx="9839960" cy="4759325"/>
          </a:xfrm>
          <a:prstGeom prst="rect">
            <a:avLst/>
          </a:prstGeom>
        </p:spPr>
      </p:pic>
      <p:sp>
        <p:nvSpPr>
          <p:cNvPr id="5" name="文本框 4"/>
          <p:cNvSpPr txBox="1"/>
          <p:nvPr/>
        </p:nvSpPr>
        <p:spPr>
          <a:xfrm>
            <a:off x="3556000" y="1313498"/>
            <a:ext cx="5080000" cy="337185"/>
          </a:xfrm>
          <a:prstGeom prst="rect">
            <a:avLst/>
          </a:prstGeom>
        </p:spPr>
        <p:txBody>
          <a:bodyPr>
            <a:spAutoFit/>
          </a:bodyPr>
          <a:p>
            <a:r>
              <a:rPr lang="en-US" altLang="zh-CN" sz="1600"/>
              <a:t>FSPN</a:t>
            </a:r>
            <a:r>
              <a:rPr lang="zh-CN" altLang="en-US" sz="1600"/>
              <a:t>（</a:t>
            </a:r>
            <a:r>
              <a:rPr lang="en-US" altLang="zh-CN" sz="1600"/>
              <a:t>Factorize-Split-Sum-Product Network</a:t>
            </a:r>
            <a:r>
              <a:rPr lang="zh-CN" altLang="en-US" sz="1600"/>
              <a:t>）</a:t>
            </a:r>
            <a:endParaRPr lang="zh-CN" altLang="en-US" sz="1600"/>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ALECE</a:t>
            </a:r>
            <a:endParaRPr lang="zh-CN" altLang="en-US"/>
          </a:p>
        </p:txBody>
      </p:sp>
      <p:sp>
        <p:nvSpPr>
          <p:cNvPr id="4" name="文本框 3"/>
          <p:cNvSpPr txBox="1"/>
          <p:nvPr/>
        </p:nvSpPr>
        <p:spPr>
          <a:xfrm>
            <a:off x="685165" y="1593850"/>
            <a:ext cx="6096000" cy="368300"/>
          </a:xfrm>
          <a:prstGeom prst="rect">
            <a:avLst/>
          </a:prstGeom>
          <a:noFill/>
        </p:spPr>
        <p:txBody>
          <a:bodyPr wrap="square" rtlCol="0" anchor="t">
            <a:spAutoFit/>
          </a:bodyPr>
          <a:p>
            <a:r>
              <a:rPr lang="en-US" altLang="zh-CN"/>
              <a:t>attention in </a:t>
            </a:r>
            <a:r>
              <a:rPr lang="zh-CN" altLang="en-US"/>
              <a:t>two modules</a:t>
            </a:r>
            <a:endParaRPr lang="zh-CN" altLang="en-US"/>
          </a:p>
        </p:txBody>
      </p:sp>
      <p:sp>
        <p:nvSpPr>
          <p:cNvPr id="5" name="文本框 4"/>
          <p:cNvSpPr txBox="1"/>
          <p:nvPr/>
        </p:nvSpPr>
        <p:spPr>
          <a:xfrm>
            <a:off x="685165" y="2242185"/>
            <a:ext cx="10650220" cy="922020"/>
          </a:xfrm>
          <a:prstGeom prst="rect">
            <a:avLst/>
          </a:prstGeom>
          <a:noFill/>
        </p:spPr>
        <p:txBody>
          <a:bodyPr wrap="square" rtlCol="0" anchor="t">
            <a:spAutoFit/>
          </a:bodyPr>
          <a:p>
            <a:pPr algn="just"/>
            <a:r>
              <a:rPr lang="en-US" altLang="zh-CN"/>
              <a:t>1. </a:t>
            </a:r>
            <a:r>
              <a:rPr lang="zh-CN" altLang="en-US"/>
              <a:t>the ‘data-encoder’ module uses a self-attention whose inputs of queries, keys and values all come from the DB states</a:t>
            </a:r>
            <a:r>
              <a:rPr lang="en-US" altLang="zh-CN"/>
              <a:t>. By using the self-attention, the data-encoder module learns the implicit joint distribution information among attributes and computes a smarter representation of the underlying data.</a:t>
            </a:r>
            <a:endParaRPr lang="en-US" altLang="zh-CN"/>
          </a:p>
        </p:txBody>
      </p:sp>
      <p:sp>
        <p:nvSpPr>
          <p:cNvPr id="6" name="文本框 5"/>
          <p:cNvSpPr txBox="1"/>
          <p:nvPr/>
        </p:nvSpPr>
        <p:spPr>
          <a:xfrm>
            <a:off x="685165" y="3512820"/>
            <a:ext cx="10564495" cy="1198880"/>
          </a:xfrm>
          <a:prstGeom prst="rect">
            <a:avLst/>
          </a:prstGeom>
          <a:noFill/>
        </p:spPr>
        <p:txBody>
          <a:bodyPr wrap="square" rtlCol="0" anchor="t">
            <a:spAutoFit/>
          </a:bodyPr>
          <a:p>
            <a:pPr algn="just"/>
            <a:r>
              <a:rPr lang="en-US" altLang="zh-CN"/>
              <a:t>2. </a:t>
            </a:r>
            <a:r>
              <a:rPr lang="zh-CN" altLang="en-US"/>
              <a:t>the ‘query-analyzer’ module, the queries set of the attention is exactly a set covering only one featurization vector of a SQL query, while the keys and values come from the output of the data-encoder module.</a:t>
            </a:r>
            <a:r>
              <a:rPr lang="en-US" altLang="zh-CN"/>
              <a:t> </a:t>
            </a:r>
            <a:r>
              <a:rPr lang="zh-CN" altLang="en-US"/>
              <a:t>The query-analyzer module outputs a fixed-dimensional ‘answering’ vector integrating the information from the query and data representations.</a:t>
            </a:r>
            <a:endParaRPr lang="zh-CN" altLang="en-US"/>
          </a:p>
        </p:txBody>
      </p:sp>
      <p:sp>
        <p:nvSpPr>
          <p:cNvPr id="7" name="文本框 6"/>
          <p:cNvSpPr txBox="1"/>
          <p:nvPr/>
        </p:nvSpPr>
        <p:spPr>
          <a:xfrm>
            <a:off x="742315" y="5193665"/>
            <a:ext cx="9948545" cy="368300"/>
          </a:xfrm>
          <a:prstGeom prst="rect">
            <a:avLst/>
          </a:prstGeom>
          <a:noFill/>
        </p:spPr>
        <p:txBody>
          <a:bodyPr wrap="square" rtlCol="0" anchor="t">
            <a:spAutoFit/>
          </a:bodyPr>
          <a:p>
            <a:r>
              <a:rPr lang="zh-CN" altLang="en-US"/>
              <a:t>use a simple linear regression model to map the answering vector to a cardinality estimate.</a:t>
            </a:r>
            <a:endParaRPr lang="zh-CN" altLang="en-US"/>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FEATURIZATIONS OF DATA AND QUERIES</a:t>
            </a:r>
            <a:endParaRPr lang="zh-CN" altLang="en-US"/>
          </a:p>
        </p:txBody>
      </p:sp>
      <p:sp>
        <p:nvSpPr>
          <p:cNvPr id="3" name="内容占位符 2"/>
          <p:cNvSpPr>
            <a:spLocks noGrp="1"/>
          </p:cNvSpPr>
          <p:nvPr>
            <p:ph idx="1"/>
          </p:nvPr>
        </p:nvSpPr>
        <p:spPr/>
        <p:txBody>
          <a:bodyPr/>
          <a:p>
            <a:r>
              <a:rPr lang="en-US" altLang="zh-CN" b="1">
                <a:sym typeface="+mn-ea"/>
              </a:rPr>
              <a:t>Data featurization</a:t>
            </a:r>
            <a:r>
              <a:rPr lang="en-US" altLang="zh-CN">
                <a:sym typeface="+mn-ea"/>
              </a:rPr>
              <a:t>	DB states X </a:t>
            </a:r>
            <a:r>
              <a:rPr lang="en-US" altLang="zh-CN" b="1">
                <a:sym typeface="+mn-ea"/>
              </a:rPr>
              <a:t>= {𝒙1, · · · , 𝒙𝑇 }</a:t>
            </a:r>
            <a:endParaRPr lang="en-US" altLang="zh-CN"/>
          </a:p>
          <a:p>
            <a:r>
              <a:rPr lang="en-US" altLang="zh-CN"/>
              <a:t>each attribute Ai is a dx-dim histogram vector  </a:t>
            </a:r>
            <a:endParaRPr lang="en-US" altLang="zh-CN"/>
          </a:p>
        </p:txBody>
      </p:sp>
      <p:pic>
        <p:nvPicPr>
          <p:cNvPr id="5" name="图片 4"/>
          <p:cNvPicPr>
            <a:picLocks noChangeAspect="1"/>
          </p:cNvPicPr>
          <p:nvPr/>
        </p:nvPicPr>
        <p:blipFill>
          <a:blip r:embed="rId1"/>
          <a:stretch>
            <a:fillRect/>
          </a:stretch>
        </p:blipFill>
        <p:spPr>
          <a:xfrm>
            <a:off x="1421765" y="3571875"/>
            <a:ext cx="1952625" cy="1714500"/>
          </a:xfrm>
          <a:prstGeom prst="rect">
            <a:avLst/>
          </a:prstGeom>
        </p:spPr>
      </p:pic>
      <p:cxnSp>
        <p:nvCxnSpPr>
          <p:cNvPr id="8" name="直接连接符 7"/>
          <p:cNvCxnSpPr/>
          <p:nvPr/>
        </p:nvCxnSpPr>
        <p:spPr>
          <a:xfrm>
            <a:off x="2424430" y="5358765"/>
            <a:ext cx="205740" cy="0"/>
          </a:xfrm>
          <a:prstGeom prst="line">
            <a:avLst/>
          </a:prstGeom>
        </p:spPr>
        <p:style>
          <a:lnRef idx="2">
            <a:schemeClr val="accent1"/>
          </a:lnRef>
          <a:fillRef idx="0">
            <a:srgbClr val="FFFFFF"/>
          </a:fillRef>
          <a:effectRef idx="0">
            <a:srgbClr val="FFFFFF"/>
          </a:effectRef>
          <a:fontRef idx="minor">
            <a:schemeClr val="tx1"/>
          </a:fontRef>
        </p:style>
      </p:cxnSp>
      <p:sp>
        <p:nvSpPr>
          <p:cNvPr id="9" name="文本框 8"/>
          <p:cNvSpPr txBox="1"/>
          <p:nvPr/>
        </p:nvSpPr>
        <p:spPr>
          <a:xfrm>
            <a:off x="1709420" y="5694045"/>
            <a:ext cx="4064000" cy="368300"/>
          </a:xfrm>
          <a:prstGeom prst="rect">
            <a:avLst/>
          </a:prstGeom>
          <a:noFill/>
        </p:spPr>
        <p:txBody>
          <a:bodyPr wrap="square" rtlCol="0">
            <a:spAutoFit/>
          </a:bodyPr>
          <a:p>
            <a:r>
              <a:rPr lang="en-US" altLang="zh-CN"/>
              <a:t>  a = (u - l) / dx</a:t>
            </a:r>
            <a:endParaRPr lang="en-US" altLang="zh-CN"/>
          </a:p>
        </p:txBody>
      </p:sp>
      <p:sp>
        <p:nvSpPr>
          <p:cNvPr id="10" name="文本框 9"/>
          <p:cNvSpPr txBox="1"/>
          <p:nvPr/>
        </p:nvSpPr>
        <p:spPr>
          <a:xfrm>
            <a:off x="2486660" y="3994785"/>
            <a:ext cx="9253220" cy="645160"/>
          </a:xfrm>
          <a:prstGeom prst="rect">
            <a:avLst/>
          </a:prstGeom>
          <a:noFill/>
        </p:spPr>
        <p:txBody>
          <a:bodyPr wrap="square" rtlCol="0">
            <a:spAutoFit/>
          </a:bodyPr>
          <a:p>
            <a:pPr marL="0" lvl="1"/>
            <a:r>
              <a:rPr lang="en-US" altLang="zh-CN"/>
              <a:t>βj = </a:t>
            </a:r>
            <a:r>
              <a:rPr lang="en-US" altLang="zh-CN">
                <a:sym typeface="+mn-ea"/>
              </a:rPr>
              <a:t>the number of 𝐴𝑖 ’s values in [𝑙 + ( 𝑗 − 1) · 𝑎, 𝑙 + 𝑗 · 𝑎) for 1 ≤ 𝑗 ≤ 𝑑𝑥</a:t>
            </a:r>
            <a:endParaRPr lang="en-US" altLang="zh-CN"/>
          </a:p>
          <a:p>
            <a:endParaRPr lang="en-US" altLang="zh-CN"/>
          </a:p>
        </p:txBody>
      </p:sp>
      <p:sp>
        <p:nvSpPr>
          <p:cNvPr id="4" name="文本框 3"/>
          <p:cNvSpPr txBox="1"/>
          <p:nvPr/>
        </p:nvSpPr>
        <p:spPr>
          <a:xfrm>
            <a:off x="6039485" y="2038350"/>
            <a:ext cx="6096000" cy="368300"/>
          </a:xfrm>
          <a:prstGeom prst="rect">
            <a:avLst/>
          </a:prstGeom>
          <a:noFill/>
        </p:spPr>
        <p:txBody>
          <a:bodyPr wrap="square" rtlCol="0" anchor="t">
            <a:spAutoFit/>
          </a:bodyPr>
          <a:p>
            <a:pPr lvl="1"/>
            <a:r>
              <a:rPr lang="en-US" altLang="zh-CN">
                <a:sym typeface="+mn-ea"/>
              </a:rPr>
              <a:t>𝒙 𝑖 = [𝛽1, · · · , 𝛽𝑑𝑥 ]</a:t>
            </a:r>
            <a:endParaRPr lang="en-US" altLang="zh-CN">
              <a:sym typeface="+mn-ea"/>
            </a:endParaRPr>
          </a:p>
        </p:txBody>
      </p:sp>
      <p:sp>
        <p:nvSpPr>
          <p:cNvPr id="6" name="文本框 5"/>
          <p:cNvSpPr txBox="1"/>
          <p:nvPr/>
        </p:nvSpPr>
        <p:spPr>
          <a:xfrm>
            <a:off x="1602740" y="5276215"/>
            <a:ext cx="4064000" cy="368300"/>
          </a:xfrm>
          <a:prstGeom prst="rect">
            <a:avLst/>
          </a:prstGeom>
          <a:noFill/>
        </p:spPr>
        <p:txBody>
          <a:bodyPr wrap="square" rtlCol="0">
            <a:spAutoFit/>
          </a:bodyPr>
          <a:p>
            <a:r>
              <a:rPr lang="en-US" altLang="zh-CN"/>
              <a:t>l</a:t>
            </a:r>
            <a:endParaRPr lang="en-US" altLang="zh-CN"/>
          </a:p>
        </p:txBody>
      </p:sp>
      <p:sp>
        <p:nvSpPr>
          <p:cNvPr id="7" name="文本框 6"/>
          <p:cNvSpPr txBox="1"/>
          <p:nvPr/>
        </p:nvSpPr>
        <p:spPr>
          <a:xfrm>
            <a:off x="2780030" y="5219700"/>
            <a:ext cx="4064000" cy="368300"/>
          </a:xfrm>
          <a:prstGeom prst="rect">
            <a:avLst/>
          </a:prstGeom>
          <a:noFill/>
        </p:spPr>
        <p:txBody>
          <a:bodyPr wrap="square" rtlCol="0">
            <a:spAutoFit/>
          </a:bodyPr>
          <a:p>
            <a:r>
              <a:rPr lang="en-US" altLang="zh-CN"/>
              <a:t>u</a:t>
            </a:r>
            <a:endParaRPr lang="en-US" altLang="zh-CN"/>
          </a:p>
        </p:txBody>
      </p:sp>
      <p:sp>
        <p:nvSpPr>
          <p:cNvPr id="11" name="文本框 10"/>
          <p:cNvSpPr txBox="1"/>
          <p:nvPr/>
        </p:nvSpPr>
        <p:spPr>
          <a:xfrm>
            <a:off x="4319905" y="2659380"/>
            <a:ext cx="7277735" cy="368300"/>
          </a:xfrm>
          <a:prstGeom prst="rect">
            <a:avLst/>
          </a:prstGeom>
          <a:noFill/>
        </p:spPr>
        <p:txBody>
          <a:bodyPr wrap="square" rtlCol="0" anchor="t">
            <a:spAutoFit/>
          </a:bodyPr>
          <a:p>
            <a:r>
              <a:rPr lang="zh-CN" altLang="en-US"/>
              <a:t>scale to the range [0, 1] through a suitable affine transformation</a:t>
            </a:r>
            <a:endParaRPr lang="zh-CN" altLang="en-US"/>
          </a:p>
        </p:txBody>
      </p:sp>
      <p:sp>
        <p:nvSpPr>
          <p:cNvPr id="12" name="下箭头 11"/>
          <p:cNvSpPr/>
          <p:nvPr/>
        </p:nvSpPr>
        <p:spPr>
          <a:xfrm>
            <a:off x="7561580" y="2381885"/>
            <a:ext cx="142240" cy="294005"/>
          </a:xfrm>
          <a:prstGeom prst="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 name="文本框 12"/>
          <p:cNvSpPr txBox="1"/>
          <p:nvPr/>
        </p:nvSpPr>
        <p:spPr>
          <a:xfrm>
            <a:off x="1421765" y="3131185"/>
            <a:ext cx="6096000" cy="368300"/>
          </a:xfrm>
          <a:prstGeom prst="rect">
            <a:avLst/>
          </a:prstGeom>
          <a:noFill/>
        </p:spPr>
        <p:txBody>
          <a:bodyPr wrap="square" rtlCol="0" anchor="t">
            <a:spAutoFit/>
          </a:bodyPr>
          <a:p>
            <a:r>
              <a:rPr lang="en-US" altLang="zh-CN">
                <a:sym typeface="+mn-ea"/>
              </a:rPr>
              <a:t>a time stamp t</a:t>
            </a:r>
            <a:endParaRPr lang="en-US" altLang="zh-CN">
              <a:sym typeface="+mn-ea"/>
            </a:endParaRPr>
          </a:p>
        </p:txBody>
      </p:sp>
      <p:pic>
        <p:nvPicPr>
          <p:cNvPr id="14" name="图片 13"/>
          <p:cNvPicPr>
            <a:picLocks noChangeAspect="1"/>
          </p:cNvPicPr>
          <p:nvPr/>
        </p:nvPicPr>
        <p:blipFill>
          <a:blip r:embed="rId2"/>
          <a:stretch>
            <a:fillRect/>
          </a:stretch>
        </p:blipFill>
        <p:spPr>
          <a:xfrm>
            <a:off x="7703820" y="1577975"/>
            <a:ext cx="1209675" cy="381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FEATURIZATIONS OF DATA AND QUERIES</a:t>
            </a:r>
            <a:endParaRPr lang="zh-CN" altLang="en-US"/>
          </a:p>
        </p:txBody>
      </p:sp>
      <p:sp>
        <p:nvSpPr>
          <p:cNvPr id="3" name="内容占位符 2"/>
          <p:cNvSpPr>
            <a:spLocks noGrp="1"/>
          </p:cNvSpPr>
          <p:nvPr>
            <p:ph idx="1"/>
          </p:nvPr>
        </p:nvSpPr>
        <p:spPr/>
        <p:txBody>
          <a:bodyPr/>
          <a:p>
            <a:r>
              <a:rPr lang="zh-CN" altLang="en-US" b="1"/>
              <a:t>Query Featurization</a:t>
            </a:r>
            <a:endParaRPr lang="zh-CN" altLang="en-US" b="1"/>
          </a:p>
        </p:txBody>
      </p:sp>
      <p:pic>
        <p:nvPicPr>
          <p:cNvPr id="4" name="图片 3"/>
          <p:cNvPicPr>
            <a:picLocks noChangeAspect="1"/>
          </p:cNvPicPr>
          <p:nvPr/>
        </p:nvPicPr>
        <p:blipFill>
          <a:blip r:embed="rId1"/>
          <a:stretch>
            <a:fillRect/>
          </a:stretch>
        </p:blipFill>
        <p:spPr>
          <a:xfrm>
            <a:off x="2020570" y="1906270"/>
            <a:ext cx="8143875" cy="2781300"/>
          </a:xfrm>
          <a:prstGeom prst="rect">
            <a:avLst/>
          </a:prstGeom>
        </p:spPr>
      </p:pic>
      <p:sp>
        <p:nvSpPr>
          <p:cNvPr id="5" name="文本框 4"/>
          <p:cNvSpPr txBox="1"/>
          <p:nvPr/>
        </p:nvSpPr>
        <p:spPr>
          <a:xfrm>
            <a:off x="5743575" y="4886325"/>
            <a:ext cx="6096000" cy="1476375"/>
          </a:xfrm>
          <a:prstGeom prst="rect">
            <a:avLst/>
          </a:prstGeom>
          <a:noFill/>
        </p:spPr>
        <p:txBody>
          <a:bodyPr wrap="square" rtlCol="0" anchor="t">
            <a:spAutoFit/>
          </a:bodyPr>
          <a:p>
            <a:pPr algn="just"/>
            <a:r>
              <a:rPr lang="zh-CN" altLang="en-US"/>
              <a:t>the featurization of filter predicates 𝒒𝑭 is a 2𝑇 dim vector composed of the boundary points of the search hyperrectangle, i.e., 𝐸𝑓 = [𝑙1, 𝑢1, 𝑙2, 𝑢2, · · · , 𝑙𝑇 , 𝑢𝑇 ]. In practice, each 𝑙𝑖 and 𝑢𝑖 will be normalized to [0, 1]</a:t>
            </a:r>
            <a:endParaRPr lang="zh-CN" altLang="en-US"/>
          </a:p>
        </p:txBody>
      </p:sp>
      <p:pic>
        <p:nvPicPr>
          <p:cNvPr id="6" name="图片 5"/>
          <p:cNvPicPr>
            <a:picLocks noChangeAspect="1"/>
          </p:cNvPicPr>
          <p:nvPr/>
        </p:nvPicPr>
        <p:blipFill>
          <a:blip r:embed="rId2"/>
          <a:stretch>
            <a:fillRect/>
          </a:stretch>
        </p:blipFill>
        <p:spPr>
          <a:xfrm>
            <a:off x="608330" y="4782185"/>
            <a:ext cx="4981575" cy="1885950"/>
          </a:xfrm>
          <a:prstGeom prst="rect">
            <a:avLst/>
          </a:prstGeom>
        </p:spPr>
      </p:pic>
      <p:pic>
        <p:nvPicPr>
          <p:cNvPr id="7" name="图片 6"/>
          <p:cNvPicPr>
            <a:picLocks noChangeAspect="1"/>
          </p:cNvPicPr>
          <p:nvPr/>
        </p:nvPicPr>
        <p:blipFill>
          <a:blip r:embed="rId3"/>
          <a:stretch>
            <a:fillRect/>
          </a:stretch>
        </p:blipFill>
        <p:spPr>
          <a:xfrm>
            <a:off x="3621405" y="1553845"/>
            <a:ext cx="1419225" cy="352425"/>
          </a:xfrm>
          <a:prstGeom prst="rect">
            <a:avLst/>
          </a:prstGeom>
        </p:spPr>
      </p:pic>
      <p:sp>
        <p:nvSpPr>
          <p:cNvPr id="8" name="文本框 7"/>
          <p:cNvSpPr txBox="1"/>
          <p:nvPr/>
        </p:nvSpPr>
        <p:spPr>
          <a:xfrm>
            <a:off x="4017645" y="4518025"/>
            <a:ext cx="1725930" cy="368300"/>
          </a:xfrm>
          <a:prstGeom prst="rect">
            <a:avLst/>
          </a:prstGeom>
          <a:noFill/>
        </p:spPr>
        <p:txBody>
          <a:bodyPr wrap="square" rtlCol="0">
            <a:spAutoFit/>
          </a:bodyPr>
          <a:p>
            <a:r>
              <a:rPr lang="en-US" altLang="zh-CN"/>
              <a:t>m = m1 + m2</a:t>
            </a:r>
            <a:endParaRPr lang="en-US" altLang="zh-CN"/>
          </a:p>
        </p:txBody>
      </p:sp>
      <p:sp>
        <p:nvSpPr>
          <p:cNvPr id="9" name="文本框 8"/>
          <p:cNvSpPr txBox="1"/>
          <p:nvPr/>
        </p:nvSpPr>
        <p:spPr>
          <a:xfrm>
            <a:off x="8111490" y="4518025"/>
            <a:ext cx="4064000" cy="368300"/>
          </a:xfrm>
          <a:prstGeom prst="rect">
            <a:avLst/>
          </a:prstGeom>
          <a:noFill/>
        </p:spPr>
        <p:txBody>
          <a:bodyPr wrap="square" rtlCol="0">
            <a:spAutoFit/>
          </a:bodyPr>
          <a:p>
            <a:r>
              <a:rPr lang="en-US" altLang="zh-CN"/>
              <a:t>2T</a:t>
            </a:r>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DESIGN OF ALECE</a:t>
            </a:r>
            <a:endParaRPr lang="zh-CN" altLang="en-US"/>
          </a:p>
        </p:txBody>
      </p:sp>
      <p:pic>
        <p:nvPicPr>
          <p:cNvPr id="4" name="内容占位符 3"/>
          <p:cNvPicPr>
            <a:picLocks noChangeAspect="1"/>
          </p:cNvPicPr>
          <p:nvPr>
            <p:ph idx="1"/>
          </p:nvPr>
        </p:nvPicPr>
        <p:blipFill>
          <a:blip r:embed="rId1"/>
          <a:stretch>
            <a:fillRect/>
          </a:stretch>
        </p:blipFill>
        <p:spPr>
          <a:xfrm>
            <a:off x="3258820" y="1854835"/>
            <a:ext cx="5667375" cy="4029075"/>
          </a:xfrm>
          <a:prstGeom prst="rect">
            <a:avLst/>
          </a:prstGeom>
        </p:spPr>
      </p:pic>
      <p:sp>
        <p:nvSpPr>
          <p:cNvPr id="6" name="文本框 5"/>
          <p:cNvSpPr txBox="1"/>
          <p:nvPr/>
        </p:nvSpPr>
        <p:spPr>
          <a:xfrm>
            <a:off x="349250" y="6145530"/>
            <a:ext cx="6096000" cy="368300"/>
          </a:xfrm>
          <a:prstGeom prst="rect">
            <a:avLst/>
          </a:prstGeom>
          <a:noFill/>
        </p:spPr>
        <p:txBody>
          <a:bodyPr wrap="square" rtlCol="0" anchor="t">
            <a:spAutoFit/>
          </a:bodyPr>
          <a:p>
            <a:r>
              <a:rPr lang="zh-CN" altLang="en-US"/>
              <a:t>maps a query and a set of key-value pairs to an output</a:t>
            </a:r>
            <a:endParaRPr lang="zh-CN" altLang="en-US"/>
          </a:p>
        </p:txBody>
      </p:sp>
      <p:sp>
        <p:nvSpPr>
          <p:cNvPr id="8" name="文本框 7"/>
          <p:cNvSpPr txBox="1"/>
          <p:nvPr/>
        </p:nvSpPr>
        <p:spPr>
          <a:xfrm>
            <a:off x="66675" y="2690495"/>
            <a:ext cx="3258820" cy="1476375"/>
          </a:xfrm>
          <a:prstGeom prst="rect">
            <a:avLst/>
          </a:prstGeom>
          <a:noFill/>
        </p:spPr>
        <p:txBody>
          <a:bodyPr wrap="square" rtlCol="0" anchor="t">
            <a:spAutoFit/>
          </a:bodyPr>
          <a:p>
            <a:pPr algn="just"/>
            <a:r>
              <a:rPr lang="zh-CN" altLang="en-US"/>
              <a:t>learns the </a:t>
            </a:r>
            <a:r>
              <a:rPr lang="zh-CN" altLang="en-US">
                <a:solidFill>
                  <a:srgbClr val="FF0000"/>
                </a:solidFill>
              </a:rPr>
              <a:t>implicit joint distribution information</a:t>
            </a:r>
            <a:r>
              <a:rPr lang="zh-CN" altLang="en-US"/>
              <a:t> among all attributes by computing the relevance between any pairs of DB states</a:t>
            </a:r>
            <a:endParaRPr lang="zh-CN" altLang="en-US"/>
          </a:p>
        </p:txBody>
      </p:sp>
      <p:sp>
        <p:nvSpPr>
          <p:cNvPr id="9" name="文本框 8"/>
          <p:cNvSpPr txBox="1"/>
          <p:nvPr/>
        </p:nvSpPr>
        <p:spPr>
          <a:xfrm>
            <a:off x="9112885" y="2842895"/>
            <a:ext cx="2853690" cy="1476375"/>
          </a:xfrm>
          <a:prstGeom prst="rect">
            <a:avLst/>
          </a:prstGeom>
          <a:noFill/>
        </p:spPr>
        <p:txBody>
          <a:bodyPr wrap="square" rtlCol="0" anchor="t">
            <a:spAutoFit/>
          </a:bodyPr>
          <a:p>
            <a:r>
              <a:rPr lang="zh-CN" altLang="en-US">
                <a:solidFill>
                  <a:srgbClr val="FF0000"/>
                </a:solidFill>
              </a:rPr>
              <a:t>measure the relevance </a:t>
            </a:r>
            <a:r>
              <a:rPr lang="zh-CN" altLang="en-US"/>
              <a:t>between the query featurization 𝒒 and 𝒁 , and generates an ‘answer’ vector 𝒚</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pic>
        <p:nvPicPr>
          <p:cNvPr id="4" name="图片 3"/>
          <p:cNvPicPr>
            <a:picLocks noChangeAspect="1"/>
          </p:cNvPicPr>
          <p:nvPr/>
        </p:nvPicPr>
        <p:blipFill>
          <a:blip r:embed="rId1"/>
          <a:stretch>
            <a:fillRect/>
          </a:stretch>
        </p:blipFill>
        <p:spPr>
          <a:xfrm>
            <a:off x="1374140" y="1848485"/>
            <a:ext cx="9711690" cy="238696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Model Architecture</a:t>
            </a:r>
            <a:endParaRPr lang="zh-CN" altLang="en-US"/>
          </a:p>
        </p:txBody>
      </p:sp>
      <p:sp>
        <p:nvSpPr>
          <p:cNvPr id="3" name="内容占位符 2"/>
          <p:cNvSpPr>
            <a:spLocks noGrp="1"/>
          </p:cNvSpPr>
          <p:nvPr>
            <p:ph idx="1"/>
          </p:nvPr>
        </p:nvSpPr>
        <p:spPr/>
        <p:txBody>
          <a:bodyPr/>
          <a:p>
            <a:r>
              <a:rPr lang="zh-CN" altLang="en-US">
                <a:sym typeface="+mn-ea"/>
              </a:rPr>
              <a:t>a novel deep learning architecture called Join Graph Message Passing (JGMP) that incorporates the invariance and uniqueness properties specific to cardinality estimation.</a:t>
            </a:r>
            <a:endParaRPr lang="zh-CN" altLang="en-US"/>
          </a:p>
          <a:p>
            <a:r>
              <a:rPr lang="zh-CN" altLang="en-US"/>
              <a:t>The JGMP model has three main parts. In the first part, the sample bitmaps are used to compute embeddings for each table occurrence. In the second part, messages are passed over the edges of the join graph to learn about the structure of the query. In the third part, the table occurrence embeddings are aggregated to an embedding of the whole query, which is fed into fully connected layers to produce the final cardinality estimate. Only one model has to be trained for each database since message-passing neural networks can generalize over graphs of varying structures.</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Table Occurrence Embedding</a:t>
            </a:r>
            <a:endParaRPr lang="zh-CN" altLang="en-US"/>
          </a:p>
        </p:txBody>
      </p:sp>
      <p:sp>
        <p:nvSpPr>
          <p:cNvPr id="3" name="内容占位符 2"/>
          <p:cNvSpPr>
            <a:spLocks noGrp="1"/>
          </p:cNvSpPr>
          <p:nvPr>
            <p:ph idx="1"/>
          </p:nvPr>
        </p:nvSpPr>
        <p:spPr/>
        <p:txBody>
          <a:bodyPr/>
          <a:p>
            <a:r>
              <a:rPr lang="zh-CN" altLang="en-US"/>
              <a:t>Table occurrences </a:t>
            </a:r>
            <a:r>
              <a:rPr lang="en-US" altLang="zh-CN"/>
              <a:t>i </a:t>
            </a:r>
            <a:r>
              <a:rPr lang="zh-CN" altLang="en-US"/>
              <a:t>are characterized by their sample bitmap</a:t>
            </a:r>
            <a:r>
              <a:rPr lang="en-US" altLang="zh-CN"/>
              <a:t> si </a:t>
            </a:r>
            <a:r>
              <a:rPr lang="zh-CN" altLang="en-US"/>
              <a:t>and a PostgreSQL cardinality estimate </a:t>
            </a:r>
            <a:r>
              <a:rPr lang="en-US" altLang="zh-CN"/>
              <a:t>ci</a:t>
            </a:r>
            <a:endParaRPr lang="zh-CN" altLang="en-US"/>
          </a:p>
          <a:p>
            <a:r>
              <a:rPr lang="zh-CN" altLang="en-US"/>
              <a:t>we employ separate weights 𝑊𝜏</a:t>
            </a:r>
            <a:r>
              <a:rPr lang="en-US" altLang="zh-CN"/>
              <a:t>(i</a:t>
            </a:r>
            <a:r>
              <a:rPr lang="zh-CN" altLang="en-US"/>
              <a:t>) and biases </a:t>
            </a:r>
            <a:r>
              <a:rPr lang="en-US" altLang="zh-CN"/>
              <a:t>b</a:t>
            </a:r>
            <a:r>
              <a:rPr lang="zh-CN" altLang="en-US"/>
              <a:t>𝜏(</a:t>
            </a:r>
            <a:r>
              <a:rPr lang="en-US" altLang="zh-CN"/>
              <a:t>i</a:t>
            </a:r>
            <a:r>
              <a:rPr lang="zh-CN" altLang="en-US"/>
              <a:t>) when calculating embeddings for occurrences </a:t>
            </a:r>
            <a:r>
              <a:rPr lang="en-US" altLang="zh-CN"/>
              <a:t>i</a:t>
            </a:r>
            <a:r>
              <a:rPr lang="zh-CN" altLang="en-US"/>
              <a:t> of tables 𝜏(</a:t>
            </a:r>
            <a:r>
              <a:rPr lang="en-US" altLang="zh-CN"/>
              <a:t>i</a:t>
            </a:r>
            <a:r>
              <a:rPr lang="zh-CN" altLang="en-US"/>
              <a:t>).</a:t>
            </a:r>
            <a:endParaRPr lang="zh-CN" altLang="en-US"/>
          </a:p>
        </p:txBody>
      </p:sp>
      <p:pic>
        <p:nvPicPr>
          <p:cNvPr id="4" name="图片 3"/>
          <p:cNvPicPr>
            <a:picLocks noChangeAspect="1"/>
          </p:cNvPicPr>
          <p:nvPr/>
        </p:nvPicPr>
        <p:blipFill>
          <a:blip r:embed="rId1"/>
          <a:stretch>
            <a:fillRect/>
          </a:stretch>
        </p:blipFill>
        <p:spPr>
          <a:xfrm>
            <a:off x="3442970" y="3602355"/>
            <a:ext cx="2457450" cy="419100"/>
          </a:xfrm>
          <a:prstGeom prst="rect">
            <a:avLst/>
          </a:prstGeom>
        </p:spPr>
      </p:pic>
      <p:sp>
        <p:nvSpPr>
          <p:cNvPr id="5" name="文本框 4"/>
          <p:cNvSpPr txBox="1"/>
          <p:nvPr/>
        </p:nvSpPr>
        <p:spPr>
          <a:xfrm>
            <a:off x="7513320" y="3602355"/>
            <a:ext cx="4064000" cy="368300"/>
          </a:xfrm>
          <a:prstGeom prst="rect">
            <a:avLst/>
          </a:prstGeom>
          <a:noFill/>
        </p:spPr>
        <p:txBody>
          <a:bodyPr wrap="square" rtlCol="0">
            <a:spAutoFit/>
          </a:bodyPr>
          <a:p>
            <a:r>
              <a:rPr lang="en-US" altLang="zh-CN"/>
              <a:t>Node </a:t>
            </a:r>
            <a:r>
              <a:rPr lang="en-US" altLang="zh-CN"/>
              <a:t>embedding</a:t>
            </a:r>
            <a:endParaRPr lang="en-US" altLang="zh-CN"/>
          </a:p>
        </p:txBody>
      </p:sp>
      <mc:AlternateContent xmlns:mc="http://schemas.openxmlformats.org/markup-compatibility/2006" xmlns:p14="http://schemas.microsoft.com/office/powerpoint/2010/main">
        <mc:Choice Requires="p14">
          <p:contentPart r:id="rId2" p14:bwMode="auto">
            <p14:nvContentPartPr>
              <p14:cNvPr id="7" name="墨迹 6"/>
              <p14:cNvContentPartPr/>
              <p14:nvPr/>
            </p14:nvContentPartPr>
            <p14:xfrm>
              <a:off x="4305300" y="3987800"/>
              <a:ext cx="12700" cy="360"/>
            </p14:xfrm>
          </p:contentPart>
        </mc:Choice>
        <mc:Fallback xmlns="">
          <p:pic>
            <p:nvPicPr>
              <p:cNvPr id="7" name="墨迹 6"/>
            </p:nvPicPr>
            <p:blipFill>
              <a:blip r:embed="rId3"/>
            </p:blipFill>
            <p:spPr>
              <a:xfrm>
                <a:off x="4305300" y="3987800"/>
                <a:ext cx="12700" cy="360"/>
              </a:xfrm>
              <a:prstGeom prst="rect"/>
            </p:spPr>
          </p:pic>
        </mc:Fallback>
      </mc:AlternateContent>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BEAUTIFY_FLAG" val="#wm#"/>
  <p:tag name="KSO_WM_TEMPLATE_CATEGORY" val="custom"/>
  <p:tag name="KSO_WM_TEMPLATE_INDEX" val="20205081"/>
</p:tagLst>
</file>

<file path=ppt/tags/tag67.xml><?xml version="1.0" encoding="utf-8"?>
<p:tagLst xmlns:p="http://schemas.openxmlformats.org/presentationml/2006/main">
  <p:tag name="KSO_WM_BEAUTIFY_FLAG" val="#wm#"/>
  <p:tag name="KSO_WM_TEMPLATE_CATEGORY" val="custom"/>
  <p:tag name="KSO_WM_TEMPLATE_INDEX" val="20205081"/>
</p:tagLst>
</file>

<file path=ppt/tags/tag68.xml><?xml version="1.0" encoding="utf-8"?>
<p:tagLst xmlns:p="http://schemas.openxmlformats.org/presentationml/2006/main">
  <p:tag name="KSO_WM_BEAUTIFY_FLAG" val="#wm#"/>
  <p:tag name="KSO_WM_TEMPLATE_CATEGORY" val="custom"/>
  <p:tag name="KSO_WM_TEMPLATE_INDEX" val="20205081"/>
</p:tagLst>
</file>

<file path=ppt/tags/tag69.xml><?xml version="1.0" encoding="utf-8"?>
<p:tagLst xmlns:p="http://schemas.openxmlformats.org/presentationml/2006/main">
  <p:tag name="KSO_WM_BEAUTIFY_FLAG" val="#wm#"/>
  <p:tag name="KSO_WM_TEMPLATE_CATEGORY" val="custom"/>
  <p:tag name="KSO_WM_TEMPLATE_INDEX" val="2020508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081"/>
</p:tagLst>
</file>

<file path=ppt/tags/tag71.xml><?xml version="1.0" encoding="utf-8"?>
<p:tagLst xmlns:p="http://schemas.openxmlformats.org/presentationml/2006/main">
  <p:tag name="KSO_WM_BEAUTIFY_FLAG" val="#wm#"/>
  <p:tag name="KSO_WM_TEMPLATE_CATEGORY" val="custom"/>
  <p:tag name="KSO_WM_TEMPLATE_INDEX" val="20205081"/>
</p:tagLst>
</file>

<file path=ppt/tags/tag72.xml><?xml version="1.0" encoding="utf-8"?>
<p:tagLst xmlns:p="http://schemas.openxmlformats.org/presentationml/2006/main">
  <p:tag name="KSO_WM_BEAUTIFY_FLAG" val="#wm#"/>
  <p:tag name="KSO_WM_TEMPLATE_CATEGORY" val="custom"/>
  <p:tag name="KSO_WM_TEMPLATE_INDEX" val="20205081"/>
</p:tagLst>
</file>

<file path=ppt/tags/tag73.xml><?xml version="1.0" encoding="utf-8"?>
<p:tagLst xmlns:p="http://schemas.openxmlformats.org/presentationml/2006/main">
  <p:tag name="KSO_WM_BEAUTIFY_FLAG" val="#wm#"/>
  <p:tag name="KSO_WM_TEMPLATE_CATEGORY" val="custom"/>
  <p:tag name="KSO_WM_TEMPLATE_INDEX" val="20205081"/>
</p:tagLst>
</file>

<file path=ppt/tags/tag74.xml><?xml version="1.0" encoding="utf-8"?>
<p:tagLst xmlns:p="http://schemas.openxmlformats.org/presentationml/2006/main">
  <p:tag name="KSO_WM_BEAUTIFY_FLAG" val="#wm#"/>
  <p:tag name="KSO_WM_TEMPLATE_CATEGORY" val="custom"/>
  <p:tag name="KSO_WM_TEMPLATE_INDEX" val="20205081"/>
</p:tagLst>
</file>

<file path=ppt/tags/tag75.xml><?xml version="1.0" encoding="utf-8"?>
<p:tagLst xmlns:p="http://schemas.openxmlformats.org/presentationml/2006/main">
  <p:tag name="KSO_WM_BEAUTIFY_FLAG" val="#wm#"/>
  <p:tag name="KSO_WM_TEMPLATE_CATEGORY" val="custom"/>
  <p:tag name="KSO_WM_TEMPLATE_INDEX" val="20205081"/>
</p:tagLst>
</file>

<file path=ppt/tags/tag76.xml><?xml version="1.0" encoding="utf-8"?>
<p:tagLst xmlns:p="http://schemas.openxmlformats.org/presentationml/2006/main">
  <p:tag name="KSO_WM_BEAUTIFY_FLAG" val="#wm#"/>
  <p:tag name="KSO_WM_TEMPLATE_CATEGORY" val="custom"/>
  <p:tag name="KSO_WM_TEMPLATE_INDEX" val="20205081"/>
</p:tagLst>
</file>

<file path=ppt/tags/tag77.xml><?xml version="1.0" encoding="utf-8"?>
<p:tagLst xmlns:p="http://schemas.openxmlformats.org/presentationml/2006/main">
  <p:tag name="KSO_WM_BEAUTIFY_FLAG" val="#wm#"/>
  <p:tag name="KSO_WM_TEMPLATE_CATEGORY" val="custom"/>
  <p:tag name="KSO_WM_TEMPLATE_INDEX" val="20205081"/>
</p:tagLst>
</file>

<file path=ppt/tags/tag78.xml><?xml version="1.0" encoding="utf-8"?>
<p:tagLst xmlns:p="http://schemas.openxmlformats.org/presentationml/2006/main">
  <p:tag name="KSO_WM_BEAUTIFY_FLAG" val="#wm#"/>
  <p:tag name="KSO_WM_TEMPLATE_CATEGORY" val="custom"/>
  <p:tag name="KSO_WM_TEMPLATE_INDEX" val="20205081"/>
</p:tagLst>
</file>

<file path=ppt/tags/tag79.xml><?xml version="1.0" encoding="utf-8"?>
<p:tagLst xmlns:p="http://schemas.openxmlformats.org/presentationml/2006/main">
  <p:tag name="commondata" val="eyJoZGlkIjoiNmEwMDJmMzY5ZTMxOTRhMmZmMzg1MGY4YzRhZWI3MGQifQ=="/>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5738</Words>
  <Application>WPS 演示</Application>
  <PresentationFormat>宽屏</PresentationFormat>
  <Paragraphs>136</Paragraphs>
  <Slides>23</Slides>
  <Notes>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23</vt:i4>
      </vt:variant>
    </vt:vector>
  </HeadingPairs>
  <TitlesOfParts>
    <vt:vector size="33" baseType="lpstr">
      <vt:lpstr>Arial</vt:lpstr>
      <vt:lpstr>宋体</vt:lpstr>
      <vt:lpstr>Wingdings</vt:lpstr>
      <vt:lpstr>Wingdings</vt:lpstr>
      <vt:lpstr>微软雅黑</vt:lpstr>
      <vt:lpstr>Arial Unicode MS</vt:lpstr>
      <vt:lpstr>Calibri</vt:lpstr>
      <vt:lpstr>BatangChe</vt:lpstr>
      <vt:lpstr>Segoe Print</vt:lpstr>
      <vt:lpstr>WPS</vt:lpstr>
      <vt:lpstr>PowerPoint 演示文稿</vt:lpstr>
      <vt:lpstr>INTRODUCTION</vt:lpstr>
      <vt:lpstr>INTRODUCTION</vt:lpstr>
      <vt:lpstr>FEATURIZATIONS OF DATA AND QUERIES</vt:lpstr>
      <vt:lpstr>FEATURIZATIONS OF DATA AND QUERIES</vt:lpstr>
      <vt:lpstr>DESIGN OF ALECE</vt:lpstr>
      <vt:lpstr>PowerPoint 演示文稿</vt:lpstr>
      <vt:lpstr>Model Architecture</vt:lpstr>
      <vt:lpstr>Table Occurrence Embedding</vt:lpstr>
      <vt:lpstr>Message Passing</vt:lpstr>
      <vt:lpstr>Query Embedding and Final Estimate</vt:lpstr>
      <vt:lpstr>SELF-SUPERVISED REGULARIZATION</vt:lpstr>
      <vt:lpstr>PowerPoint 演示文稿</vt:lpstr>
      <vt:lpstr>Overview of NeuroCard</vt:lpstr>
      <vt:lpstr>Overview of NeuroCard</vt:lpstr>
      <vt:lpstr>Overview of NeuroCard</vt:lpstr>
      <vt:lpstr>PowerPoint 演示文稿</vt:lpstr>
      <vt:lpstr>DeepDB</vt:lpstr>
      <vt:lpstr>DeepDB</vt:lpstr>
      <vt:lpstr>DeepDB</vt:lpstr>
      <vt:lpstr>DeepDB</vt:lpstr>
      <vt:lpstr>PowerPoint 演示文稿</vt:lpstr>
      <vt:lpstr>FLAT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oasis</cp:lastModifiedBy>
  <cp:revision>156</cp:revision>
  <dcterms:created xsi:type="dcterms:W3CDTF">2019-06-19T02:08:00Z</dcterms:created>
  <dcterms:modified xsi:type="dcterms:W3CDTF">2024-10-24T23:51:15Z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2052-12.1.0.18276</vt:lpwstr>
  </property>
  <property fmtid="{D5CDD505-2E9C-101B-9397-08002B2CF9AE}" pid="3" name="ICV">
    <vt:lpwstr>5DD5112ED1D04179B407B3DBDA2CE585_11</vt:lpwstr>
  </property>
</Properties>
</file>