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5" r:id="rId4"/>
    <p:sldId id="291" r:id="rId5"/>
    <p:sldId id="293" r:id="rId6"/>
    <p:sldId id="294" r:id="rId7"/>
    <p:sldId id="296" r:id="rId8"/>
    <p:sldId id="297" r:id="rId9"/>
    <p:sldId id="306" r:id="rId10"/>
    <p:sldId id="298" r:id="rId11"/>
    <p:sldId id="299" r:id="rId12"/>
  </p:sldIdLst>
  <p:sldSz cx="9144000" cy="5145405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2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Business Set 21 [转换]"/>
          <p:cNvPicPr>
            <a:picLocks noChangeAspect="1"/>
          </p:cNvPicPr>
          <p:nvPr userDrawn="1"/>
        </p:nvPicPr>
        <p:blipFill>
          <a:blip r:embed="rId2"/>
          <a:srcRect l="8839" r="15469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4686300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4686300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5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5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1031" name="图片 1030" descr="Business Set 21 [转换]"/>
          <p:cNvPicPr>
            <a:picLocks noChangeAspect="1"/>
          </p:cNvPicPr>
          <p:nvPr userDrawn="1"/>
        </p:nvPicPr>
        <p:blipFill>
          <a:blip r:embed="rId12"/>
          <a:srcRect l="78603" r="15469"/>
          <a:stretch>
            <a:fillRect/>
          </a:stretch>
        </p:blipFill>
        <p:spPr>
          <a:xfrm>
            <a:off x="8428038" y="0"/>
            <a:ext cx="715962" cy="52435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hdphoto" Target="../media/image10.png"/><Relationship Id="rId7" Type="http://schemas.openxmlformats.org/officeDocument/2006/relationships/image" Target="../media/image9.png"/><Relationship Id="rId6" Type="http://schemas.microsoft.com/office/2007/relationships/hdphoto" Target="../media/image8.png"/><Relationship Id="rId5" Type="http://schemas.openxmlformats.org/officeDocument/2006/relationships/image" Target="../media/image7.png"/><Relationship Id="rId4" Type="http://schemas.microsoft.com/office/2007/relationships/hdphoto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hdphoto" Target="../media/image18.png"/><Relationship Id="rId7" Type="http://schemas.openxmlformats.org/officeDocument/2006/relationships/image" Target="../media/image17.png"/><Relationship Id="rId6" Type="http://schemas.microsoft.com/office/2007/relationships/hdphoto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image14.png"/><Relationship Id="rId3" Type="http://schemas.openxmlformats.org/officeDocument/2006/relationships/image" Target="../media/image13.png"/><Relationship Id="rId2" Type="http://schemas.microsoft.com/office/2007/relationships/hdphoto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097" descr="Business Set 21 [转换]"/>
          <p:cNvPicPr>
            <a:picLocks noChangeAspect="1"/>
          </p:cNvPicPr>
          <p:nvPr/>
        </p:nvPicPr>
        <p:blipFill>
          <a:blip r:embed="rId1"/>
          <a:srcRect l="8839" r="15469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00" name="矩形 4099"/>
          <p:cNvSpPr/>
          <p:nvPr/>
        </p:nvSpPr>
        <p:spPr>
          <a:xfrm>
            <a:off x="4495800" y="2192338"/>
            <a:ext cx="3657600" cy="455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2" tIns="45715" rIns="91432" bIns="45715">
            <a:spAutoFit/>
          </a:bodyPr>
          <a:p>
            <a:pPr lvl="0"/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方正兰亭粗黑简体" pitchFamily="2" charset="-122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  <a:ea typeface="方正兰亭粗黑简体" pitchFamily="2" charset="-122"/>
              </a:rPr>
              <a:t>游戏名：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方正兰亭粗黑简体" pitchFamily="2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  <a:ea typeface="方正兰亭粗黑简体" pitchFamily="2" charset="-122"/>
              </a:rPr>
              <a:t>疯狂猜猜猜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方正兰亭粗黑简体" pitchFamily="2" charset="-122"/>
              </a:rPr>
              <a:t>”</a:t>
            </a:r>
            <a:endParaRPr lang="en-US" altLang="zh-CN" sz="2400" dirty="0">
              <a:solidFill>
                <a:schemeClr val="bg1"/>
              </a:solidFill>
              <a:latin typeface="Arial" charset="0"/>
              <a:ea typeface="方正兰亭粗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925" y="3004820"/>
            <a:ext cx="28136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+mn-ea"/>
              </a:rPr>
              <a:t>学号：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21551055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姓名：韩梦薇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76490" cy="3395980"/>
          </a:xfrm>
          <a:ln w="9525">
            <a:noFill/>
            <a:miter/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</a:t>
            </a:r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</a:t>
            </a:r>
            <a:endParaRPr 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0310" y="1746885"/>
            <a:ext cx="456692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ea typeface="华文彩云" charset="0"/>
              </a:rPr>
              <a:t>THANK  YOU</a:t>
            </a:r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ea typeface="华文彩云" charset="0"/>
              </a:rPr>
              <a:t>！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ea typeface="华文彩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概述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2195830" y="1205230"/>
            <a:ext cx="3867150" cy="2343150"/>
          </a:xfrm>
        </p:spPr>
        <p:txBody>
          <a:bodyPr/>
          <a:p>
            <a:r>
              <a:rPr lang="zh-CN"/>
              <a:t>采用</a:t>
            </a:r>
            <a:r>
              <a:rPr lang="en-US" altLang="zh-CN"/>
              <a:t>iOS </a:t>
            </a:r>
            <a:r>
              <a:rPr lang="zh-CN">
                <a:sym typeface="+mn-ea"/>
              </a:rPr>
              <a:t>基础的</a:t>
            </a:r>
            <a:r>
              <a:rPr lang="en-US" altLang="zh-CN"/>
              <a:t>UI</a:t>
            </a:r>
            <a:r>
              <a:rPr lang="zh-CN" altLang="en-US"/>
              <a:t>编程</a:t>
            </a:r>
            <a:endParaRPr lang="zh-CN" altLang="en-US"/>
          </a:p>
          <a:p>
            <a:r>
              <a:rPr lang="zh-CN" altLang="en-US"/>
              <a:t>数据存储的实现使用</a:t>
            </a:r>
            <a:r>
              <a:rPr lang="en-US" altLang="zh-CN"/>
              <a:t>plist</a:t>
            </a:r>
            <a:r>
              <a:rPr lang="zh-CN" altLang="en-US"/>
              <a:t>文件的本地存储</a:t>
            </a:r>
            <a:endParaRPr lang="zh-CN" altLang="en-US"/>
          </a:p>
          <a:p>
            <a:r>
              <a:rPr lang="zh-CN" altLang="en-US"/>
              <a:t>使用语言：</a:t>
            </a:r>
            <a:r>
              <a:rPr lang="en-US" altLang="zh-CN"/>
              <a:t>objective-c</a:t>
            </a:r>
            <a:endParaRPr lang="en-US" altLang="zh-CN"/>
          </a:p>
          <a:p>
            <a:r>
              <a:rPr lang="zh-CN" altLang="en-US"/>
              <a:t>编译器：</a:t>
            </a:r>
            <a:r>
              <a:rPr lang="en-US" altLang="zh-CN"/>
              <a:t>Xcode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组织结构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867150" cy="3395980"/>
          </a:xfrm>
        </p:spPr>
        <p:txBody>
          <a:bodyPr/>
          <a:p>
            <a:r>
              <a:t>游戏主要分为关卡选择和游戏两个模块。组织结构图如2-1。选择关卡则进入相应的游戏界面。在游戏模块主要有提示功能，图片放大，重新开始，选择下一题，答案填写，备选答案设置，返回选择关卡等。</a:t>
            </a:r>
          </a:p>
        </p:txBody>
      </p:sp>
      <p:graphicFrame>
        <p:nvGraphicFramePr>
          <p:cNvPr id="-2147482623" name="对象 -2147482624"/>
          <p:cNvGraphicFramePr/>
          <p:nvPr/>
        </p:nvGraphicFramePr>
        <p:xfrm>
          <a:off x="4394835" y="1220470"/>
          <a:ext cx="3973195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45460" imgH="2298065" progId="Visio.Drawing.11">
                  <p:embed/>
                </p:oleObj>
              </mc:Choice>
              <mc:Fallback>
                <p:oleObj name="" r:id="rId1" imgW="3045460" imgH="22980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94835" y="1220470"/>
                        <a:ext cx="3973195" cy="315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835" y="206375"/>
            <a:ext cx="5578475" cy="857250"/>
          </a:xfrm>
        </p:spPr>
        <p:txBody>
          <a:bodyPr anchor="ctr"/>
          <a:p>
            <a:r>
              <a:rPr lang="zh-CN"/>
              <a:t>界面截图展示</a:t>
            </a:r>
            <a:endParaRPr lang="zh-CN"/>
          </a:p>
        </p:txBody>
      </p:sp>
      <p:pic>
        <p:nvPicPr>
          <p:cNvPr id="3" name="图片 1" descr="首页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252730" y="989330"/>
            <a:ext cx="2098040" cy="3292475"/>
          </a:xfrm>
          <a:prstGeom prst="rect">
            <a:avLst/>
          </a:prstGeom>
        </p:spPr>
      </p:pic>
      <p:pic>
        <p:nvPicPr>
          <p:cNvPr id="4" name="图片 2" descr="选关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2700020" y="988695"/>
            <a:ext cx="2128520" cy="3340100"/>
          </a:xfrm>
          <a:prstGeom prst="rect">
            <a:avLst/>
          </a:prstGeom>
        </p:spPr>
      </p:pic>
      <p:pic>
        <p:nvPicPr>
          <p:cNvPr id="5" name="图片 3" descr="选择影视娱乐类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</a:extLst>
          </a:blip>
          <a:srcRect/>
          <a:stretch>
            <a:fillRect/>
          </a:stretch>
        </p:blipFill>
        <p:spPr>
          <a:xfrm>
            <a:off x="4973955" y="52070"/>
            <a:ext cx="1953895" cy="3069590"/>
          </a:xfrm>
          <a:prstGeom prst="rect">
            <a:avLst/>
          </a:prstGeom>
        </p:spPr>
      </p:pic>
      <p:pic>
        <p:nvPicPr>
          <p:cNvPr id="6" name="图片 4" descr="选择景观类挑战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</a:extLst>
          </a:blip>
          <a:srcRect/>
          <a:stretch>
            <a:fillRect/>
          </a:stretch>
        </p:blipFill>
        <p:spPr>
          <a:xfrm>
            <a:off x="7018020" y="1637030"/>
            <a:ext cx="2076450" cy="32575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691640" y="2644775"/>
            <a:ext cx="12242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 flipV="1">
            <a:off x="3749675" y="1586865"/>
            <a:ext cx="1224280" cy="1051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80155" y="3796665"/>
            <a:ext cx="3240405" cy="144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788535" y="3148330"/>
            <a:ext cx="2376170" cy="144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游戏详细介绍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76490" cy="3395980"/>
          </a:xfrm>
          <a:ln w="9525">
            <a:noFill/>
            <a:miter/>
          </a:ln>
        </p:spPr>
        <p:txBody>
          <a:bodyPr/>
          <a:p>
            <a:r>
              <a:rPr lang="zh-CN"/>
              <a:t>提示功能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点击“请求提示”按钮，在答案填写区域提示第一个字，之后“请求提示”按钮的状态变为不可点击状态，即设置为每次答题只有一次提示机会。在进行提示时需要花费50金币，所以当金币低于50时，不能进行提示，会弹出提示框告诉没有提示机会。</a:t>
            </a:r>
            <a:endParaRPr lang="zh-CN"/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      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游戏详细介绍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76490" cy="3395980"/>
          </a:xfrm>
          <a:ln w="9525">
            <a:noFill/>
            <a:miter/>
          </a:ln>
        </p:spPr>
        <p:txBody>
          <a:bodyPr/>
          <a:p>
            <a:r>
              <a:rPr lang="zh-CN"/>
              <a:t>图片放大功能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点击游戏页面中的“图片放大”按钮，显示大图，在页面其他区域点击图片恢复原来的大小。</a:t>
            </a:r>
            <a:endParaRPr lang="zh-CN"/>
          </a:p>
          <a:p>
            <a:r>
              <a:rPr lang="zh-CN"/>
              <a:t>跳转下一题</a:t>
            </a:r>
            <a:endParaRPr lang="zh-CN"/>
          </a:p>
          <a:p>
            <a:pPr marL="0" indent="0">
              <a:buNone/>
            </a:pPr>
            <a:r>
              <a:rPr lang="zh-CN"/>
              <a:t>       点击“下一题”按钮，跳转到下一题。特别的，当到达本关卡结束时“提示”按钮和“下一题”按钮变为不可用状态。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r>
              <a:rPr lang="zh-CN"/>
              <a:t>      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游戏详细介绍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76490" cy="3395980"/>
          </a:xfrm>
          <a:ln w="9525">
            <a:noFill/>
            <a:miter/>
          </a:ln>
        </p:spPr>
        <p:txBody>
          <a:bodyPr/>
          <a:p>
            <a:r>
              <a:rPr lang="zh-CN"/>
              <a:t>重玩本关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点击“重玩本关”就跳转到本关卡的第一题，同时将金币重置为0。</a:t>
            </a:r>
            <a:endParaRPr lang="zh-CN">
              <a:sym typeface="+mn-ea"/>
            </a:endParaRPr>
          </a:p>
          <a:p>
            <a:r>
              <a:rPr lang="zh-CN"/>
              <a:t>答题</a:t>
            </a:r>
            <a:endParaRPr lang="zh-CN"/>
          </a:p>
          <a:p>
            <a:pPr marL="0" indent="0">
              <a:buNone/>
            </a:pPr>
            <a:r>
              <a:rPr lang="zh-CN"/>
              <a:t>       在备选答案区域点击备选答案，字体会出现在答案区域，并且在备选答案区域选中的字体会进行隐藏不能再次备选。点击答案区域的字体，字体还原到备选答案区域。答案正确后，跳转到下一题。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r>
              <a:rPr lang="zh-CN"/>
              <a:t>      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1390650" y="206375"/>
            <a:ext cx="5578475" cy="857250"/>
          </a:xfrm>
        </p:spPr>
        <p:txBody>
          <a:bodyPr anchor="ctr"/>
          <a:p>
            <a:r>
              <a:rPr lang="zh-CN"/>
              <a:t>截图展示</a:t>
            </a:r>
            <a:endParaRPr lang="zh-CN"/>
          </a:p>
        </p:txBody>
      </p:sp>
      <p:pic>
        <p:nvPicPr>
          <p:cNvPr id="2" name="图片 6" descr="在分数不足时进行提示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467360" y="916940"/>
            <a:ext cx="1831340" cy="2842895"/>
          </a:xfrm>
          <a:prstGeom prst="rect">
            <a:avLst/>
          </a:prstGeom>
        </p:spPr>
      </p:pic>
      <p:pic>
        <p:nvPicPr>
          <p:cNvPr id="11" name="图片 5" descr="点击提示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2627313" y="917257"/>
            <a:ext cx="1828165" cy="2868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3560" y="3942080"/>
            <a:ext cx="1547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金币不足时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5400" y="3942080"/>
            <a:ext cx="18776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金币充足时提示</a:t>
            </a:r>
            <a:endParaRPr lang="zh-CN" altLang="en-US"/>
          </a:p>
        </p:txBody>
      </p:sp>
      <p:pic>
        <p:nvPicPr>
          <p:cNvPr id="14" name="图片 7" descr="点击图片放大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</a:extLst>
          </a:blip>
          <a:srcRect/>
          <a:stretch>
            <a:fillRect/>
          </a:stretch>
        </p:blipFill>
        <p:spPr>
          <a:xfrm>
            <a:off x="4717415" y="917575"/>
            <a:ext cx="1880235" cy="29502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64125" y="3942080"/>
            <a:ext cx="1547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图片放大</a:t>
            </a:r>
            <a:endParaRPr lang="zh-CN" altLang="en-US"/>
          </a:p>
        </p:txBody>
      </p:sp>
      <p:pic>
        <p:nvPicPr>
          <p:cNvPr id="3" name="图片 2" descr="通关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</a:extLst>
          </a:blip>
          <a:srcRect/>
          <a:stretch>
            <a:fillRect/>
          </a:stretch>
        </p:blipFill>
        <p:spPr>
          <a:xfrm>
            <a:off x="6804025" y="916940"/>
            <a:ext cx="1824990" cy="2866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56755" y="3925570"/>
            <a:ext cx="1547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通关结果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游戏详细介绍</a:t>
            </a:r>
            <a:endParaRPr 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76490" cy="3395980"/>
          </a:xfrm>
          <a:ln w="9525">
            <a:noFill/>
            <a:miter/>
          </a:ln>
        </p:spPr>
        <p:txBody>
          <a:bodyPr/>
          <a:p>
            <a:r>
              <a:rPr lang="zh-CN"/>
              <a:t>得分设置</a:t>
            </a:r>
            <a:endParaRPr lang="zh-CN"/>
          </a:p>
          <a:p>
            <a:pPr marL="0" indent="0">
              <a:buNone/>
            </a:pPr>
            <a:r>
              <a:rPr lang="zh-CN">
                <a:sym typeface="+mn-ea"/>
              </a:rPr>
              <a:t>       在没有提示的情况下，题目的答案与设置的答案完全匹配则获得200金币，提示一次则扣除50金币。答案错误不奖励金币也不扣除金币。</a:t>
            </a:r>
            <a:endParaRPr lang="zh-CN">
              <a:sym typeface="+mn-ea"/>
            </a:endParaRPr>
          </a:p>
          <a:p>
            <a:r>
              <a:rPr lang="zh-CN"/>
              <a:t>总结</a:t>
            </a:r>
            <a:endParaRPr lang="zh-CN"/>
          </a:p>
          <a:p>
            <a:pPr marL="0" indent="0">
              <a:buNone/>
            </a:pPr>
            <a:r>
              <a:rPr lang="zh-CN"/>
              <a:t>       存在着一些需要改进的地方：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①</a:t>
            </a:r>
            <a:r>
              <a:rPr lang="zh-CN">
                <a:sym typeface="+mn-ea"/>
              </a:rPr>
              <a:t>没有保存历史的得分记录  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②关卡设置较少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     </a:t>
            </a:r>
            <a:r>
              <a:rPr lang="zh-CN"/>
              <a:t>      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Kingsoft Office WPP</Application>
  <PresentationFormat>自定义</PresentationFormat>
  <Paragraphs>71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默认设计模板</vt:lpstr>
      <vt:lpstr>Visio.Drawing.11</vt:lpstr>
      <vt:lpstr>PowerPoint 演示文稿</vt:lpstr>
      <vt:lpstr>概述</vt:lpstr>
      <vt:lpstr>组织结构</vt:lpstr>
      <vt:lpstr>界面截图展示</vt:lpstr>
      <vt:lpstr>游戏详细介绍</vt:lpstr>
      <vt:lpstr>游戏详细介绍</vt:lpstr>
      <vt:lpstr>游戏详细介绍</vt:lpstr>
      <vt:lpstr>截图展示</vt:lpstr>
      <vt:lpstr>游戏详细介绍</vt:lpstr>
      <vt:lpstr>PowerPoint 演示文稿</vt:lpstr>
    </vt:vector>
  </TitlesOfParts>
  <Company>www.ftpdown.com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hmw</cp:lastModifiedBy>
  <cp:revision>5</cp:revision>
  <dcterms:created xsi:type="dcterms:W3CDTF">2011-03-20T06:54:00Z</dcterms:created>
  <dcterms:modified xsi:type="dcterms:W3CDTF">2015-12-30T15:05:54Z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