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4" r:id="rId4"/>
    <p:sldId id="275" r:id="rId5"/>
    <p:sldId id="276" r:id="rId6"/>
    <p:sldId id="277" r:id="rId7"/>
    <p:sldId id="265" r:id="rId8"/>
    <p:sldId id="280" r:id="rId9"/>
    <p:sldId id="267" r:id="rId10"/>
    <p:sldId id="287" r:id="rId11"/>
    <p:sldId id="283" r:id="rId12"/>
    <p:sldId id="284" r:id="rId13"/>
    <p:sldId id="294" r:id="rId14"/>
    <p:sldId id="260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黑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黑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黑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黑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黑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黑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黑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黑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黑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/>
    <p:restoredTop sz="93260"/>
  </p:normalViewPr>
  <p:slideViewPr>
    <p:cSldViewPr snapToObjects="1" showGuides="1">
      <p:cViewPr varScale="1">
        <p:scale>
          <a:sx n="102" d="100"/>
          <a:sy n="102" d="100"/>
        </p:scale>
        <p:origin x="5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A85B7-CDA8-4F76-B4AD-BE6ED8F85B8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3BF5EAC-34A2-42BD-ADBA-76A1E2D7904B}">
      <dgm:prSet phldrT="[文本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zh-CN" altLang="en-US" sz="2800" b="1" dirty="0" smtClean="0">
              <a:latin typeface="Microsoft YaHei" charset="-122"/>
              <a:ea typeface="Microsoft YaHei" charset="-122"/>
              <a:cs typeface="Microsoft YaHei" charset="-122"/>
            </a:rPr>
            <a:t>查询不便</a:t>
          </a:r>
          <a:endParaRPr lang="zh-CN" altLang="en-US" sz="28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D0949BB-829E-4CA1-8D89-662DDDB9BC4E}" type="parTrans" cxnId="{A80A58FF-7053-447E-8CA7-DCCB01629F26}">
      <dgm:prSet/>
      <dgm:spPr/>
      <dgm:t>
        <a:bodyPr/>
        <a:lstStyle/>
        <a:p>
          <a:endParaRPr lang="zh-CN" altLang="en-US"/>
        </a:p>
      </dgm:t>
    </dgm:pt>
    <dgm:pt modelId="{344E5638-5186-4D3F-827E-D4D7C1C00A64}" type="sibTrans" cxnId="{A80A58FF-7053-447E-8CA7-DCCB01629F26}">
      <dgm:prSet/>
      <dgm:spPr/>
      <dgm:t>
        <a:bodyPr/>
        <a:lstStyle/>
        <a:p>
          <a:endParaRPr lang="zh-CN" altLang="en-US"/>
        </a:p>
      </dgm:t>
    </dgm:pt>
    <dgm:pt modelId="{323CBEB0-DF05-4B48-A37D-C8ACA1B3A6AB}">
      <dgm:prSet phldrT="[文本]" custT="1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通过 </a:t>
          </a:r>
          <a:r>
            <a:rPr lang="en-US" altLang="zh-CN" sz="2000" dirty="0" smtClean="0">
              <a:latin typeface="Microsoft YaHei" charset="-122"/>
              <a:ea typeface="Microsoft YaHei" charset="-122"/>
              <a:cs typeface="Microsoft YaHei" charset="-122"/>
            </a:rPr>
            <a:t>CDRS</a:t>
          </a:r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 跨境差错平台查询入账，人工过程繁琐、耗时长，电子化程度不高</a:t>
          </a:r>
          <a:endParaRPr lang="zh-CN" altLang="en-US" sz="20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142B294-3E50-4A10-A378-F2192F5A98A5}" type="parTrans" cxnId="{2CE34A6E-3190-4A24-85E9-C4691F99C506}">
      <dgm:prSet/>
      <dgm:spPr/>
      <dgm:t>
        <a:bodyPr/>
        <a:lstStyle/>
        <a:p>
          <a:endParaRPr lang="zh-CN" altLang="en-US"/>
        </a:p>
      </dgm:t>
    </dgm:pt>
    <dgm:pt modelId="{7F913971-63F2-4A81-B3D8-B98EC041BE62}" type="sibTrans" cxnId="{2CE34A6E-3190-4A24-85E9-C4691F99C506}">
      <dgm:prSet/>
      <dgm:spPr/>
      <dgm:t>
        <a:bodyPr/>
        <a:lstStyle/>
        <a:p>
          <a:endParaRPr lang="zh-CN" altLang="en-US"/>
        </a:p>
      </dgm:t>
    </dgm:pt>
    <dgm:pt modelId="{FE55C18D-CE00-440B-A64F-E26B84EBB230}">
      <dgm:prSet phldrT="[文本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zh-CN" altLang="en-US" sz="2800" b="1" dirty="0" smtClean="0">
              <a:latin typeface="Microsoft YaHei" charset="-122"/>
              <a:ea typeface="Microsoft YaHei" charset="-122"/>
              <a:cs typeface="Microsoft YaHei" charset="-122"/>
            </a:rPr>
            <a:t>汇出</a:t>
          </a:r>
          <a:r>
            <a:rPr lang="en-US" altLang="zh-CN" sz="2800" b="1" dirty="0" smtClean="0">
              <a:latin typeface="Microsoft YaHei" charset="-122"/>
              <a:ea typeface="Microsoft YaHei" charset="-122"/>
              <a:cs typeface="Microsoft YaHei" charset="-122"/>
            </a:rPr>
            <a:t>/</a:t>
          </a:r>
          <a:r>
            <a:rPr lang="zh-CN" altLang="en-US" sz="2800" b="1" dirty="0" smtClean="0">
              <a:latin typeface="Microsoft YaHei" charset="-122"/>
              <a:ea typeface="Microsoft YaHei" charset="-122"/>
              <a:cs typeface="Microsoft YaHei" charset="-122"/>
            </a:rPr>
            <a:t>汇入机构</a:t>
          </a:r>
          <a:endParaRPr lang="en-US" altLang="zh-CN" sz="2800" b="1" dirty="0" smtClean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9A7A571-9357-4F36-B7A3-D76E6CEB4512}" type="parTrans" cxnId="{163121FB-4BD8-4A16-B54C-AD21854697C0}">
      <dgm:prSet/>
      <dgm:spPr/>
      <dgm:t>
        <a:bodyPr/>
        <a:lstStyle/>
        <a:p>
          <a:endParaRPr lang="zh-CN" altLang="en-US"/>
        </a:p>
      </dgm:t>
    </dgm:pt>
    <dgm:pt modelId="{FDCF4EA2-A7D6-4E69-AA1F-D3A88CF0ADE4}" type="sibTrans" cxnId="{163121FB-4BD8-4A16-B54C-AD21854697C0}">
      <dgm:prSet/>
      <dgm:spPr/>
      <dgm:t>
        <a:bodyPr/>
        <a:lstStyle/>
        <a:p>
          <a:endParaRPr lang="zh-CN" altLang="en-US"/>
        </a:p>
      </dgm:t>
    </dgm:pt>
    <dgm:pt modelId="{687598CF-EE27-4FC7-BA3D-7AD52E8E7893}">
      <dgm:prSet phldrT="[文本]" custT="1"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accent1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发现问题后，机构间沟通成本高昂</a:t>
          </a:r>
        </a:p>
      </dgm:t>
    </dgm:pt>
    <dgm:pt modelId="{59FB135E-DB10-4E4E-8B1E-A2D16A593531}" type="parTrans" cxnId="{EE7C330B-5F19-4020-9470-7751BA6AF8D5}">
      <dgm:prSet/>
      <dgm:spPr/>
      <dgm:t>
        <a:bodyPr/>
        <a:lstStyle/>
        <a:p>
          <a:endParaRPr lang="zh-CN" altLang="en-US"/>
        </a:p>
      </dgm:t>
    </dgm:pt>
    <dgm:pt modelId="{005944DA-5D50-4298-B88F-74B32EC0DA50}" type="sibTrans" cxnId="{EE7C330B-5F19-4020-9470-7751BA6AF8D5}">
      <dgm:prSet/>
      <dgm:spPr/>
      <dgm:t>
        <a:bodyPr/>
        <a:lstStyle/>
        <a:p>
          <a:endParaRPr lang="zh-CN" altLang="en-US"/>
        </a:p>
      </dgm:t>
    </dgm:pt>
    <dgm:pt modelId="{4B2A69C1-036F-451F-BB5E-0A7EBAED8741}">
      <dgm:prSet phldrT="[文本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2800" b="1" dirty="0" smtClean="0">
              <a:latin typeface="Microsoft YaHei" charset="-122"/>
              <a:ea typeface="Microsoft YaHei" charset="-122"/>
              <a:cs typeface="Microsoft YaHei" charset="-122"/>
            </a:rPr>
            <a:t>监管</a:t>
          </a:r>
          <a:endParaRPr lang="en-US" altLang="zh-CN" sz="2800" b="1" dirty="0" smtClean="0">
            <a:latin typeface="Microsoft YaHei" charset="-122"/>
            <a:ea typeface="Microsoft YaHei" charset="-122"/>
            <a:cs typeface="Microsoft YaHei" charset="-122"/>
          </a:endParaRPr>
        </a:p>
        <a:p>
          <a:pPr>
            <a:spcAft>
              <a:spcPts val="0"/>
            </a:spcAft>
          </a:pPr>
          <a:r>
            <a:rPr lang="zh-CN" altLang="en-US" sz="2800" b="1" dirty="0" smtClean="0">
              <a:latin typeface="Microsoft YaHei" charset="-122"/>
              <a:ea typeface="Microsoft YaHei" charset="-122"/>
              <a:cs typeface="Microsoft YaHei" charset="-122"/>
            </a:rPr>
            <a:t>风险</a:t>
          </a:r>
        </a:p>
      </dgm:t>
    </dgm:pt>
    <dgm:pt modelId="{803DF8C8-9CEC-4A4A-A814-52C83814B6D1}" type="parTrans" cxnId="{DC48990D-A48A-495C-899D-E23AFD78015D}">
      <dgm:prSet/>
      <dgm:spPr/>
      <dgm:t>
        <a:bodyPr/>
        <a:lstStyle/>
        <a:p>
          <a:endParaRPr lang="zh-CN" altLang="en-US"/>
        </a:p>
      </dgm:t>
    </dgm:pt>
    <dgm:pt modelId="{10FAD180-F5DD-46EE-971C-A2402F16159F}" type="sibTrans" cxnId="{DC48990D-A48A-495C-899D-E23AFD78015D}">
      <dgm:prSet/>
      <dgm:spPr/>
      <dgm:t>
        <a:bodyPr/>
        <a:lstStyle/>
        <a:p>
          <a:endParaRPr lang="zh-CN" altLang="en-US"/>
        </a:p>
      </dgm:t>
    </dgm:pt>
    <dgm:pt modelId="{143FEE56-9FC0-4A23-87CE-D77B7E145FBE}">
      <dgm:prSet phldrT="[文本]"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靠银联国际向外汇管理局进行汇兑申报</a:t>
          </a:r>
        </a:p>
      </dgm:t>
    </dgm:pt>
    <dgm:pt modelId="{AEC911FC-29E3-4587-A817-B507D816DC72}" type="parTrans" cxnId="{134793FF-702F-49B2-9D08-F0C9409F64E5}">
      <dgm:prSet/>
      <dgm:spPr/>
      <dgm:t>
        <a:bodyPr/>
        <a:lstStyle/>
        <a:p>
          <a:endParaRPr lang="zh-CN" altLang="en-US"/>
        </a:p>
      </dgm:t>
    </dgm:pt>
    <dgm:pt modelId="{09C1581F-01CB-48AE-8EA9-4FA1BE5E8E9B}" type="sibTrans" cxnId="{134793FF-702F-49B2-9D08-F0C9409F64E5}">
      <dgm:prSet/>
      <dgm:spPr/>
      <dgm:t>
        <a:bodyPr/>
        <a:lstStyle/>
        <a:p>
          <a:endParaRPr lang="zh-CN" altLang="en-US"/>
        </a:p>
      </dgm:t>
    </dgm:pt>
    <dgm:pt modelId="{6C6B8146-D409-4C94-9954-275B7901D064}">
      <dgm:prSet phldrT="[文本]"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跨地区的反洗钱、黑名单等监管需求复杂</a:t>
          </a:r>
        </a:p>
      </dgm:t>
    </dgm:pt>
    <dgm:pt modelId="{19885922-A9C8-4A2C-A6C2-AF30A74FB063}" type="parTrans" cxnId="{786678CB-9460-4F7F-B2F8-EFDC9A5A04BD}">
      <dgm:prSet/>
      <dgm:spPr/>
      <dgm:t>
        <a:bodyPr/>
        <a:lstStyle/>
        <a:p>
          <a:endParaRPr lang="zh-CN" altLang="en-US"/>
        </a:p>
      </dgm:t>
    </dgm:pt>
    <dgm:pt modelId="{40311D67-F679-466A-84D9-9C19E4D8C714}" type="sibTrans" cxnId="{786678CB-9460-4F7F-B2F8-EFDC9A5A04BD}">
      <dgm:prSet/>
      <dgm:spPr/>
      <dgm:t>
        <a:bodyPr/>
        <a:lstStyle/>
        <a:p>
          <a:endParaRPr lang="zh-CN" altLang="en-US"/>
        </a:p>
      </dgm:t>
    </dgm:pt>
    <dgm:pt modelId="{4AAB577C-C6FC-42FF-B4DD-A27213E89863}">
      <dgm:prSet phldrT="[文本]" custT="1"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accent1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重复汇款、退汇过程复杂</a:t>
          </a:r>
        </a:p>
      </dgm:t>
    </dgm:pt>
    <dgm:pt modelId="{30CEC502-DC97-44E4-A4B8-218CD3A51155}" type="parTrans" cxnId="{6956022E-72EE-4F0C-BA2F-9667055C7403}">
      <dgm:prSet/>
      <dgm:spPr/>
      <dgm:t>
        <a:bodyPr/>
        <a:lstStyle/>
        <a:p>
          <a:endParaRPr lang="zh-CN" altLang="en-US"/>
        </a:p>
      </dgm:t>
    </dgm:pt>
    <dgm:pt modelId="{8FEBFD2C-953C-4D73-B506-293C30CE0205}" type="sibTrans" cxnId="{6956022E-72EE-4F0C-BA2F-9667055C7403}">
      <dgm:prSet/>
      <dgm:spPr/>
      <dgm:t>
        <a:bodyPr/>
        <a:lstStyle/>
        <a:p>
          <a:endParaRPr lang="zh-CN" altLang="en-US"/>
        </a:p>
      </dgm:t>
    </dgm:pt>
    <dgm:pt modelId="{AA0CB7A0-9289-4D79-8DF0-7523C8FAEE8E}">
      <dgm:prSet phldrT="[文本]" custT="1"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accent1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汇出机构至汇入机构信息不对称</a:t>
          </a:r>
        </a:p>
      </dgm:t>
    </dgm:pt>
    <dgm:pt modelId="{04C5B953-3050-45EE-9360-4F385BD1546C}" type="parTrans" cxnId="{EB64D905-6344-4A89-A8C4-AC6DF3E5DC58}">
      <dgm:prSet/>
      <dgm:spPr/>
      <dgm:t>
        <a:bodyPr/>
        <a:lstStyle/>
        <a:p>
          <a:endParaRPr lang="zh-CN" altLang="en-US"/>
        </a:p>
      </dgm:t>
    </dgm:pt>
    <dgm:pt modelId="{F9620144-F64E-4DBC-AE43-B2FACE9F1A1A}" type="sibTrans" cxnId="{EB64D905-6344-4A89-A8C4-AC6DF3E5DC58}">
      <dgm:prSet/>
      <dgm:spPr/>
      <dgm:t>
        <a:bodyPr/>
        <a:lstStyle/>
        <a:p>
          <a:endParaRPr lang="zh-CN" altLang="en-US"/>
        </a:p>
      </dgm:t>
    </dgm:pt>
    <dgm:pt modelId="{1699E2C5-7719-499A-8D04-409E01725D67}">
      <dgm:prSet phldrT="[文本]" custT="1"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accent1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人工回复时限差别很大，汇款体验差</a:t>
          </a:r>
        </a:p>
      </dgm:t>
    </dgm:pt>
    <dgm:pt modelId="{4A1BD023-F236-42F9-BB90-8A53247682B9}" type="sibTrans" cxnId="{A1973BA8-EA2C-42B8-9FE2-F3251B54A075}">
      <dgm:prSet/>
      <dgm:spPr/>
      <dgm:t>
        <a:bodyPr/>
        <a:lstStyle/>
        <a:p>
          <a:endParaRPr lang="zh-CN" altLang="en-US"/>
        </a:p>
      </dgm:t>
    </dgm:pt>
    <dgm:pt modelId="{E4ECF54E-E8F4-442D-AE0D-EC68FD8BFB7D}" type="parTrans" cxnId="{A1973BA8-EA2C-42B8-9FE2-F3251B54A075}">
      <dgm:prSet/>
      <dgm:spPr/>
      <dgm:t>
        <a:bodyPr/>
        <a:lstStyle/>
        <a:p>
          <a:endParaRPr lang="zh-CN" altLang="en-US"/>
        </a:p>
      </dgm:t>
    </dgm:pt>
    <dgm:pt modelId="{5EEC1FD1-C9A7-438F-B934-9B38B189F2A6}" type="pres">
      <dgm:prSet presAssocID="{491A85B7-CDA8-4F76-B4AD-BE6ED8F85B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5D087B-A381-41B0-9FCA-245314C434C4}" type="pres">
      <dgm:prSet presAssocID="{63BF5EAC-34A2-42BD-ADBA-76A1E2D7904B}" presName="linNode" presStyleCnt="0"/>
      <dgm:spPr/>
    </dgm:pt>
    <dgm:pt modelId="{A996BD39-7AE4-499B-A7F3-0383A48925F4}" type="pres">
      <dgm:prSet presAssocID="{63BF5EAC-34A2-42BD-ADBA-76A1E2D7904B}" presName="parentText" presStyleLbl="node1" presStyleIdx="0" presStyleCnt="3" custScaleX="64481" custLinFactNeighborX="471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615055-BE3E-4429-8A35-6E89167A5237}" type="pres">
      <dgm:prSet presAssocID="{63BF5EAC-34A2-42BD-ADBA-76A1E2D7904B}" presName="descendantText" presStyleLbl="alignAccFollowNode1" presStyleIdx="0" presStyleCnt="3" custScaleX="100000" custScaleY="1218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F47903-ACC3-4126-B362-EE8CDDC882B4}" type="pres">
      <dgm:prSet presAssocID="{344E5638-5186-4D3F-827E-D4D7C1C00A64}" presName="sp" presStyleCnt="0"/>
      <dgm:spPr/>
    </dgm:pt>
    <dgm:pt modelId="{7457CF4F-B297-4A20-9476-EAAB40829B31}" type="pres">
      <dgm:prSet presAssocID="{FE55C18D-CE00-440B-A64F-E26B84EBB230}" presName="linNode" presStyleCnt="0"/>
      <dgm:spPr/>
    </dgm:pt>
    <dgm:pt modelId="{32C0A7C7-90A8-4DBF-B1C0-E2A0264050CA}" type="pres">
      <dgm:prSet presAssocID="{FE55C18D-CE00-440B-A64F-E26B84EBB230}" presName="parentText" presStyleLbl="node1" presStyleIdx="1" presStyleCnt="3" custScaleX="644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0FBD3B-17FD-4AB7-9912-F76E80C788DF}" type="pres">
      <dgm:prSet presAssocID="{FE55C18D-CE00-440B-A64F-E26B84EBB230}" presName="descendantText" presStyleLbl="alignAccFollowNode1" presStyleIdx="1" presStyleCnt="3" custScaleX="98693" custScaleY="1196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B2D17-ABF0-406C-A6FA-9339B53A6EAF}" type="pres">
      <dgm:prSet presAssocID="{FDCF4EA2-A7D6-4E69-AA1F-D3A88CF0ADE4}" presName="sp" presStyleCnt="0"/>
      <dgm:spPr/>
    </dgm:pt>
    <dgm:pt modelId="{59DFAD53-DE6F-4DD6-AE06-04BC0AC3F186}" type="pres">
      <dgm:prSet presAssocID="{4B2A69C1-036F-451F-BB5E-0A7EBAED8741}" presName="linNode" presStyleCnt="0"/>
      <dgm:spPr/>
    </dgm:pt>
    <dgm:pt modelId="{F3419868-8180-41A1-BF32-2324D9F201D7}" type="pres">
      <dgm:prSet presAssocID="{4B2A69C1-036F-451F-BB5E-0A7EBAED8741}" presName="parentText" presStyleLbl="node1" presStyleIdx="2" presStyleCnt="3" custScaleX="644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39B664-ABBA-42F8-9767-93B47976260B}" type="pres">
      <dgm:prSet presAssocID="{4B2A69C1-036F-451F-BB5E-0A7EBAED8741}" presName="descendantText" presStyleLbl="alignAccFollowNode1" presStyleIdx="2" presStyleCnt="3" custScaleX="99720" custScaleY="139081" custLinFactNeighborX="-913" custLinFactNeighborY="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E34A6E-3190-4A24-85E9-C4691F99C506}" srcId="{63BF5EAC-34A2-42BD-ADBA-76A1E2D7904B}" destId="{323CBEB0-DF05-4B48-A37D-C8ACA1B3A6AB}" srcOrd="0" destOrd="0" parTransId="{C142B294-3E50-4A10-A378-F2192F5A98A5}" sibTransId="{7F913971-63F2-4A81-B3D8-B98EC041BE62}"/>
    <dgm:cxn modelId="{EE7C330B-5F19-4020-9470-7751BA6AF8D5}" srcId="{FE55C18D-CE00-440B-A64F-E26B84EBB230}" destId="{687598CF-EE27-4FC7-BA3D-7AD52E8E7893}" srcOrd="2" destOrd="0" parTransId="{59FB135E-DB10-4E4E-8B1E-A2D16A593531}" sibTransId="{005944DA-5D50-4298-B88F-74B32EC0DA50}"/>
    <dgm:cxn modelId="{134793FF-702F-49B2-9D08-F0C9409F64E5}" srcId="{4B2A69C1-036F-451F-BB5E-0A7EBAED8741}" destId="{143FEE56-9FC0-4A23-87CE-D77B7E145FBE}" srcOrd="0" destOrd="0" parTransId="{AEC911FC-29E3-4587-A817-B507D816DC72}" sibTransId="{09C1581F-01CB-48AE-8EA9-4FA1BE5E8E9B}"/>
    <dgm:cxn modelId="{90C7C2EC-B99F-124B-B2E0-D361FBB2D11A}" type="presOf" srcId="{AA0CB7A0-9289-4D79-8DF0-7523C8FAEE8E}" destId="{000FBD3B-17FD-4AB7-9912-F76E80C788DF}" srcOrd="0" destOrd="0" presId="urn:microsoft.com/office/officeart/2005/8/layout/vList5"/>
    <dgm:cxn modelId="{116148C9-880A-004E-9D72-308672D0BC72}" type="presOf" srcId="{4B2A69C1-036F-451F-BB5E-0A7EBAED8741}" destId="{F3419868-8180-41A1-BF32-2324D9F201D7}" srcOrd="0" destOrd="0" presId="urn:microsoft.com/office/officeart/2005/8/layout/vList5"/>
    <dgm:cxn modelId="{24BF1532-3119-A54B-9418-4B3D4372A173}" type="presOf" srcId="{FE55C18D-CE00-440B-A64F-E26B84EBB230}" destId="{32C0A7C7-90A8-4DBF-B1C0-E2A0264050CA}" srcOrd="0" destOrd="0" presId="urn:microsoft.com/office/officeart/2005/8/layout/vList5"/>
    <dgm:cxn modelId="{A1973BA8-EA2C-42B8-9FE2-F3251B54A075}" srcId="{63BF5EAC-34A2-42BD-ADBA-76A1E2D7904B}" destId="{1699E2C5-7719-499A-8D04-409E01725D67}" srcOrd="1" destOrd="0" parTransId="{E4ECF54E-E8F4-442D-AE0D-EC68FD8BFB7D}" sibTransId="{4A1BD023-F236-42F9-BB90-8A53247682B9}"/>
    <dgm:cxn modelId="{786678CB-9460-4F7F-B2F8-EFDC9A5A04BD}" srcId="{4B2A69C1-036F-451F-BB5E-0A7EBAED8741}" destId="{6C6B8146-D409-4C94-9954-275B7901D064}" srcOrd="1" destOrd="0" parTransId="{19885922-A9C8-4A2C-A6C2-AF30A74FB063}" sibTransId="{40311D67-F679-466A-84D9-9C19E4D8C714}"/>
    <dgm:cxn modelId="{FBBFFD03-894E-FD49-8FD4-BB3CE5535D87}" type="presOf" srcId="{491A85B7-CDA8-4F76-B4AD-BE6ED8F85B8C}" destId="{5EEC1FD1-C9A7-438F-B934-9B38B189F2A6}" srcOrd="0" destOrd="0" presId="urn:microsoft.com/office/officeart/2005/8/layout/vList5"/>
    <dgm:cxn modelId="{6956022E-72EE-4F0C-BA2F-9667055C7403}" srcId="{FE55C18D-CE00-440B-A64F-E26B84EBB230}" destId="{4AAB577C-C6FC-42FF-B4DD-A27213E89863}" srcOrd="1" destOrd="0" parTransId="{30CEC502-DC97-44E4-A4B8-218CD3A51155}" sibTransId="{8FEBFD2C-953C-4D73-B506-293C30CE0205}"/>
    <dgm:cxn modelId="{1C3F6DFD-DE86-DD46-9D7C-75C2D813CF89}" type="presOf" srcId="{143FEE56-9FC0-4A23-87CE-D77B7E145FBE}" destId="{D239B664-ABBA-42F8-9767-93B47976260B}" srcOrd="0" destOrd="0" presId="urn:microsoft.com/office/officeart/2005/8/layout/vList5"/>
    <dgm:cxn modelId="{A80A58FF-7053-447E-8CA7-DCCB01629F26}" srcId="{491A85B7-CDA8-4F76-B4AD-BE6ED8F85B8C}" destId="{63BF5EAC-34A2-42BD-ADBA-76A1E2D7904B}" srcOrd="0" destOrd="0" parTransId="{3D0949BB-829E-4CA1-8D89-662DDDB9BC4E}" sibTransId="{344E5638-5186-4D3F-827E-D4D7C1C00A64}"/>
    <dgm:cxn modelId="{7B2B1467-0B66-0A4C-8904-05DF93FA594D}" type="presOf" srcId="{63BF5EAC-34A2-42BD-ADBA-76A1E2D7904B}" destId="{A996BD39-7AE4-499B-A7F3-0383A48925F4}" srcOrd="0" destOrd="0" presId="urn:microsoft.com/office/officeart/2005/8/layout/vList5"/>
    <dgm:cxn modelId="{5A58D5AE-5CCB-0E46-96D5-17BC7D331FCA}" type="presOf" srcId="{687598CF-EE27-4FC7-BA3D-7AD52E8E7893}" destId="{000FBD3B-17FD-4AB7-9912-F76E80C788DF}" srcOrd="0" destOrd="2" presId="urn:microsoft.com/office/officeart/2005/8/layout/vList5"/>
    <dgm:cxn modelId="{EB64D905-6344-4A89-A8C4-AC6DF3E5DC58}" srcId="{FE55C18D-CE00-440B-A64F-E26B84EBB230}" destId="{AA0CB7A0-9289-4D79-8DF0-7523C8FAEE8E}" srcOrd="0" destOrd="0" parTransId="{04C5B953-3050-45EE-9360-4F385BD1546C}" sibTransId="{F9620144-F64E-4DBC-AE43-B2FACE9F1A1A}"/>
    <dgm:cxn modelId="{51AA5E64-BB70-1044-A8DD-60033E5FA382}" type="presOf" srcId="{4AAB577C-C6FC-42FF-B4DD-A27213E89863}" destId="{000FBD3B-17FD-4AB7-9912-F76E80C788DF}" srcOrd="0" destOrd="1" presId="urn:microsoft.com/office/officeart/2005/8/layout/vList5"/>
    <dgm:cxn modelId="{163121FB-4BD8-4A16-B54C-AD21854697C0}" srcId="{491A85B7-CDA8-4F76-B4AD-BE6ED8F85B8C}" destId="{FE55C18D-CE00-440B-A64F-E26B84EBB230}" srcOrd="1" destOrd="0" parTransId="{89A7A571-9357-4F36-B7A3-D76E6CEB4512}" sibTransId="{FDCF4EA2-A7D6-4E69-AA1F-D3A88CF0ADE4}"/>
    <dgm:cxn modelId="{4F9762AB-95D1-2044-BBED-19712B050C03}" type="presOf" srcId="{6C6B8146-D409-4C94-9954-275B7901D064}" destId="{D239B664-ABBA-42F8-9767-93B47976260B}" srcOrd="0" destOrd="1" presId="urn:microsoft.com/office/officeart/2005/8/layout/vList5"/>
    <dgm:cxn modelId="{A56AE260-31D4-A849-B722-CA7A5D5A60FD}" type="presOf" srcId="{323CBEB0-DF05-4B48-A37D-C8ACA1B3A6AB}" destId="{7E615055-BE3E-4429-8A35-6E89167A5237}" srcOrd="0" destOrd="0" presId="urn:microsoft.com/office/officeart/2005/8/layout/vList5"/>
    <dgm:cxn modelId="{2AD3FCFA-D326-A14B-B98A-751B021A95B3}" type="presOf" srcId="{1699E2C5-7719-499A-8D04-409E01725D67}" destId="{7E615055-BE3E-4429-8A35-6E89167A5237}" srcOrd="0" destOrd="1" presId="urn:microsoft.com/office/officeart/2005/8/layout/vList5"/>
    <dgm:cxn modelId="{DC48990D-A48A-495C-899D-E23AFD78015D}" srcId="{491A85B7-CDA8-4F76-B4AD-BE6ED8F85B8C}" destId="{4B2A69C1-036F-451F-BB5E-0A7EBAED8741}" srcOrd="2" destOrd="0" parTransId="{803DF8C8-9CEC-4A4A-A814-52C83814B6D1}" sibTransId="{10FAD180-F5DD-46EE-971C-A2402F16159F}"/>
    <dgm:cxn modelId="{BD1C8372-7134-584C-B44B-B2E468DD9B5A}" type="presParOf" srcId="{5EEC1FD1-C9A7-438F-B934-9B38B189F2A6}" destId="{045D087B-A381-41B0-9FCA-245314C434C4}" srcOrd="0" destOrd="0" presId="urn:microsoft.com/office/officeart/2005/8/layout/vList5"/>
    <dgm:cxn modelId="{067F85D1-AB87-4041-B4AC-3888B2F7D0EC}" type="presParOf" srcId="{045D087B-A381-41B0-9FCA-245314C434C4}" destId="{A996BD39-7AE4-499B-A7F3-0383A48925F4}" srcOrd="0" destOrd="0" presId="urn:microsoft.com/office/officeart/2005/8/layout/vList5"/>
    <dgm:cxn modelId="{926BB219-18CC-1445-8963-16322A88AA75}" type="presParOf" srcId="{045D087B-A381-41B0-9FCA-245314C434C4}" destId="{7E615055-BE3E-4429-8A35-6E89167A5237}" srcOrd="1" destOrd="0" presId="urn:microsoft.com/office/officeart/2005/8/layout/vList5"/>
    <dgm:cxn modelId="{C7FA943C-2173-0949-860B-71C5E6FCE56E}" type="presParOf" srcId="{5EEC1FD1-C9A7-438F-B934-9B38B189F2A6}" destId="{E2F47903-ACC3-4126-B362-EE8CDDC882B4}" srcOrd="1" destOrd="0" presId="urn:microsoft.com/office/officeart/2005/8/layout/vList5"/>
    <dgm:cxn modelId="{C2D905C1-1F02-AA49-B7A8-65B10FBE959C}" type="presParOf" srcId="{5EEC1FD1-C9A7-438F-B934-9B38B189F2A6}" destId="{7457CF4F-B297-4A20-9476-EAAB40829B31}" srcOrd="2" destOrd="0" presId="urn:microsoft.com/office/officeart/2005/8/layout/vList5"/>
    <dgm:cxn modelId="{8C3C7976-A688-974B-9CA2-BEAE056738B2}" type="presParOf" srcId="{7457CF4F-B297-4A20-9476-EAAB40829B31}" destId="{32C0A7C7-90A8-4DBF-B1C0-E2A0264050CA}" srcOrd="0" destOrd="0" presId="urn:microsoft.com/office/officeart/2005/8/layout/vList5"/>
    <dgm:cxn modelId="{278D6FD3-2263-7040-AAF8-6EDEC15D3CCD}" type="presParOf" srcId="{7457CF4F-B297-4A20-9476-EAAB40829B31}" destId="{000FBD3B-17FD-4AB7-9912-F76E80C788DF}" srcOrd="1" destOrd="0" presId="urn:microsoft.com/office/officeart/2005/8/layout/vList5"/>
    <dgm:cxn modelId="{E44576C1-1BEB-244F-BB75-682B4A92E756}" type="presParOf" srcId="{5EEC1FD1-C9A7-438F-B934-9B38B189F2A6}" destId="{042B2D17-ABF0-406C-A6FA-9339B53A6EAF}" srcOrd="3" destOrd="0" presId="urn:microsoft.com/office/officeart/2005/8/layout/vList5"/>
    <dgm:cxn modelId="{7A3E6FE3-38C5-0B4A-B493-DCCD469AB407}" type="presParOf" srcId="{5EEC1FD1-C9A7-438F-B934-9B38B189F2A6}" destId="{59DFAD53-DE6F-4DD6-AE06-04BC0AC3F186}" srcOrd="4" destOrd="0" presId="urn:microsoft.com/office/officeart/2005/8/layout/vList5"/>
    <dgm:cxn modelId="{F6C486FE-4A6C-C847-B1DC-5F3316EAF21D}" type="presParOf" srcId="{59DFAD53-DE6F-4DD6-AE06-04BC0AC3F186}" destId="{F3419868-8180-41A1-BF32-2324D9F201D7}" srcOrd="0" destOrd="0" presId="urn:microsoft.com/office/officeart/2005/8/layout/vList5"/>
    <dgm:cxn modelId="{7AAF8342-3C5A-3A47-A018-20CF9468F4DD}" type="presParOf" srcId="{59DFAD53-DE6F-4DD6-AE06-04BC0AC3F186}" destId="{D239B664-ABBA-42F8-9767-93B4797626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15055-BE3E-4429-8A35-6E89167A5237}">
      <dsp:nvSpPr>
        <dsp:cNvPr id="0" name=""/>
        <dsp:cNvSpPr/>
      </dsp:nvSpPr>
      <dsp:spPr>
        <a:xfrm rot="5400000">
          <a:off x="5339522" y="-2480607"/>
          <a:ext cx="1151326" cy="6144990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lumMod val="60000"/>
              <a:lumOff val="4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通过 </a:t>
          </a:r>
          <a:r>
            <a:rPr lang="en-US" altLang="zh-CN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CDRS</a:t>
          </a: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 跨境差错平台查询入账，人工过程繁琐、耗时长，电子化程度不高</a:t>
          </a:r>
          <a:endParaRPr lang="zh-CN" altLang="en-US" sz="20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人工回复时限差别很大，汇款体验差</a:t>
          </a:r>
        </a:p>
      </dsp:txBody>
      <dsp:txXfrm rot="-5400000">
        <a:off x="2842691" y="72427"/>
        <a:ext cx="6088787" cy="1038920"/>
      </dsp:txXfrm>
    </dsp:sp>
    <dsp:sp modelId="{A996BD39-7AE4-499B-A7F3-0383A48925F4}">
      <dsp:nvSpPr>
        <dsp:cNvPr id="0" name=""/>
        <dsp:cNvSpPr/>
      </dsp:nvSpPr>
      <dsp:spPr>
        <a:xfrm>
          <a:off x="642810" y="0"/>
          <a:ext cx="2228822" cy="1180915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Microsoft YaHei" charset="-122"/>
              <a:ea typeface="Microsoft YaHei" charset="-122"/>
              <a:cs typeface="Microsoft YaHei" charset="-122"/>
            </a:rPr>
            <a:t>查询不便</a:t>
          </a:r>
          <a:endParaRPr lang="zh-CN" altLang="en-US" sz="28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00458" y="57648"/>
        <a:ext cx="2113526" cy="1065619"/>
      </dsp:txXfrm>
    </dsp:sp>
    <dsp:sp modelId="{000FBD3B-17FD-4AB7-9912-F76E80C788DF}">
      <dsp:nvSpPr>
        <dsp:cNvPr id="0" name=""/>
        <dsp:cNvSpPr/>
      </dsp:nvSpPr>
      <dsp:spPr>
        <a:xfrm rot="5400000">
          <a:off x="5309950" y="-1200488"/>
          <a:ext cx="1130154" cy="6064675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lumMod val="40000"/>
              <a:lumOff val="6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汇出机构至汇入机构信息不对称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重复汇款、退汇过程复杂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发现问题后，机构间沟通成本高昂</a:t>
          </a:r>
        </a:p>
      </dsp:txBody>
      <dsp:txXfrm rot="-5400000">
        <a:off x="2842690" y="1321942"/>
        <a:ext cx="6009505" cy="1019814"/>
      </dsp:txXfrm>
    </dsp:sp>
    <dsp:sp modelId="{32C0A7C7-90A8-4DBF-B1C0-E2A0264050CA}">
      <dsp:nvSpPr>
        <dsp:cNvPr id="0" name=""/>
        <dsp:cNvSpPr/>
      </dsp:nvSpPr>
      <dsp:spPr>
        <a:xfrm>
          <a:off x="613867" y="1241391"/>
          <a:ext cx="2228822" cy="118091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 smtClean="0">
              <a:latin typeface="Microsoft YaHei" charset="-122"/>
              <a:ea typeface="Microsoft YaHei" charset="-122"/>
              <a:cs typeface="Microsoft YaHei" charset="-122"/>
            </a:rPr>
            <a:t>汇出</a:t>
          </a:r>
          <a:r>
            <a:rPr lang="en-US" altLang="zh-CN" sz="2800" b="1" kern="1200" dirty="0" smtClean="0">
              <a:latin typeface="Microsoft YaHei" charset="-122"/>
              <a:ea typeface="Microsoft YaHei" charset="-122"/>
              <a:cs typeface="Microsoft YaHei" charset="-122"/>
            </a:rPr>
            <a:t>/</a:t>
          </a:r>
          <a:r>
            <a:rPr lang="zh-CN" altLang="en-US" sz="2800" b="1" kern="1200" dirty="0" smtClean="0">
              <a:latin typeface="Microsoft YaHei" charset="-122"/>
              <a:ea typeface="Microsoft YaHei" charset="-122"/>
              <a:cs typeface="Microsoft YaHei" charset="-122"/>
            </a:rPr>
            <a:t>汇入机构</a:t>
          </a:r>
          <a:endParaRPr lang="en-US" altLang="zh-CN" sz="2800" b="1" kern="1200" dirty="0" smtClean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671515" y="1299039"/>
        <a:ext cx="2113526" cy="1065619"/>
      </dsp:txXfrm>
    </dsp:sp>
    <dsp:sp modelId="{D239B664-ABBA-42F8-9767-93B47976260B}">
      <dsp:nvSpPr>
        <dsp:cNvPr id="0" name=""/>
        <dsp:cNvSpPr/>
      </dsp:nvSpPr>
      <dsp:spPr>
        <a:xfrm rot="5400000">
          <a:off x="5212914" y="78854"/>
          <a:ext cx="1313943" cy="612180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靠银联国际向外汇管理局进行汇兑申报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跨地区的反洗钱、黑名单等监管需求复杂</a:t>
          </a:r>
        </a:p>
      </dsp:txBody>
      <dsp:txXfrm rot="-5400000">
        <a:off x="2808986" y="2546924"/>
        <a:ext cx="6057659" cy="1185661"/>
      </dsp:txXfrm>
    </dsp:sp>
    <dsp:sp modelId="{F3419868-8180-41A1-BF32-2324D9F201D7}">
      <dsp:nvSpPr>
        <dsp:cNvPr id="0" name=""/>
        <dsp:cNvSpPr/>
      </dsp:nvSpPr>
      <dsp:spPr>
        <a:xfrm>
          <a:off x="613867" y="2547866"/>
          <a:ext cx="2226646" cy="118091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 smtClean="0">
              <a:latin typeface="Microsoft YaHei" charset="-122"/>
              <a:ea typeface="Microsoft YaHei" charset="-122"/>
              <a:cs typeface="Microsoft YaHei" charset="-122"/>
            </a:rPr>
            <a:t>监管</a:t>
          </a:r>
          <a:endParaRPr lang="en-US" altLang="zh-CN" sz="2800" b="1" kern="1200" dirty="0" smtClean="0">
            <a:latin typeface="Microsoft YaHei" charset="-122"/>
            <a:ea typeface="Microsoft YaHei" charset="-122"/>
            <a:cs typeface="Microsoft YaHei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 smtClean="0">
              <a:latin typeface="Microsoft YaHei" charset="-122"/>
              <a:ea typeface="Microsoft YaHei" charset="-122"/>
              <a:cs typeface="Microsoft YaHei" charset="-122"/>
            </a:rPr>
            <a:t>风险</a:t>
          </a:r>
        </a:p>
      </dsp:txBody>
      <dsp:txXfrm>
        <a:off x="671515" y="2605514"/>
        <a:ext cx="2111350" cy="1065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070D17-7F33-0245-89EB-7CB1B5BEFE5A}" type="datetimeFigureOut">
              <a:rPr lang="zh-CN" altLang="en-US"/>
              <a:pPr>
                <a:defRPr/>
              </a:pPr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3CD5F4-4703-6246-BDB0-585D55BF2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29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1A9C51-E90C-8B4C-BC38-EDC23142EBAC}" type="datetimeFigureOut">
              <a:rPr lang="zh-CN" altLang="en-US"/>
              <a:pPr>
                <a:defRPr/>
              </a:pPr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9B0302-65BC-B446-A5AB-2B55E29811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alphaModFix amt="14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56" y="825927"/>
            <a:ext cx="4991816" cy="4979337"/>
          </a:xfrm>
          <a:prstGeom prst="rect">
            <a:avLst/>
          </a:prstGeom>
          <a:effectLst>
            <a:outerShdw blurRad="50800" dist="50800" dir="5400000" sx="28000" sy="28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5" name="直线连接符 4"/>
          <p:cNvCxnSpPr/>
          <p:nvPr/>
        </p:nvCxnSpPr>
        <p:spPr>
          <a:xfrm>
            <a:off x="0" y="6453188"/>
            <a:ext cx="12192000" cy="0"/>
          </a:xfrm>
          <a:prstGeom prst="line">
            <a:avLst/>
          </a:prstGeom>
          <a:ln w="784225" cmpd="thinThick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0" y="188913"/>
            <a:ext cx="12192000" cy="0"/>
          </a:xfrm>
          <a:prstGeom prst="line">
            <a:avLst/>
          </a:prstGeom>
          <a:ln w="3683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8348"/>
            <a:ext cx="9144000" cy="86057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93957"/>
            <a:ext cx="9144000" cy="174858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34C82-0F82-074F-B321-3E29D402AB68}" type="datetimeFigureOut">
              <a:rPr lang="zh-CN" altLang="en-US"/>
              <a:pPr>
                <a:defRPr/>
              </a:pPr>
              <a:t>2018/1/14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9390B-01E5-284F-A2C0-8A17E918FA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6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0" y="981075"/>
            <a:ext cx="12192000" cy="0"/>
          </a:xfrm>
          <a:prstGeom prst="line">
            <a:avLst/>
          </a:prstGeom>
          <a:ln w="95250" cmpd="sng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0" y="1125538"/>
            <a:ext cx="8112125" cy="0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13" y="41275"/>
            <a:ext cx="23161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alphaModFix amt="14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02" y="2612603"/>
            <a:ext cx="4991816" cy="4979337"/>
          </a:xfrm>
          <a:prstGeom prst="rect">
            <a:avLst/>
          </a:prstGeom>
          <a:effectLst>
            <a:outerShdw blurRad="50800" dist="50800" dir="5400000" sx="28000" sy="28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直线连接符 7"/>
          <p:cNvCxnSpPr/>
          <p:nvPr/>
        </p:nvCxnSpPr>
        <p:spPr>
          <a:xfrm>
            <a:off x="0" y="6742113"/>
            <a:ext cx="12192000" cy="0"/>
          </a:xfrm>
          <a:prstGeom prst="line">
            <a:avLst/>
          </a:prstGeom>
          <a:ln w="241300" cmpd="thinThick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259" y="246185"/>
            <a:ext cx="5524988" cy="616017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62032"/>
            <a:ext cx="593187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24602-C16E-E344-9A6C-921F5EF42523}" type="datetimeFigureOut">
              <a:rPr lang="zh-CN" altLang="en-US"/>
              <a:pPr>
                <a:defRPr/>
              </a:pPr>
              <a:t>2018/1/14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8469F-46B5-564A-AF75-569EEDDA60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ECE56F-7BDC-A345-8B86-018E449CD925}" type="datetimeFigureOut">
              <a:rPr lang="zh-CN" altLang="en-US"/>
              <a:pPr>
                <a:defRPr/>
              </a:pPr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B137129-90A9-364C-A628-68B0AA500D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微软雅黑" charset="-122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charset="0"/>
          <a:ea typeface="微软雅黑" charset="-122"/>
          <a:cs typeface="微软雅黑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charset="0"/>
          <a:ea typeface="微软雅黑" charset="-122"/>
          <a:cs typeface="微软雅黑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charset="0"/>
          <a:ea typeface="微软雅黑" charset="-122"/>
          <a:cs typeface="微软雅黑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charset="0"/>
          <a:ea typeface="微软雅黑" charset="-122"/>
          <a:cs typeface="微软雅黑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charset="0"/>
          <a:ea typeface="微软雅黑" charset="-122"/>
          <a:cs typeface="微软雅黑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charset="0"/>
          <a:ea typeface="微软雅黑" charset="-122"/>
          <a:cs typeface="微软雅黑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charset="0"/>
          <a:ea typeface="微软雅黑" charset="-122"/>
          <a:cs typeface="微软雅黑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charset="0"/>
          <a:ea typeface="微软雅黑" charset="-122"/>
          <a:cs typeface="微软雅黑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黑体" charset="-122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黑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黑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黑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黑体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73238"/>
            <a:ext cx="9144000" cy="8604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sz="4400" b="1" dirty="0" smtClean="0">
                <a:cs typeface="+mj-cs"/>
              </a:rPr>
              <a:t>基于区块链的跨境金融平台</a:t>
            </a:r>
            <a:r>
              <a:rPr kumimoji="1" lang="en-US" altLang="zh-CN" sz="4400" b="1" dirty="0" smtClean="0">
                <a:cs typeface="+mj-cs"/>
              </a:rPr>
              <a:t/>
            </a:r>
            <a:br>
              <a:rPr kumimoji="1" lang="en-US" altLang="zh-CN" sz="4400" b="1" dirty="0" smtClean="0">
                <a:cs typeface="+mj-cs"/>
              </a:rPr>
            </a:br>
            <a:r>
              <a:rPr kumimoji="1" lang="en-US" altLang="zh-CN" sz="4400" b="1" dirty="0" smtClean="0">
                <a:cs typeface="+mj-cs"/>
              </a:rPr>
              <a:t>——iOS</a:t>
            </a:r>
            <a:r>
              <a:rPr kumimoji="1" lang="zh-CN" altLang="en-US" sz="4400" b="1" dirty="0" smtClean="0">
                <a:cs typeface="+mj-cs"/>
              </a:rPr>
              <a:t>实现</a:t>
            </a:r>
            <a:endParaRPr kumimoji="1" lang="zh-CN" altLang="en-US" sz="4400" b="1" dirty="0" smtClean="0"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24400"/>
            <a:ext cx="9144000" cy="10080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>
                <a:cs typeface="+mn-cs"/>
              </a:rPr>
              <a:t>小组</a:t>
            </a:r>
            <a:r>
              <a:rPr kumimoji="1" lang="zh-CN" altLang="en-US" dirty="0" smtClean="0">
                <a:cs typeface="+mn-cs"/>
              </a:rPr>
              <a:t>成员</a:t>
            </a:r>
            <a:r>
              <a:rPr kumimoji="1" lang="zh-CN" altLang="en-US" dirty="0" smtClean="0">
                <a:cs typeface="+mn-cs"/>
              </a:rPr>
              <a:t>：欧锦铭（</a:t>
            </a:r>
            <a:r>
              <a:rPr lang="cs-CZ" altLang="zh-CN" dirty="0"/>
              <a:t>21751210</a:t>
            </a:r>
            <a:r>
              <a:rPr kumimoji="1" lang="zh-CN" altLang="en-US" dirty="0" smtClean="0">
                <a:cs typeface="+mn-cs"/>
              </a:rPr>
              <a:t>）</a:t>
            </a:r>
            <a:endParaRPr kumimoji="1" lang="en-US" altLang="zh-CN" dirty="0" smtClean="0"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>
                <a:cs typeface="+mn-cs"/>
              </a:rPr>
              <a:t>                  颜玉妃（</a:t>
            </a:r>
            <a:r>
              <a:rPr kumimoji="1" lang="en-US" altLang="zh-CN" dirty="0" smtClean="0">
                <a:cs typeface="+mn-cs"/>
              </a:rPr>
              <a:t>21751213</a:t>
            </a:r>
            <a:r>
              <a:rPr kumimoji="1" lang="zh-CN" altLang="en-US" dirty="0" smtClean="0">
                <a:cs typeface="+mn-cs"/>
              </a:rPr>
              <a:t>）</a:t>
            </a:r>
            <a:endParaRPr kumimoji="1" lang="en-US" altLang="zh-CN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机构发起汇款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2776"/>
            <a:ext cx="3154536" cy="504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45" y="1412776"/>
            <a:ext cx="3154536" cy="504056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654135" y="3537012"/>
            <a:ext cx="201622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2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258" y="246185"/>
            <a:ext cx="6822837" cy="616017"/>
          </a:xfrm>
        </p:spPr>
        <p:txBody>
          <a:bodyPr/>
          <a:lstStyle/>
          <a:p>
            <a:r>
              <a:rPr kumimoji="1" lang="zh-CN" altLang="en-US" dirty="0" smtClean="0"/>
              <a:t>银行</a:t>
            </a:r>
            <a:r>
              <a:rPr kumimoji="1" lang="zh-CN" altLang="en-US" smtClean="0"/>
              <a:t>收到汇款单及查看汇款单</a:t>
            </a:r>
            <a:r>
              <a:rPr kumimoji="1" lang="zh-CN" altLang="en-US" dirty="0" smtClean="0"/>
              <a:t>详情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62924"/>
            <a:ext cx="3154536" cy="51470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362923"/>
            <a:ext cx="3139062" cy="514703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749554" y="3504390"/>
            <a:ext cx="25922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90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机构列表、汇款单列表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174440"/>
            <a:ext cx="3855697" cy="540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78" y="1174440"/>
            <a:ext cx="385569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8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搜索汇款单、交易总览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7" y="1196752"/>
            <a:ext cx="3855697" cy="540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2" y="1196752"/>
            <a:ext cx="385569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7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4225" y="1617663"/>
            <a:ext cx="55435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4000" b="1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Thanks</a:t>
            </a:r>
            <a:r>
              <a:rPr kumimoji="1" lang="zh-CN" altLang="en-US" sz="4000" b="1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4000" b="1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your</a:t>
            </a:r>
            <a:r>
              <a:rPr kumimoji="1" lang="zh-CN" altLang="en-US" sz="4000" b="1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</a:t>
            </a:r>
            <a:r>
              <a:rPr kumimoji="1" lang="en-US" altLang="zh-CN" sz="4000" b="1" dirty="0" smtClean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kumimoji="1" lang="en-US" altLang="zh-CN" sz="4000" b="1" dirty="0">
              <a:solidFill>
                <a:schemeClr val="accent5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1524000" y="4724400"/>
            <a:ext cx="91440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黑体" charset="-122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黑体" charset="-122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黑体" charset="-122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黑体" charset="-122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黑体" charset="-122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/>
              <a:t>小组成员：欧锦铭（</a:t>
            </a:r>
            <a:r>
              <a:rPr lang="cs-CZ" altLang="zh-CN" dirty="0"/>
              <a:t>21751210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fontAlgn="auto">
              <a:spcAft>
                <a:spcPts val="0"/>
              </a:spcAft>
              <a:defRPr/>
            </a:pPr>
            <a:r>
              <a:rPr kumimoji="1" lang="zh-CN" altLang="en-US" dirty="0"/>
              <a:t>                  颜玉妃（</a:t>
            </a:r>
            <a:r>
              <a:rPr kumimoji="1" lang="en-US" altLang="zh-CN" dirty="0"/>
              <a:t>21751213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2981325"/>
            <a:ext cx="2155825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63750" y="2678113"/>
            <a:ext cx="3157538" cy="6064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0950" y="2676525"/>
            <a:ext cx="2279650" cy="6080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dirty="0" smtClean="0">
                <a:solidFill>
                  <a:schemeClr val="bg1"/>
                </a:solidFill>
                <a:cs typeface="+mj-cs"/>
              </a:rPr>
              <a:t>目  录</a:t>
            </a:r>
          </a:p>
        </p:txBody>
      </p:sp>
      <p:cxnSp>
        <p:nvCxnSpPr>
          <p:cNvPr id="10" name="直线连接符 9"/>
          <p:cNvCxnSpPr>
            <a:stCxn id="7" idx="3"/>
          </p:cNvCxnSpPr>
          <p:nvPr/>
        </p:nvCxnSpPr>
        <p:spPr>
          <a:xfrm>
            <a:off x="5221288" y="2981325"/>
            <a:ext cx="87471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6096000" y="2208213"/>
            <a:ext cx="0" cy="216058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76313" y="1941513"/>
            <a:ext cx="719137" cy="71278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 rot="2700000">
            <a:off x="1099344" y="1099344"/>
            <a:ext cx="719137" cy="7143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46063" y="1200150"/>
            <a:ext cx="719137" cy="714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33363" y="1941513"/>
            <a:ext cx="719137" cy="7127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4" name="提取 23"/>
          <p:cNvSpPr/>
          <p:nvPr/>
        </p:nvSpPr>
        <p:spPr>
          <a:xfrm rot="5400000">
            <a:off x="6519069" y="1916906"/>
            <a:ext cx="720725" cy="576263"/>
          </a:xfrm>
          <a:prstGeom prst="flowChartExtra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91300" y="1844675"/>
            <a:ext cx="4076700" cy="72072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6" name="直线连接符 25"/>
          <p:cNvCxnSpPr/>
          <p:nvPr/>
        </p:nvCxnSpPr>
        <p:spPr>
          <a:xfrm>
            <a:off x="6096000" y="2208213"/>
            <a:ext cx="6477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67563" y="1973263"/>
            <a:ext cx="22320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项目背景</a:t>
            </a:r>
            <a:endParaRPr kumimoji="1" lang="zh-CN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提取 27"/>
          <p:cNvSpPr/>
          <p:nvPr/>
        </p:nvSpPr>
        <p:spPr>
          <a:xfrm rot="5400000">
            <a:off x="6519069" y="2996406"/>
            <a:ext cx="720725" cy="576263"/>
          </a:xfrm>
          <a:prstGeom prst="flowChartExtra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91300" y="2924175"/>
            <a:ext cx="4076700" cy="72072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30" name="直线连接符 29"/>
          <p:cNvCxnSpPr/>
          <p:nvPr/>
        </p:nvCxnSpPr>
        <p:spPr>
          <a:xfrm>
            <a:off x="6096000" y="3287713"/>
            <a:ext cx="6477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167563" y="3054350"/>
            <a:ext cx="22320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系统流程</a:t>
            </a:r>
            <a:endParaRPr kumimoji="1" lang="zh-CN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提取 31"/>
          <p:cNvSpPr/>
          <p:nvPr/>
        </p:nvSpPr>
        <p:spPr>
          <a:xfrm rot="5400000">
            <a:off x="6519863" y="4076700"/>
            <a:ext cx="719137" cy="576263"/>
          </a:xfrm>
          <a:prstGeom prst="flowChartExtra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591300" y="4005263"/>
            <a:ext cx="4076700" cy="71913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34" name="直线连接符 33"/>
          <p:cNvCxnSpPr/>
          <p:nvPr/>
        </p:nvCxnSpPr>
        <p:spPr>
          <a:xfrm>
            <a:off x="6096000" y="4368800"/>
            <a:ext cx="6477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67563" y="4133850"/>
            <a:ext cx="22320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详细页面</a:t>
            </a:r>
            <a:endParaRPr kumimoji="1" lang="zh-CN" altLang="en-US" sz="24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4528" y="3103180"/>
            <a:ext cx="9144000" cy="8604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dirty="0" smtClean="0">
                <a:cs typeface="+mj-cs"/>
              </a:rPr>
              <a:t>PART</a:t>
            </a:r>
            <a:r>
              <a:rPr kumimoji="1" lang="zh-CN" altLang="en-US" dirty="0" smtClean="0">
                <a:cs typeface="+mj-cs"/>
              </a:rPr>
              <a:t> </a:t>
            </a:r>
            <a:r>
              <a:rPr kumimoji="1" lang="en-US" altLang="zh-CN" dirty="0" smtClean="0">
                <a:cs typeface="+mj-cs"/>
              </a:rPr>
              <a:t>1</a:t>
            </a:r>
            <a:r>
              <a:rPr kumimoji="1" lang="zh-CN" altLang="en-US" dirty="0" smtClean="0">
                <a:cs typeface="+mj-cs"/>
              </a:rPr>
              <a:t> </a:t>
            </a:r>
            <a:r>
              <a:rPr kumimoji="1" lang="zh-CN" altLang="en-US" dirty="0" smtClean="0">
                <a:cs typeface="+mj-cs"/>
              </a:rPr>
              <a:t>项目背景</a:t>
            </a:r>
            <a:endParaRPr kumimoji="1" lang="zh-CN" altLang="en-US" dirty="0" smtClean="0"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970011"/>
            <a:ext cx="9144000" cy="17478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kumimoji="1" lang="en-US" altLang="zh-CN" dirty="0" smtClean="0"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kumimoji="1" lang="zh-CN" altLang="en-US" dirty="0" smtClean="0"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050" y="1828800"/>
            <a:ext cx="719138" cy="71278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 rot="2700000">
            <a:off x="6238082" y="986631"/>
            <a:ext cx="719138" cy="7143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84800" y="1087438"/>
            <a:ext cx="719138" cy="714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372100" y="1828800"/>
            <a:ext cx="719138" cy="7127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055" y="1220953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端用户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160" y="1275658"/>
            <a:ext cx="4150561" cy="219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09685" y="1725009"/>
            <a:ext cx="6338443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跨境电商产业活跃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年中国跨境电商交易规模达到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万亿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年，中国跨境电商交易规模预计将达到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8.8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万亿元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艾媒咨询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《2016-2017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中国跨境电商市场研究报告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88" y="3625212"/>
            <a:ext cx="29144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583832" y="518964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企业国际化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66" y="3637060"/>
            <a:ext cx="18722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478687" y="39827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互联网金融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8945" y="5722945"/>
            <a:ext cx="1074948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跨境金融</a:t>
            </a:r>
            <a:r>
              <a:rPr lang="zh-CN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指服务提供者可在境外向消费者提供包括跨境支付、跨境融资、跨境投资、跨境理财等在内的综合性金融服务。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9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传统业务流程</a:t>
            </a:r>
            <a:endParaRPr kumimoji="1" lang="zh-CN" altLang="en-US"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340107" y="653891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</a:pPr>
            <a:fld id="{97825172-C4F3-44F6-99C8-3DC9A1672199}" type="slidenum">
              <a:rPr lang="zh-CN" altLang="en-US" smtClean="0"/>
              <a:pPr marL="0" indent="0">
                <a:buFont typeface="+mj-lt"/>
                <a:buNone/>
              </a:pPr>
              <a:t>5</a:t>
            </a:fld>
            <a:endParaRPr lang="zh-CN" altLang="en-US" dirty="0"/>
          </a:p>
        </p:txBody>
      </p:sp>
      <p:graphicFrame>
        <p:nvGraphicFramePr>
          <p:cNvPr id="6" name="图示 25"/>
          <p:cNvGraphicFramePr/>
          <p:nvPr>
            <p:extLst>
              <p:ext uri="{D42A27DB-BD31-4B8C-83A1-F6EECF244321}">
                <p14:modId xmlns:p14="http://schemas.microsoft.com/office/powerpoint/2010/main" val="1082693835"/>
              </p:ext>
            </p:extLst>
          </p:nvPr>
        </p:nvGraphicFramePr>
        <p:xfrm>
          <a:off x="1295226" y="2587947"/>
          <a:ext cx="9601548" cy="3796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117">
            <a:extLst>
              <a:ext uri="{FF2B5EF4-FFF2-40B4-BE49-F238E27FC236}">
                <a16:creationId xmlns:a16="http://schemas.microsoft.com/office/drawing/2014/main" xmlns="" id="{778266B5-AB8B-4581-8F1D-9C42C786F999}"/>
              </a:ext>
            </a:extLst>
          </p:cNvPr>
          <p:cNvGrpSpPr/>
          <p:nvPr/>
        </p:nvGrpSpPr>
        <p:grpSpPr>
          <a:xfrm>
            <a:off x="2364735" y="1128186"/>
            <a:ext cx="7475681" cy="1220694"/>
            <a:chOff x="815768" y="4005064"/>
            <a:chExt cx="9828649" cy="138947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789C9C0C-51EB-4D92-AF70-A7600BC18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904" y="4005064"/>
              <a:ext cx="1024508" cy="102450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72AE0011-FA96-4847-B4E3-4F7FEAB18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46" y="4113076"/>
              <a:ext cx="920183" cy="80848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368F6886-17AE-4658-8787-581F15870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400" y="4129546"/>
              <a:ext cx="792868" cy="700398"/>
            </a:xfrm>
            <a:prstGeom prst="rect">
              <a:avLst/>
            </a:prstGeom>
          </p:spPr>
        </p:pic>
        <p:cxnSp>
          <p:nvCxnSpPr>
            <p:cNvPr id="11" name="直接箭头连接符 123">
              <a:extLst>
                <a:ext uri="{FF2B5EF4-FFF2-40B4-BE49-F238E27FC236}">
                  <a16:creationId xmlns:a16="http://schemas.microsoft.com/office/drawing/2014/main" xmlns="" id="{F7FA576F-B51C-439C-A8D7-7E8768BD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847528" y="4517318"/>
              <a:ext cx="138255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24">
              <a:extLst>
                <a:ext uri="{FF2B5EF4-FFF2-40B4-BE49-F238E27FC236}">
                  <a16:creationId xmlns:a16="http://schemas.microsoft.com/office/drawing/2014/main" xmlns="" id="{D6D605AC-3EEF-49FF-ADA6-176402AADE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66" y="4517318"/>
              <a:ext cx="138255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直接箭头连接符 125">
              <a:extLst>
                <a:ext uri="{FF2B5EF4-FFF2-40B4-BE49-F238E27FC236}">
                  <a16:creationId xmlns:a16="http://schemas.microsoft.com/office/drawing/2014/main" xmlns="" id="{CA25E1A4-9594-4D81-AF71-8656E117C595}"/>
                </a:ext>
              </a:extLst>
            </p:cNvPr>
            <p:cNvCxnSpPr>
              <a:cxnSpLocks/>
            </p:cNvCxnSpPr>
            <p:nvPr/>
          </p:nvCxnSpPr>
          <p:spPr>
            <a:xfrm>
              <a:off x="6134333" y="4533788"/>
              <a:ext cx="138255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直接箭头连接符 126">
              <a:extLst>
                <a:ext uri="{FF2B5EF4-FFF2-40B4-BE49-F238E27FC236}">
                  <a16:creationId xmlns:a16="http://schemas.microsoft.com/office/drawing/2014/main" xmlns="" id="{5344DA98-7A3B-4BA4-95CF-E92AEB7D1C3C}"/>
                </a:ext>
              </a:extLst>
            </p:cNvPr>
            <p:cNvCxnSpPr>
              <a:cxnSpLocks/>
            </p:cNvCxnSpPr>
            <p:nvPr/>
          </p:nvCxnSpPr>
          <p:spPr>
            <a:xfrm>
              <a:off x="8313846" y="4533788"/>
              <a:ext cx="138255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5BB725D9-F3D9-4F01-AEC7-4FA467A7EC07}"/>
                </a:ext>
              </a:extLst>
            </p:cNvPr>
            <p:cNvSpPr txBox="1"/>
            <p:nvPr/>
          </p:nvSpPr>
          <p:spPr>
            <a:xfrm>
              <a:off x="815768" y="5008694"/>
              <a:ext cx="1260025" cy="385364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汇款人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91B1CBB8-C585-431A-A44D-2386063E9494}"/>
                </a:ext>
              </a:extLst>
            </p:cNvPr>
            <p:cNvSpPr txBox="1"/>
            <p:nvPr/>
          </p:nvSpPr>
          <p:spPr>
            <a:xfrm>
              <a:off x="2868915" y="4962499"/>
              <a:ext cx="1485010" cy="385364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汇出机构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1C84A71C-D4B3-4606-8162-9D11767D02CB}"/>
                </a:ext>
              </a:extLst>
            </p:cNvPr>
            <p:cNvSpPr txBox="1"/>
            <p:nvPr/>
          </p:nvSpPr>
          <p:spPr>
            <a:xfrm>
              <a:off x="5050230" y="4972593"/>
              <a:ext cx="1432063" cy="385364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银联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B1F1B44A-A747-4FF4-90CD-DA44C19BCD02}"/>
                </a:ext>
              </a:extLst>
            </p:cNvPr>
            <p:cNvSpPr txBox="1"/>
            <p:nvPr/>
          </p:nvSpPr>
          <p:spPr>
            <a:xfrm>
              <a:off x="7101426" y="4978859"/>
              <a:ext cx="1565087" cy="385364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汇入机构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A6337311-02B8-42AA-8A2F-8507E0331567}"/>
                </a:ext>
              </a:extLst>
            </p:cNvPr>
            <p:cNvSpPr txBox="1"/>
            <p:nvPr/>
          </p:nvSpPr>
          <p:spPr>
            <a:xfrm>
              <a:off x="9413810" y="5009173"/>
              <a:ext cx="1230607" cy="385364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收汇人</a:t>
              </a:r>
            </a:p>
          </p:txBody>
        </p:sp>
      </p:grpSp>
      <p:grpSp>
        <p:nvGrpSpPr>
          <p:cNvPr id="20" name="组合 23">
            <a:extLst>
              <a:ext uri="{FF2B5EF4-FFF2-40B4-BE49-F238E27FC236}">
                <a16:creationId xmlns:a16="http://schemas.microsoft.com/office/drawing/2014/main" xmlns="" id="{EAAA56B4-F291-4753-AE20-70227ED161BA}"/>
              </a:ext>
            </a:extLst>
          </p:cNvPr>
          <p:cNvGrpSpPr/>
          <p:nvPr/>
        </p:nvGrpSpPr>
        <p:grpSpPr>
          <a:xfrm>
            <a:off x="4219718" y="1312927"/>
            <a:ext cx="675670" cy="559517"/>
            <a:chOff x="7324667" y="5118676"/>
            <a:chExt cx="751929" cy="604048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xmlns="" id="{89015007-EBB6-424D-B7A7-5FE15143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667" y="5118676"/>
              <a:ext cx="604048" cy="60404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CE4F0230-D5B9-4F43-BD29-3ECBEA71F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741" y="5410035"/>
              <a:ext cx="298855" cy="298855"/>
            </a:xfrm>
            <a:prstGeom prst="rect">
              <a:avLst/>
            </a:prstGeom>
          </p:spPr>
        </p:pic>
      </p:grpSp>
      <p:grpSp>
        <p:nvGrpSpPr>
          <p:cNvPr id="23" name="组合 24">
            <a:extLst>
              <a:ext uri="{FF2B5EF4-FFF2-40B4-BE49-F238E27FC236}">
                <a16:creationId xmlns:a16="http://schemas.microsoft.com/office/drawing/2014/main" xmlns="" id="{9C18E76E-9C13-4F81-A21D-066C8385B018}"/>
              </a:ext>
            </a:extLst>
          </p:cNvPr>
          <p:cNvGrpSpPr/>
          <p:nvPr/>
        </p:nvGrpSpPr>
        <p:grpSpPr>
          <a:xfrm>
            <a:off x="7460214" y="1312927"/>
            <a:ext cx="689793" cy="578474"/>
            <a:chOff x="7613991" y="3398169"/>
            <a:chExt cx="712136" cy="66362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xmlns="" id="{8D2719EE-FC59-42D9-A6AD-907C26488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160" y="3749829"/>
              <a:ext cx="311967" cy="31196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xmlns="" id="{DED59F04-F1BF-414E-94DB-F79BF615A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991" y="3398169"/>
              <a:ext cx="604048" cy="604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2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痛点解决方案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75520" y="1234112"/>
            <a:ext cx="8647719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对于跨境汇款查询不便的问题，通过自动化系统的构建可以有效解决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1"/>
          <p:cNvGrpSpPr/>
          <p:nvPr/>
        </p:nvGrpSpPr>
        <p:grpSpPr>
          <a:xfrm>
            <a:off x="1775520" y="1963391"/>
            <a:ext cx="8647719" cy="1080120"/>
            <a:chOff x="563616" y="1052736"/>
            <a:chExt cx="5361383" cy="1584176"/>
          </a:xfrm>
        </p:grpSpPr>
        <p:sp>
          <p:nvSpPr>
            <p:cNvPr id="6" name="矩形 5"/>
            <p:cNvSpPr/>
            <p:nvPr/>
          </p:nvSpPr>
          <p:spPr>
            <a:xfrm>
              <a:off x="563616" y="1052736"/>
              <a:ext cx="2088231" cy="158417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汇出机构、汇入机构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分别提供自有系统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36768" y="1052736"/>
              <a:ext cx="2088231" cy="158417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第三方建立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系统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5386059" y="204178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or</a:t>
            </a:r>
            <a:endParaRPr lang="zh-CN" altLang="en-US" sz="5400" dirty="0"/>
          </a:p>
        </p:txBody>
      </p:sp>
      <p:sp>
        <p:nvSpPr>
          <p:cNvPr id="9" name="等腰三角形 45"/>
          <p:cNvSpPr/>
          <p:nvPr/>
        </p:nvSpPr>
        <p:spPr>
          <a:xfrm rot="10800000">
            <a:off x="4812691" y="4695667"/>
            <a:ext cx="2500353" cy="480605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20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3056" y="5229200"/>
            <a:ext cx="5832648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区块链系统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ctr">
              <a:lnSpc>
                <a:spcPct val="125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各个机构协作维护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共享同一个数据库中的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提高透明度，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降低成本，提高效率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1787" y="3123892"/>
            <a:ext cx="3288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数据库间互通性的缺失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造成不同机构电子数据记录的差异，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产生一致性问题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9427" y="3084892"/>
            <a:ext cx="351906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汇出机构至汇入机构信息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不对称，由中介机构对其上传的信息进行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验证，这将产生巨大的核算费用，并耗费大量时间</a:t>
            </a:r>
          </a:p>
        </p:txBody>
      </p:sp>
    </p:spTree>
    <p:extLst>
      <p:ext uri="{BB962C8B-B14F-4D97-AF65-F5344CB8AC3E}">
        <p14:creationId xmlns:p14="http://schemas.microsoft.com/office/powerpoint/2010/main" val="38673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58925" y="2676525"/>
            <a:ext cx="9144000" cy="8604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dirty="0" smtClean="0">
                <a:cs typeface="+mj-cs"/>
              </a:rPr>
              <a:t>PART</a:t>
            </a:r>
            <a:r>
              <a:rPr kumimoji="1" lang="zh-CN" altLang="en-US" dirty="0" smtClean="0">
                <a:cs typeface="+mj-cs"/>
              </a:rPr>
              <a:t> </a:t>
            </a:r>
            <a:r>
              <a:rPr kumimoji="1" lang="en-US" altLang="zh-CN" dirty="0" smtClean="0">
                <a:cs typeface="+mj-cs"/>
              </a:rPr>
              <a:t>2</a:t>
            </a:r>
            <a:r>
              <a:rPr kumimoji="1" lang="zh-CN" altLang="en-US" dirty="0" smtClean="0">
                <a:cs typeface="+mj-cs"/>
              </a:rPr>
              <a:t> 系统流程</a:t>
            </a:r>
            <a:endParaRPr kumimoji="1" lang="zh-CN" altLang="en-US" dirty="0" smtClean="0"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15050" y="1828800"/>
            <a:ext cx="719138" cy="71278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 rot="2700000">
            <a:off x="6238082" y="986631"/>
            <a:ext cx="719138" cy="7143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84800" y="1087438"/>
            <a:ext cx="719138" cy="714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72100" y="1828800"/>
            <a:ext cx="719138" cy="7127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系统流程</a:t>
            </a:r>
            <a:endParaRPr kumimoji="1" lang="zh-CN" altLang="en-US" dirty="0"/>
          </a:p>
        </p:txBody>
      </p:sp>
      <p:sp>
        <p:nvSpPr>
          <p:cNvPr id="4" name="矩形: 圆角 142">
            <a:extLst>
              <a:ext uri="{FF2B5EF4-FFF2-40B4-BE49-F238E27FC236}">
                <a16:creationId xmlns="" xmlns:a16="http://schemas.microsoft.com/office/drawing/2014/main" id="{2AF9738B-2613-4E2D-958F-6B5DDFCA63C8}"/>
              </a:ext>
            </a:extLst>
          </p:cNvPr>
          <p:cNvSpPr/>
          <p:nvPr/>
        </p:nvSpPr>
        <p:spPr>
          <a:xfrm>
            <a:off x="4695158" y="2115418"/>
            <a:ext cx="3555904" cy="3436431"/>
          </a:xfrm>
          <a:prstGeom prst="roundRect">
            <a:avLst>
              <a:gd name="adj" fmla="val 10835"/>
            </a:avLst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AFFE9E5B-4417-46C1-8A8F-3843A2E6BE7E}"/>
              </a:ext>
            </a:extLst>
          </p:cNvPr>
          <p:cNvSpPr/>
          <p:nvPr/>
        </p:nvSpPr>
        <p:spPr>
          <a:xfrm>
            <a:off x="2402132" y="1340768"/>
            <a:ext cx="864096" cy="2880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 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599091D-F7C3-4C7A-AA86-AD239D6BA644}"/>
              </a:ext>
            </a:extLst>
          </p:cNvPr>
          <p:cNvSpPr/>
          <p:nvPr/>
        </p:nvSpPr>
        <p:spPr>
          <a:xfrm>
            <a:off x="1843429" y="1780599"/>
            <a:ext cx="1981502" cy="3976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境外汇款人填写汇款单</a:t>
            </a:r>
          </a:p>
        </p:txBody>
      </p:sp>
      <p:cxnSp>
        <p:nvCxnSpPr>
          <p:cNvPr id="7" name="直接箭头连接符 9">
            <a:extLst>
              <a:ext uri="{FF2B5EF4-FFF2-40B4-BE49-F238E27FC236}">
                <a16:creationId xmlns="" xmlns:a16="http://schemas.microsoft.com/office/drawing/2014/main" id="{E722A837-4A87-4C1F-8D52-50339DD4C669}"/>
              </a:ext>
            </a:extLst>
          </p:cNvPr>
          <p:cNvCxnSpPr>
            <a:cxnSpLocks/>
          </p:cNvCxnSpPr>
          <p:nvPr/>
        </p:nvCxnSpPr>
        <p:spPr>
          <a:xfrm>
            <a:off x="2834180" y="1628800"/>
            <a:ext cx="0" cy="15179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CCF3BA-DC54-4769-B253-0383C9C8AC56}"/>
              </a:ext>
            </a:extLst>
          </p:cNvPr>
          <p:cNvSpPr/>
          <p:nvPr/>
        </p:nvSpPr>
        <p:spPr>
          <a:xfrm>
            <a:off x="1843429" y="2876159"/>
            <a:ext cx="1981501" cy="435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境外银行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发起汇款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F68DFFD-C940-4882-B576-E8ECF5B02285}"/>
              </a:ext>
            </a:extLst>
          </p:cNvPr>
          <p:cNvSpPr/>
          <p:nvPr/>
        </p:nvSpPr>
        <p:spPr>
          <a:xfrm>
            <a:off x="1682052" y="3469210"/>
            <a:ext cx="2304256" cy="512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转接机构收到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汇款转接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请求后，对交易进行转接</a:t>
            </a:r>
          </a:p>
        </p:txBody>
      </p:sp>
      <p:cxnSp>
        <p:nvCxnSpPr>
          <p:cNvPr id="10" name="直接箭头连接符 26">
            <a:extLst>
              <a:ext uri="{FF2B5EF4-FFF2-40B4-BE49-F238E27FC236}">
                <a16:creationId xmlns="" xmlns:a16="http://schemas.microsoft.com/office/drawing/2014/main" id="{3F77E775-0BC8-4942-9D89-6DD5E74FA627}"/>
              </a:ext>
            </a:extLst>
          </p:cNvPr>
          <p:cNvCxnSpPr>
            <a:cxnSpLocks/>
          </p:cNvCxnSpPr>
          <p:nvPr/>
        </p:nvCxnSpPr>
        <p:spPr>
          <a:xfrm>
            <a:off x="2834180" y="3311809"/>
            <a:ext cx="0" cy="1574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EBD845C5-4068-4408-8551-7CA9EFCB96F4}"/>
              </a:ext>
            </a:extLst>
          </p:cNvPr>
          <p:cNvSpPr/>
          <p:nvPr/>
        </p:nvSpPr>
        <p:spPr>
          <a:xfrm>
            <a:off x="1682051" y="4153201"/>
            <a:ext cx="230425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收汇机构收到转接的交易后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记录汇款</a:t>
            </a:r>
          </a:p>
        </p:txBody>
      </p:sp>
      <p:cxnSp>
        <p:nvCxnSpPr>
          <p:cNvPr id="12" name="直接箭头连接符 35">
            <a:extLst>
              <a:ext uri="{FF2B5EF4-FFF2-40B4-BE49-F238E27FC236}">
                <a16:creationId xmlns="" xmlns:a16="http://schemas.microsoft.com/office/drawing/2014/main" id="{162787C1-0D73-4EA7-98E2-91ECF6363C97}"/>
              </a:ext>
            </a:extLst>
          </p:cNvPr>
          <p:cNvCxnSpPr>
            <a:cxnSpLocks/>
          </p:cNvCxnSpPr>
          <p:nvPr/>
        </p:nvCxnSpPr>
        <p:spPr>
          <a:xfrm flipH="1">
            <a:off x="2834179" y="3981774"/>
            <a:ext cx="1" cy="17142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C428B20-053E-460F-AA8C-5B2C98CC5490}"/>
              </a:ext>
            </a:extLst>
          </p:cNvPr>
          <p:cNvSpPr/>
          <p:nvPr/>
        </p:nvSpPr>
        <p:spPr>
          <a:xfrm>
            <a:off x="1377034" y="4843006"/>
            <a:ext cx="2914290" cy="3677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收汇机构将汇款打入收汇人的账户</a:t>
            </a:r>
          </a:p>
        </p:txBody>
      </p:sp>
      <p:cxnSp>
        <p:nvCxnSpPr>
          <p:cNvPr id="14" name="直接箭头连接符 51">
            <a:extLst>
              <a:ext uri="{FF2B5EF4-FFF2-40B4-BE49-F238E27FC236}">
                <a16:creationId xmlns="" xmlns:a16="http://schemas.microsoft.com/office/drawing/2014/main" id="{9B529C35-53C1-40DF-81FE-3C42C8ED1950}"/>
              </a:ext>
            </a:extLst>
          </p:cNvPr>
          <p:cNvCxnSpPr>
            <a:cxnSpLocks/>
          </p:cNvCxnSpPr>
          <p:nvPr/>
        </p:nvCxnSpPr>
        <p:spPr>
          <a:xfrm>
            <a:off x="2834179" y="4657257"/>
            <a:ext cx="0" cy="18574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57">
            <a:extLst>
              <a:ext uri="{FF2B5EF4-FFF2-40B4-BE49-F238E27FC236}">
                <a16:creationId xmlns="" xmlns:a16="http://schemas.microsoft.com/office/drawing/2014/main" id="{4F179E98-3C92-4480-881C-9D726958C8CE}"/>
              </a:ext>
            </a:extLst>
          </p:cNvPr>
          <p:cNvCxnSpPr>
            <a:cxnSpLocks/>
          </p:cNvCxnSpPr>
          <p:nvPr/>
        </p:nvCxnSpPr>
        <p:spPr>
          <a:xfrm>
            <a:off x="2834179" y="5210734"/>
            <a:ext cx="0" cy="4974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E9341CBD-CFDF-43AC-BEF2-B770D4DFFD42}"/>
              </a:ext>
            </a:extLst>
          </p:cNvPr>
          <p:cNvSpPr/>
          <p:nvPr/>
        </p:nvSpPr>
        <p:spPr>
          <a:xfrm>
            <a:off x="1843429" y="2334529"/>
            <a:ext cx="1981501" cy="3976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交易交由境外银行处理</a:t>
            </a:r>
          </a:p>
        </p:txBody>
      </p:sp>
      <p:cxnSp>
        <p:nvCxnSpPr>
          <p:cNvPr id="17" name="直接箭头连接符 65">
            <a:extLst>
              <a:ext uri="{FF2B5EF4-FFF2-40B4-BE49-F238E27FC236}">
                <a16:creationId xmlns="" xmlns:a16="http://schemas.microsoft.com/office/drawing/2014/main" id="{39EB662E-1C1C-4BA9-B9B1-7DE23FE1DA64}"/>
              </a:ext>
            </a:extLst>
          </p:cNvPr>
          <p:cNvCxnSpPr>
            <a:cxnSpLocks/>
          </p:cNvCxnSpPr>
          <p:nvPr/>
        </p:nvCxnSpPr>
        <p:spPr>
          <a:xfrm>
            <a:off x="2834180" y="2178213"/>
            <a:ext cx="0" cy="1563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67">
            <a:extLst>
              <a:ext uri="{FF2B5EF4-FFF2-40B4-BE49-F238E27FC236}">
                <a16:creationId xmlns="" xmlns:a16="http://schemas.microsoft.com/office/drawing/2014/main" id="{073B33CD-7834-41FC-B4ED-1D75BD565982}"/>
              </a:ext>
            </a:extLst>
          </p:cNvPr>
          <p:cNvCxnSpPr>
            <a:cxnSpLocks/>
          </p:cNvCxnSpPr>
          <p:nvPr/>
        </p:nvCxnSpPr>
        <p:spPr>
          <a:xfrm>
            <a:off x="2834180" y="2732143"/>
            <a:ext cx="0" cy="1440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75">
            <a:extLst>
              <a:ext uri="{FF2B5EF4-FFF2-40B4-BE49-F238E27FC236}">
                <a16:creationId xmlns="" xmlns:a16="http://schemas.microsoft.com/office/drawing/2014/main" id="{B4E6CC3B-3C2F-4E63-908A-6E5FD1EF30D0}"/>
              </a:ext>
            </a:extLst>
          </p:cNvPr>
          <p:cNvCxnSpPr>
            <a:cxnSpLocks/>
          </p:cNvCxnSpPr>
          <p:nvPr/>
        </p:nvCxnSpPr>
        <p:spPr>
          <a:xfrm flipV="1">
            <a:off x="3824930" y="3093295"/>
            <a:ext cx="1149764" cy="68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B8AEB4FF-F4B1-4080-A516-94099D61A401}"/>
              </a:ext>
            </a:extLst>
          </p:cNvPr>
          <p:cNvSpPr/>
          <p:nvPr/>
        </p:nvSpPr>
        <p:spPr>
          <a:xfrm>
            <a:off x="4974694" y="2841267"/>
            <a:ext cx="2900921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将汇款索引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、收汇人、卡号等信息上链存储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3C0EB48D-0111-4A54-BD0C-54696AB663B9}"/>
              </a:ext>
            </a:extLst>
          </p:cNvPr>
          <p:cNvSpPr/>
          <p:nvPr/>
        </p:nvSpPr>
        <p:spPr>
          <a:xfrm>
            <a:off x="4974694" y="3478600"/>
            <a:ext cx="2900921" cy="512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将汇款索引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及时间戳等信息上链存储</a:t>
            </a:r>
          </a:p>
        </p:txBody>
      </p:sp>
      <p:cxnSp>
        <p:nvCxnSpPr>
          <p:cNvPr id="22" name="直接箭头连接符 99">
            <a:extLst>
              <a:ext uri="{FF2B5EF4-FFF2-40B4-BE49-F238E27FC236}">
                <a16:creationId xmlns="" xmlns:a16="http://schemas.microsoft.com/office/drawing/2014/main" id="{21ED56C4-7E52-476A-B41F-4330418C28FE}"/>
              </a:ext>
            </a:extLst>
          </p:cNvPr>
          <p:cNvCxnSpPr>
            <a:cxnSpLocks/>
          </p:cNvCxnSpPr>
          <p:nvPr/>
        </p:nvCxnSpPr>
        <p:spPr>
          <a:xfrm>
            <a:off x="3986308" y="3725492"/>
            <a:ext cx="988386" cy="93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668F433-51D7-4505-B910-FC549BCDA8AB}"/>
              </a:ext>
            </a:extLst>
          </p:cNvPr>
          <p:cNvSpPr/>
          <p:nvPr/>
        </p:nvSpPr>
        <p:spPr>
          <a:xfrm>
            <a:off x="4974693" y="4153201"/>
            <a:ext cx="2900921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将汇款索引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及时间戳等信息上链存储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109">
            <a:extLst>
              <a:ext uri="{FF2B5EF4-FFF2-40B4-BE49-F238E27FC236}">
                <a16:creationId xmlns="" xmlns:a16="http://schemas.microsoft.com/office/drawing/2014/main" id="{B6FB888A-C70F-4C51-BEC4-9738322D7A1E}"/>
              </a:ext>
            </a:extLst>
          </p:cNvPr>
          <p:cNvCxnSpPr>
            <a:cxnSpLocks/>
          </p:cNvCxnSpPr>
          <p:nvPr/>
        </p:nvCxnSpPr>
        <p:spPr>
          <a:xfrm>
            <a:off x="3986307" y="4405229"/>
            <a:ext cx="98838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117">
            <a:extLst>
              <a:ext uri="{FF2B5EF4-FFF2-40B4-BE49-F238E27FC236}">
                <a16:creationId xmlns="" xmlns:a16="http://schemas.microsoft.com/office/drawing/2014/main" id="{98410094-FD1E-43EA-A4F1-B52F5DDD1966}"/>
              </a:ext>
            </a:extLst>
          </p:cNvPr>
          <p:cNvSpPr/>
          <p:nvPr/>
        </p:nvSpPr>
        <p:spPr>
          <a:xfrm>
            <a:off x="2402132" y="6208811"/>
            <a:ext cx="864096" cy="2880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 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AA13ACE1-024C-485B-9EA6-D439C7D7724C}"/>
              </a:ext>
            </a:extLst>
          </p:cNvPr>
          <p:cNvSpPr/>
          <p:nvPr/>
        </p:nvSpPr>
        <p:spPr>
          <a:xfrm>
            <a:off x="8688288" y="3944734"/>
            <a:ext cx="2016224" cy="512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转接机构以日为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单位进行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汇款清算</a:t>
            </a:r>
          </a:p>
        </p:txBody>
      </p:sp>
      <p:cxnSp>
        <p:nvCxnSpPr>
          <p:cNvPr id="27" name="连接符: 肘形 127">
            <a:extLst>
              <a:ext uri="{FF2B5EF4-FFF2-40B4-BE49-F238E27FC236}">
                <a16:creationId xmlns="" xmlns:a16="http://schemas.microsoft.com/office/drawing/2014/main" id="{F5BAEB46-7D39-4417-B6CE-A49E75D37FF0}"/>
              </a:ext>
            </a:extLst>
          </p:cNvPr>
          <p:cNvCxnSpPr/>
          <p:nvPr/>
        </p:nvCxnSpPr>
        <p:spPr>
          <a:xfrm>
            <a:off x="3266228" y="1484784"/>
            <a:ext cx="6430172" cy="245995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833038C5-00F8-4D4F-A41D-DD9CE4F3CF6C}"/>
              </a:ext>
            </a:extLst>
          </p:cNvPr>
          <p:cNvSpPr/>
          <p:nvPr/>
        </p:nvSpPr>
        <p:spPr>
          <a:xfrm>
            <a:off x="4974693" y="4859816"/>
            <a:ext cx="2900921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将清算文件中的相关信息上链存储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连接符: 肘形 132">
            <a:extLst>
              <a:ext uri="{FF2B5EF4-FFF2-40B4-BE49-F238E27FC236}">
                <a16:creationId xmlns="" xmlns:a16="http://schemas.microsoft.com/office/drawing/2014/main" id="{9196826D-06CC-48AF-8AB2-1BFF5B82A8CD}"/>
              </a:ext>
            </a:extLst>
          </p:cNvPr>
          <p:cNvCxnSpPr/>
          <p:nvPr/>
        </p:nvCxnSpPr>
        <p:spPr>
          <a:xfrm rot="5400000">
            <a:off x="8458734" y="3874178"/>
            <a:ext cx="654546" cy="182078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E7D1E21F-61BD-4357-B01C-46F4D51E2DC1}"/>
              </a:ext>
            </a:extLst>
          </p:cNvPr>
          <p:cNvSpPr/>
          <p:nvPr/>
        </p:nvSpPr>
        <p:spPr>
          <a:xfrm>
            <a:off x="1889582" y="5708158"/>
            <a:ext cx="1889193" cy="3696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收汇人收到汇款</a:t>
            </a:r>
          </a:p>
        </p:txBody>
      </p:sp>
      <p:cxnSp>
        <p:nvCxnSpPr>
          <p:cNvPr id="31" name="直接箭头连接符 137">
            <a:extLst>
              <a:ext uri="{FF2B5EF4-FFF2-40B4-BE49-F238E27FC236}">
                <a16:creationId xmlns="" xmlns:a16="http://schemas.microsoft.com/office/drawing/2014/main" id="{2A8D3B6A-9DE8-40FD-9556-F3A64F7C4001}"/>
              </a:ext>
            </a:extLst>
          </p:cNvPr>
          <p:cNvCxnSpPr/>
          <p:nvPr/>
        </p:nvCxnSpPr>
        <p:spPr>
          <a:xfrm>
            <a:off x="2834179" y="6077771"/>
            <a:ext cx="1" cy="1310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3052DE66-7712-4387-A279-2751F7A99942}"/>
              </a:ext>
            </a:extLst>
          </p:cNvPr>
          <p:cNvSpPr txBox="1"/>
          <p:nvPr/>
        </p:nvSpPr>
        <p:spPr>
          <a:xfrm>
            <a:off x="5685908" y="2224310"/>
            <a:ext cx="1478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区块链存储信息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1384549F-0F27-4DF1-8DF7-3F5FEAF0DDEA}"/>
              </a:ext>
            </a:extLst>
          </p:cNvPr>
          <p:cNvSpPr/>
          <p:nvPr/>
        </p:nvSpPr>
        <p:spPr>
          <a:xfrm>
            <a:off x="5238771" y="5717018"/>
            <a:ext cx="2485085" cy="351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收汇人进行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汇款信息查询</a:t>
            </a:r>
          </a:p>
        </p:txBody>
      </p:sp>
      <p:cxnSp>
        <p:nvCxnSpPr>
          <p:cNvPr id="34" name="直接箭头连接符 148">
            <a:extLst>
              <a:ext uri="{FF2B5EF4-FFF2-40B4-BE49-F238E27FC236}">
                <a16:creationId xmlns="" xmlns:a16="http://schemas.microsoft.com/office/drawing/2014/main" id="{72C7353F-E1B3-4EDE-8ACB-A1F6A6AF163A}"/>
              </a:ext>
            </a:extLst>
          </p:cNvPr>
          <p:cNvCxnSpPr>
            <a:cxnSpLocks/>
          </p:cNvCxnSpPr>
          <p:nvPr/>
        </p:nvCxnSpPr>
        <p:spPr>
          <a:xfrm flipH="1">
            <a:off x="3778775" y="5892964"/>
            <a:ext cx="1459996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53">
            <a:extLst>
              <a:ext uri="{FF2B5EF4-FFF2-40B4-BE49-F238E27FC236}">
                <a16:creationId xmlns="" xmlns:a16="http://schemas.microsoft.com/office/drawing/2014/main" id="{F5DEDC6A-3201-46C3-A6F3-5A4FB8D37526}"/>
              </a:ext>
            </a:extLst>
          </p:cNvPr>
          <p:cNvCxnSpPr>
            <a:cxnSpLocks/>
          </p:cNvCxnSpPr>
          <p:nvPr/>
        </p:nvCxnSpPr>
        <p:spPr>
          <a:xfrm>
            <a:off x="6473110" y="5544218"/>
            <a:ext cx="8204" cy="1728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6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58925" y="2676525"/>
            <a:ext cx="9144000" cy="8604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dirty="0" smtClean="0">
                <a:cs typeface="+mj-cs"/>
              </a:rPr>
              <a:t>PART</a:t>
            </a:r>
            <a:r>
              <a:rPr kumimoji="1" lang="zh-CN" altLang="en-US" dirty="0" smtClean="0">
                <a:cs typeface="+mj-cs"/>
              </a:rPr>
              <a:t> </a:t>
            </a:r>
            <a:r>
              <a:rPr kumimoji="1" lang="en-US" altLang="zh-CN" dirty="0" smtClean="0">
                <a:cs typeface="+mj-cs"/>
              </a:rPr>
              <a:t>3</a:t>
            </a:r>
            <a:r>
              <a:rPr kumimoji="1" lang="zh-CN" altLang="en-US" dirty="0" smtClean="0">
                <a:cs typeface="+mj-cs"/>
              </a:rPr>
              <a:t> </a:t>
            </a:r>
            <a:r>
              <a:rPr kumimoji="1" lang="zh-CN" altLang="en-US" dirty="0" smtClean="0">
                <a:cs typeface="+mj-cs"/>
              </a:rPr>
              <a:t>详细页面</a:t>
            </a:r>
            <a:endParaRPr kumimoji="1" lang="zh-CN" altLang="en-US" dirty="0" smtClean="0"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15050" y="1828800"/>
            <a:ext cx="719138" cy="71278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 rot="2700000">
            <a:off x="6238082" y="986631"/>
            <a:ext cx="719138" cy="7143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84800" y="1087438"/>
            <a:ext cx="719138" cy="714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72100" y="1828800"/>
            <a:ext cx="719138" cy="7127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浙江大学ppt模板-sx" id="{3D36E155-A11F-8C4C-865B-35CC25943D42}" vid="{3804989A-574A-EA4E-BBC9-D011DEBA5B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1017-浙江大学ppt模板-sx</Template>
  <TotalTime>201</TotalTime>
  <Words>473</Words>
  <Application>Microsoft Macintosh PowerPoint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Black</vt:lpstr>
      <vt:lpstr>DengXian</vt:lpstr>
      <vt:lpstr>Microsoft YaHei</vt:lpstr>
      <vt:lpstr>Times New Roman</vt:lpstr>
      <vt:lpstr>Wingdings</vt:lpstr>
      <vt:lpstr>黑体</vt:lpstr>
      <vt:lpstr>微软雅黑</vt:lpstr>
      <vt:lpstr>Arial</vt:lpstr>
      <vt:lpstr>Office 主题</vt:lpstr>
      <vt:lpstr>基于区块链的跨境金融平台 ——iOS实现</vt:lpstr>
      <vt:lpstr>目  录</vt:lpstr>
      <vt:lpstr>PART 1 项目背景</vt:lpstr>
      <vt:lpstr>项目背景</vt:lpstr>
      <vt:lpstr>传统业务流程</vt:lpstr>
      <vt:lpstr>痛点解决方案</vt:lpstr>
      <vt:lpstr>PART 2 系统流程</vt:lpstr>
      <vt:lpstr>系统流程</vt:lpstr>
      <vt:lpstr>PART 3 详细页面</vt:lpstr>
      <vt:lpstr>机构发起汇款</vt:lpstr>
      <vt:lpstr>银行收到汇款单及查看汇款单详情</vt:lpstr>
      <vt:lpstr>机构列表、汇款单列表</vt:lpstr>
      <vt:lpstr>搜索汇款单、交易总览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浙江大学PPT模板</dc:title>
  <dc:creator>Microsoft Office 用户</dc:creator>
  <cp:lastModifiedBy>user</cp:lastModifiedBy>
  <cp:revision>22</cp:revision>
  <dcterms:created xsi:type="dcterms:W3CDTF">2017-10-17T13:03:09Z</dcterms:created>
  <dcterms:modified xsi:type="dcterms:W3CDTF">2018-01-14T03:24:32Z</dcterms:modified>
</cp:coreProperties>
</file>