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8" r:id="rId7"/>
    <p:sldId id="267" r:id="rId8"/>
    <p:sldId id="274" r:id="rId9"/>
    <p:sldId id="279" r:id="rId10"/>
    <p:sldId id="283" r:id="rId11"/>
    <p:sldId id="268" r:id="rId12"/>
    <p:sldId id="280" r:id="rId13"/>
    <p:sldId id="260" r:id="rId14"/>
    <p:sldId id="262" r:id="rId15"/>
    <p:sldId id="284" r:id="rId16"/>
    <p:sldId id="285" r:id="rId17"/>
    <p:sldId id="286" r:id="rId18"/>
    <p:sldId id="287" r:id="rId19"/>
    <p:sldId id="281" r:id="rId20"/>
    <p:sldId id="289" r:id="rId21"/>
    <p:sldId id="282" r:id="rId22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897B"/>
    <a:srgbClr val="E4402F"/>
    <a:srgbClr val="FFFDEF"/>
    <a:srgbClr val="CB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87" autoAdjust="0"/>
  </p:normalViewPr>
  <p:slideViewPr>
    <p:cSldViewPr showGuides="1">
      <p:cViewPr>
        <p:scale>
          <a:sx n="150" d="100"/>
          <a:sy n="150" d="100"/>
        </p:scale>
        <p:origin x="474" y="144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12FD-5A5D-4212-BA1A-BE6A382C8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09918" y="361176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709918" y="598656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1" name="圆角矩形 20"/>
          <p:cNvSpPr/>
          <p:nvPr userDrawn="1"/>
        </p:nvSpPr>
        <p:spPr>
          <a:xfrm>
            <a:off x="279049" y="412730"/>
            <a:ext cx="393739" cy="393739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1918" y="423644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</a:fld>
            <a:endParaRPr lang="zh-CN" altLang="en-US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microsoft.com/office/2007/relationships/media" Target="file:///C:\Users\asus\Desktop\&#39033;&#30446;\3ee72d9c9e5eab1ac94a80f496890f9f.mp4" TargetMode="External"/><Relationship Id="rId1" Type="http://schemas.openxmlformats.org/officeDocument/2006/relationships/video" Target="file:///C:\Users\asus\Desktop\&#39033;&#30446;\3ee72d9c9e5eab1ac94a80f496890f9f.mp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2840911" y="1848491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</a:t>
            </a:r>
            <a:r>
              <a:rPr lang="en-US" altLang="zh-CN" sz="24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Cocos2D-Objc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的超级玛丽游戏开发</a:t>
            </a:r>
            <a:endParaRPr lang="en-US" altLang="zh-CN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457686" y="2749476"/>
            <a:ext cx="219347" cy="219347"/>
            <a:chOff x="801291" y="3535885"/>
            <a:chExt cx="219347" cy="219347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Group 14"/>
          <p:cNvGrpSpPr/>
          <p:nvPr/>
        </p:nvGrpSpPr>
        <p:grpSpPr bwMode="auto">
          <a:xfrm>
            <a:off x="5930479" y="2728812"/>
            <a:ext cx="219347" cy="219347"/>
            <a:chOff x="4248" y="3024"/>
            <a:chExt cx="600" cy="599"/>
          </a:xfrm>
        </p:grpSpPr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156176" y="2699987"/>
            <a:ext cx="13484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2018.1.10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29"/>
            <p:cNvSpPr/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30"/>
            <p:cNvSpPr/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32"/>
            <p:cNvSpPr/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33"/>
            <p:cNvSpPr/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34"/>
            <p:cNvSpPr/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35"/>
            <p:cNvSpPr/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36"/>
            <p:cNvSpPr/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37"/>
            <p:cNvSpPr/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Freeform 38"/>
            <p:cNvSpPr/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39"/>
            <p:cNvSpPr/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Freeform 40"/>
            <p:cNvSpPr/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41"/>
            <p:cNvSpPr/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42"/>
            <p:cNvSpPr/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Freeform 43"/>
            <p:cNvSpPr/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44"/>
            <p:cNvSpPr/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46"/>
            <p:cNvSpPr/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Freeform 47"/>
            <p:cNvSpPr/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48"/>
            <p:cNvSpPr/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49"/>
            <p:cNvSpPr/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50"/>
            <p:cNvSpPr/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51"/>
            <p:cNvSpPr/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52"/>
            <p:cNvSpPr/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53"/>
            <p:cNvSpPr/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54"/>
            <p:cNvSpPr/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5"/>
            <p:cNvSpPr/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56"/>
            <p:cNvSpPr/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63"/>
            <p:cNvSpPr/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64"/>
            <p:cNvSpPr/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65"/>
            <p:cNvSpPr/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66"/>
            <p:cNvSpPr/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/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/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/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/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/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/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/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/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/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/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/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/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/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/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/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/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/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/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/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/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/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/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/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/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/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/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/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/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/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/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/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/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/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/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/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/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/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/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/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/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/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/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/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/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/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/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/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/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/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/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/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/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/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/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/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/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/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/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/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/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/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/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/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/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/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/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/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/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/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/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/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/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/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/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/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/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/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/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/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/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/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/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/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/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/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/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/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/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/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/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/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/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/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/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/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/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/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/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/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/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/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/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/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/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/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/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/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/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/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/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/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/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/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/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/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/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/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/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/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/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/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/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/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/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/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/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/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/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/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/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/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/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/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/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/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/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/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/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/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/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/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/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/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/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/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/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/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/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/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/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/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/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/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/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/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/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/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/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/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/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/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/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/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/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/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/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/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/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/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/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/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/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/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/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/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/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/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/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/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/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/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/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/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/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/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/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/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/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/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/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/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/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/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/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/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/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/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/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/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/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/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/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/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/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/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/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/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/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/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/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/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/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/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/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/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/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/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/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/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/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/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/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/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/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/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/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/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/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/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/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/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/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/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/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/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/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/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/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/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/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/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/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/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/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/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/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/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/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/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/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/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/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/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/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/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/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/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/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/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/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/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/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/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/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/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/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/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/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/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/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/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/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/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/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/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/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/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/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/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/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/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/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/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/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/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/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/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/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/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/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/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/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/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/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/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/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/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/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/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/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/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/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/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/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/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/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/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/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/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/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/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/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/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/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/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/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/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/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/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/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/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/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/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/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/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/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/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/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/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/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/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/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/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/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/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/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/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/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/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/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/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/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/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/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/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/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/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/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/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/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/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/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/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/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/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/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/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/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/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/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/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/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/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/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/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/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/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/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/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/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/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/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/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/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/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/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/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/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/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/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/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/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/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/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/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/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/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/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/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/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/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/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/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/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/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/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/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/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/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/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/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/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/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/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/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/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/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/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/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/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/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/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/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/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/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/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/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9" name="组合 38"/>
          <p:cNvGrpSpPr/>
          <p:nvPr/>
        </p:nvGrpSpPr>
        <p:grpSpPr>
          <a:xfrm>
            <a:off x="1696072" y="3560233"/>
            <a:ext cx="6641589" cy="727259"/>
            <a:chOff x="1216025" y="2955926"/>
            <a:chExt cx="1971675" cy="215900"/>
          </a:xfrm>
        </p:grpSpPr>
        <p:sp>
          <p:nvSpPr>
            <p:cNvPr id="44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96672" y="4177986"/>
            <a:ext cx="283722" cy="443004"/>
            <a:chOff x="3141663" y="3136901"/>
            <a:chExt cx="90488" cy="141288"/>
          </a:xfrm>
        </p:grpSpPr>
        <p:sp>
          <p:nvSpPr>
            <p:cNvPr id="41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05"/>
            <p:cNvSpPr/>
            <p:nvPr/>
          </p:nvSpPr>
          <p:spPr bwMode="auto">
            <a:xfrm>
              <a:off x="3148013" y="3144840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676896" y="2726901"/>
            <a:ext cx="2249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制作人：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21751123   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周新哲  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21751124   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   鹏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74565" y="985811"/>
            <a:ext cx="2431854" cy="2755857"/>
            <a:chOff x="4898565" y="1940457"/>
            <a:chExt cx="2431854" cy="2755857"/>
          </a:xfrm>
        </p:grpSpPr>
        <p:sp>
          <p:nvSpPr>
            <p:cNvPr id="2" name="椭圆 1"/>
            <p:cNvSpPr/>
            <p:nvPr/>
          </p:nvSpPr>
          <p:spPr>
            <a:xfrm>
              <a:off x="5206032" y="1940457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52"/>
            <p:cNvSpPr txBox="1"/>
            <p:nvPr/>
          </p:nvSpPr>
          <p:spPr>
            <a:xfrm>
              <a:off x="4898565" y="3957650"/>
              <a:ext cx="24318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游戏代码实现</a:t>
              </a:r>
              <a:endParaRPr lang="zh-CN" altLang="en-US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reeform 3"/>
          <p:cNvSpPr/>
          <p:nvPr/>
        </p:nvSpPr>
        <p:spPr bwMode="auto">
          <a:xfrm>
            <a:off x="566414" y="2603499"/>
            <a:ext cx="1838325" cy="50323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Freeform 4"/>
          <p:cNvSpPr/>
          <p:nvPr/>
        </p:nvSpPr>
        <p:spPr bwMode="auto">
          <a:xfrm>
            <a:off x="2195735" y="2682874"/>
            <a:ext cx="1682749" cy="503238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9" name="Freeform 5"/>
          <p:cNvSpPr/>
          <p:nvPr/>
        </p:nvSpPr>
        <p:spPr bwMode="auto">
          <a:xfrm>
            <a:off x="3711748" y="2603499"/>
            <a:ext cx="2084387" cy="50323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Freeform 6"/>
          <p:cNvSpPr/>
          <p:nvPr/>
        </p:nvSpPr>
        <p:spPr bwMode="auto">
          <a:xfrm>
            <a:off x="5580111" y="2681287"/>
            <a:ext cx="1523033" cy="50323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151" name="Group 7"/>
          <p:cNvGrpSpPr/>
          <p:nvPr/>
        </p:nvGrpSpPr>
        <p:grpSpPr bwMode="auto">
          <a:xfrm>
            <a:off x="3779911" y="2801937"/>
            <a:ext cx="152400" cy="190500"/>
            <a:chOff x="0" y="0"/>
            <a:chExt cx="96" cy="120"/>
          </a:xfrm>
        </p:grpSpPr>
        <p:sp>
          <p:nvSpPr>
            <p:cNvPr id="6152" name="Freeform 8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5" name="Group 11"/>
          <p:cNvGrpSpPr/>
          <p:nvPr/>
        </p:nvGrpSpPr>
        <p:grpSpPr bwMode="auto">
          <a:xfrm>
            <a:off x="5652120" y="2809874"/>
            <a:ext cx="185737" cy="173038"/>
            <a:chOff x="0" y="0"/>
            <a:chExt cx="117" cy="109"/>
          </a:xfrm>
          <a:solidFill>
            <a:srgbClr val="A2897B"/>
          </a:solidFill>
        </p:grpSpPr>
        <p:sp>
          <p:nvSpPr>
            <p:cNvPr id="6156" name="Freeform 12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9" name="Group 15"/>
          <p:cNvGrpSpPr/>
          <p:nvPr/>
        </p:nvGrpSpPr>
        <p:grpSpPr bwMode="auto">
          <a:xfrm>
            <a:off x="2267744" y="2803524"/>
            <a:ext cx="185738" cy="187325"/>
            <a:chOff x="0" y="0"/>
            <a:chExt cx="117" cy="118"/>
          </a:xfrm>
          <a:solidFill>
            <a:srgbClr val="A2897B"/>
          </a:solidFill>
        </p:grpSpPr>
        <p:sp>
          <p:nvSpPr>
            <p:cNvPr id="6160" name="Freeform 16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3" name="Group 19"/>
          <p:cNvGrpSpPr/>
          <p:nvPr/>
        </p:nvGrpSpPr>
        <p:grpSpPr bwMode="auto">
          <a:xfrm>
            <a:off x="638869" y="2801937"/>
            <a:ext cx="166687" cy="190500"/>
            <a:chOff x="0" y="0"/>
            <a:chExt cx="105" cy="120"/>
          </a:xfrm>
        </p:grpSpPr>
        <p:sp>
          <p:nvSpPr>
            <p:cNvPr id="6164" name="Freeform 20"/>
            <p:cNvSpPr/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Freeform 21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99326" y="2745373"/>
            <a:ext cx="13244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GamgScene.h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2411760" y="2727115"/>
            <a:ext cx="1217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rgbClr val="A2897B"/>
                </a:solidFill>
              </a:rPr>
              <a:t>GameMap.h</a:t>
            </a:r>
            <a:endParaRPr lang="zh-CN" altLang="zh-CN" sz="1600" dirty="0">
              <a:solidFill>
                <a:srgbClr val="A2897B"/>
              </a:solidFill>
            </a:endParaRP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3928955" y="2745373"/>
            <a:ext cx="17231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AnimationManager.h</a:t>
            </a:r>
            <a:endParaRPr lang="zh-CN" altLang="zh-CN" sz="1400" dirty="0">
              <a:solidFill>
                <a:schemeClr val="bg1"/>
              </a:solidFill>
            </a:endParaRP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5868144" y="2702443"/>
            <a:ext cx="8221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A2897B"/>
                </a:solidFill>
              </a:rPr>
              <a:t>Hero.h</a:t>
            </a:r>
            <a:endParaRPr lang="zh-CN" altLang="zh-CN" dirty="0">
              <a:solidFill>
                <a:srgbClr val="A2897B"/>
              </a:solidFill>
            </a:endParaRP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034009" y="2196092"/>
            <a:ext cx="14398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动画管理类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2267742" y="3420541"/>
            <a:ext cx="14398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游戏地图管理类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5621113" y="3417451"/>
            <a:ext cx="14398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马里奥人物类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325003" y="3287655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E4402F"/>
                </a:solidFill>
              </a:rPr>
              <a:t>03</a:t>
            </a:r>
            <a:endParaRPr lang="zh-CN" altLang="zh-CN" sz="3600" dirty="0">
              <a:solidFill>
                <a:srgbClr val="E4402F"/>
              </a:solidFill>
            </a:endParaRP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2661303" y="1797050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A2897B"/>
                </a:solidFill>
              </a:rPr>
              <a:t>02</a:t>
            </a:r>
            <a:endParaRPr lang="zh-CN" altLang="zh-CN" sz="3600" dirty="0">
              <a:solidFill>
                <a:srgbClr val="A2897B"/>
              </a:solidFill>
            </a:endParaRP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6015255" y="1797050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A2897B"/>
                </a:solidFill>
              </a:rPr>
              <a:t>04</a:t>
            </a:r>
            <a:endParaRPr lang="zh-CN" altLang="zh-CN" sz="3600" dirty="0">
              <a:solidFill>
                <a:srgbClr val="A2897B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08025" y="410716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/>
              <a:t>代码</a:t>
            </a:r>
            <a:r>
              <a:rPr lang="zh-CN" altLang="en-US" dirty="0" smtClean="0"/>
              <a:t>主要组成</a:t>
            </a:r>
            <a:endParaRPr lang="zh-CN" altLang="en-US" dirty="0"/>
          </a:p>
        </p:txBody>
      </p:sp>
      <p:sp>
        <p:nvSpPr>
          <p:cNvPr id="36" name="Freeform 5"/>
          <p:cNvSpPr/>
          <p:nvPr/>
        </p:nvSpPr>
        <p:spPr bwMode="auto">
          <a:xfrm>
            <a:off x="6864639" y="2602706"/>
            <a:ext cx="1599718" cy="50323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7189695" y="2714972"/>
            <a:ext cx="982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Enemy.h</a:t>
            </a:r>
            <a:endParaRPr lang="zh-CN" altLang="zh-CN" dirty="0">
              <a:solidFill>
                <a:schemeClr val="bg1"/>
              </a:solidFill>
            </a:endParaRPr>
          </a:p>
        </p:txBody>
      </p:sp>
      <p:grpSp>
        <p:nvGrpSpPr>
          <p:cNvPr id="44" name="Group 19"/>
          <p:cNvGrpSpPr/>
          <p:nvPr/>
        </p:nvGrpSpPr>
        <p:grpSpPr bwMode="auto">
          <a:xfrm>
            <a:off x="6948264" y="2801142"/>
            <a:ext cx="166687" cy="190500"/>
            <a:chOff x="0" y="0"/>
            <a:chExt cx="105" cy="120"/>
          </a:xfrm>
        </p:grpSpPr>
        <p:sp>
          <p:nvSpPr>
            <p:cNvPr id="45" name="Freeform 20"/>
            <p:cNvSpPr/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1043608" y="3286125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 smtClean="0">
                <a:solidFill>
                  <a:srgbClr val="E4402F"/>
                </a:solidFill>
              </a:rPr>
              <a:t>0</a:t>
            </a:r>
            <a:r>
              <a:rPr lang="en-US" altLang="zh-CN" sz="3600" dirty="0" smtClean="0">
                <a:solidFill>
                  <a:srgbClr val="E4402F"/>
                </a:solidFill>
              </a:rPr>
              <a:t>1</a:t>
            </a:r>
            <a:endParaRPr lang="zh-CN" altLang="zh-CN" sz="3600" dirty="0">
              <a:solidFill>
                <a:srgbClr val="E4402F"/>
              </a:solidFill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7280026" y="3286125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 smtClean="0">
                <a:solidFill>
                  <a:srgbClr val="E4402F"/>
                </a:solidFill>
              </a:rPr>
              <a:t>0</a:t>
            </a:r>
            <a:r>
              <a:rPr lang="en-US" altLang="zh-CN" sz="3600" dirty="0" smtClean="0">
                <a:solidFill>
                  <a:srgbClr val="E4402F"/>
                </a:solidFill>
              </a:rPr>
              <a:t>5</a:t>
            </a:r>
            <a:endParaRPr lang="zh-CN" altLang="zh-CN" sz="3600" dirty="0">
              <a:solidFill>
                <a:srgbClr val="E4402F"/>
              </a:solidFill>
            </a:endParaRPr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737119" y="2196861"/>
            <a:ext cx="13480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游戏主场景类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6886465" y="2188648"/>
            <a:ext cx="14398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蘑菇等敌人类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 isContent="1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60000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750" fill="hold"/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750" fill="hold"/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60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75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75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 p14:presetBounceEnd="6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750" fill="hold"/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750" fill="hold"/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750" fill="hold"/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750" fill="hold"/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60000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750" fill="hold"/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750" fill="hold"/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 p14:presetBounceEnd="60000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7" dur="750" fill="hold"/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8" dur="750" fill="hold"/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 p14:presetBounceEnd="6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1" dur="750" fill="hold"/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2" dur="750" fill="hold"/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 p14:presetBounceEnd="60000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60000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750" fill="hold"/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750" fill="hold"/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60000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3" dur="750" fill="hold"/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4" dur="750" fill="hold"/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86" presetID="2" presetClass="entr" presetSubtype="2" fill="hold" grpId="0" nodeType="after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9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6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0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4" dur="8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5" dur="8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47" grpId="0" animBg="1"/>
          <p:bldP spid="6148" grpId="0" animBg="1"/>
          <p:bldP spid="6149" grpId="0" animBg="1"/>
          <p:bldP spid="6150" grpId="0" animBg="1"/>
          <p:bldP spid="6166" grpId="0"/>
          <p:bldP spid="6167" grpId="0"/>
          <p:bldP spid="6168" grpId="0"/>
          <p:bldP spid="6169" grpId="0"/>
          <p:bldP spid="6171" grpId="0"/>
          <p:bldP spid="6172" grpId="0"/>
          <p:bldP spid="6173" grpId="0"/>
          <p:bldP spid="6175" grpId="0"/>
          <p:bldP spid="6176" grpId="0"/>
          <p:bldP spid="6177" grpId="0"/>
          <p:bldP spid="36" grpId="0" animBg="1"/>
          <p:bldP spid="43" grpId="0"/>
          <p:bldP spid="48" grpId="0"/>
          <p:bldP spid="49" grpId="0"/>
          <p:bldP spid="50" grpId="0"/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86" presetID="2" presetClass="entr" presetSubtype="2" fill="hold" grpId="0" nodeType="after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8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8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47" grpId="0" animBg="1"/>
          <p:bldP spid="6148" grpId="0" animBg="1"/>
          <p:bldP spid="6149" grpId="0" animBg="1"/>
          <p:bldP spid="6150" grpId="0" animBg="1"/>
          <p:bldP spid="6166" grpId="0"/>
          <p:bldP spid="6167" grpId="0"/>
          <p:bldP spid="6168" grpId="0"/>
          <p:bldP spid="6169" grpId="0"/>
          <p:bldP spid="6171" grpId="0"/>
          <p:bldP spid="6172" grpId="0"/>
          <p:bldP spid="6173" grpId="0"/>
          <p:bldP spid="6175" grpId="0"/>
          <p:bldP spid="6176" grpId="0"/>
          <p:bldP spid="6177" grpId="0"/>
          <p:bldP spid="36" grpId="0" animBg="1"/>
          <p:bldP spid="43" grpId="0"/>
          <p:bldP spid="48" grpId="0"/>
          <p:bldP spid="49" grpId="0"/>
          <p:bldP spid="50" grpId="0"/>
          <p:bldP spid="5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GampScene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直接继承</a:t>
            </a:r>
            <a:r>
              <a:rPr lang="en-GB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CCScene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类，作为游戏主场景类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55576" y="1076960"/>
            <a:ext cx="69847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GameScene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initHeroAndMap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方法对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GameMap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Hero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等对象进行场景的初始化工作。包括创建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马里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奥、创建敌人、创建场景地图等。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755576" y="1724660"/>
            <a:ext cx="7200800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755576" y="1862773"/>
            <a:ext cx="69127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接收用户</a:t>
            </a:r>
            <a:r>
              <a:rPr lang="zh-CN" altLang="en-US" sz="1200" b="1" dirty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touchBegan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：、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touchMoved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：、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touchEnded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函数对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事件进行监听获取用户输入，并针对不同的输入做出反馈。包括马里奥行走、跳跃、发射子弹等。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755576" y="2510472"/>
            <a:ext cx="7200800" cy="31712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755576" y="2640648"/>
            <a:ext cx="69127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检测碰撞</a:t>
            </a:r>
            <a:endParaRPr lang="zh-CN" altLang="en-US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函数中调用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enemyVSHero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：和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collistionH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方法对马里奥的碰撞进行逐帧检测。包括马里奥与砖块、马里奥与道具等的检测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755576" y="3288347"/>
            <a:ext cx="7200800" cy="12699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755576" y="3426460"/>
            <a:ext cx="69127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1200" b="1" dirty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地图元素</a:t>
            </a:r>
            <a:endParaRPr lang="en-US" altLang="zh-CN" sz="1200" b="1" dirty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根据用户输入和碰撞检测更新地图元素的位置和状态。包括马里奥的状态和位置、敌人的位置、砖块是破碎消失、金币的状态等。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755576" y="4070985"/>
            <a:ext cx="7200800" cy="3174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755576" y="4199573"/>
            <a:ext cx="69847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更新视口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函数中调用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setSceneScrollPosition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方法根据玛丽奥的位置更新手机屏幕显示的视口大小，并保证玛丽奥只能在一定范围内回退。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V="1">
            <a:off x="755576" y="4844098"/>
            <a:ext cx="7200800" cy="7302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 isContent="1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6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23" grpId="0" animBg="1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23" grpId="0" animBg="1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GameMap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直接继承</a:t>
            </a:r>
            <a:r>
              <a:rPr lang="en-GB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CCTiledMap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类，以全局单例的形式作为游戏地图管理类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755576" y="1076960"/>
            <a:ext cx="69847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GameMap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initWithFile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方法从指定的地图文件中载入地图信息，并以数组的形式维护地图中的所有砖块、敌人、道具、子弹等地图元素。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755576" y="1724660"/>
            <a:ext cx="7200800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755576" y="2068787"/>
            <a:ext cx="69127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显示地图元素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GB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launchEnemyInMap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launchGadgetInMap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方法在初始化后根据元素在地图中的位置信息显示元素。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>
            <a:off x="755576" y="2716486"/>
            <a:ext cx="7200800" cy="31712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755576" y="3147020"/>
            <a:ext cx="69127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检测碰撞</a:t>
            </a:r>
            <a:endParaRPr lang="zh-CN" altLang="en-US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函数中调用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enemyVSHero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：和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bulletVSEnemy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方法对马里奥与敌人、子弹和敌人的碰撞进行逐帧检测。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28"/>
          <p:cNvSpPr>
            <a:spLocks noChangeShapeType="1"/>
          </p:cNvSpPr>
          <p:nvPr/>
        </p:nvSpPr>
        <p:spPr bwMode="auto">
          <a:xfrm>
            <a:off x="755576" y="3794719"/>
            <a:ext cx="7200800" cy="12699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 isContent="1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/>
          <p:bldP spid="49" grpId="0" animBg="1"/>
          <p:bldP spid="50" grpId="0"/>
          <p:bldP spid="51" grpId="0" animBg="1"/>
          <p:bldP spid="52" grpId="0"/>
          <p:bldP spid="5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/>
          <p:bldP spid="49" grpId="0" animBg="1"/>
          <p:bldP spid="50" grpId="0"/>
          <p:bldP spid="51" grpId="0" animBg="1"/>
          <p:bldP spid="52" grpId="0"/>
          <p:bldP spid="53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AnimationManager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直接继承</a:t>
            </a:r>
            <a:r>
              <a:rPr lang="en-GB" altLang="zh-CN" dirty="0" err="1" smtClean="0"/>
              <a:t>NSObject</a:t>
            </a:r>
            <a:r>
              <a:rPr lang="zh-CN" altLang="en-US" dirty="0" smtClean="0"/>
              <a:t>，以全局单例的形式作为动画管理类</a:t>
            </a:r>
            <a:endParaRPr lang="zh-CN" altLang="en-US" dirty="0"/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755576" y="1203176"/>
            <a:ext cx="69847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预加载资源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AnimationManager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initAnimationMap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preLoadEffectAndMusic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方法将游戏中将会用到的动画和特效音频预先加载到缓存中，以便加快游戏调用。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755576" y="1850876"/>
            <a:ext cx="7200800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755576" y="2395601"/>
            <a:ext cx="69127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返回指定的动画对象</a:t>
            </a:r>
            <a:endParaRPr lang="zh-CN" altLang="en-US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getAnimation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createAnimateWithType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方法返回缓存中已经存在的动画资源。包括敌人的运动动画、金币的旋转闪烁动画等。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755576" y="3043300"/>
            <a:ext cx="7200800" cy="31712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 isContent="1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43" grpId="0" animBg="1"/>
          <p:bldP spid="44" grpId="0"/>
          <p:bldP spid="4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43" grpId="0" animBg="1"/>
          <p:bldP spid="44" grpId="0"/>
          <p:bldP spid="4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Hero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直接继承</a:t>
            </a:r>
            <a:r>
              <a:rPr lang="en-GB" altLang="zh-CN" dirty="0" err="1" smtClean="0"/>
              <a:t>CCNode</a:t>
            </a:r>
            <a:r>
              <a:rPr lang="zh-CN" altLang="en-US" dirty="0" smtClean="0"/>
              <a:t>，以全局单例的形式作为马里奥的人物类</a:t>
            </a:r>
            <a:endParaRPr lang="zh-CN" altLang="en-US" dirty="0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755576" y="1076960"/>
            <a:ext cx="68407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Hero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维护马里奥的等级状态、跳跃、朝向、飞行、是否死亡、是否可以发射子弹等一系列状态，还初始化一些列相关动作的图片信息。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>
            <a:off x="755576" y="1724660"/>
            <a:ext cx="7200800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755576" y="2140795"/>
            <a:ext cx="69127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设置状态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setHeroTypeForSmall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setHeroTypeForNormal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changeForGotAddLifeMushroom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等方法设置马里奥的身体状态和生命条数等信息。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755576" y="2788494"/>
            <a:ext cx="7200800" cy="31712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755576" y="3206702"/>
            <a:ext cx="69127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播放动画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fireAction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changeForGotMushroom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changeForGotEnemy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等方法播放马里奥在遇到特定事件时的动画。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>
            <a:off x="755576" y="3854401"/>
            <a:ext cx="7200800" cy="12699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 isContent="1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Enemy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直接继承</a:t>
            </a:r>
            <a:r>
              <a:rPr lang="en-US" altLang="zh-CN" dirty="0" err="1" smtClean="0"/>
              <a:t>CCNode</a:t>
            </a:r>
            <a:r>
              <a:rPr lang="zh-CN" altLang="en-US" dirty="0" smtClean="0"/>
              <a:t>，并派生出蘑菇、乌龟、花等各类敌人类</a:t>
            </a:r>
            <a:endParaRPr lang="zh-CN" altLang="en-US" dirty="0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755576" y="1076960"/>
            <a:ext cx="698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Enemy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维护敌人的朝向、行走偏移量、生命状态等信息。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>
            <a:off x="755576" y="1562844"/>
            <a:ext cx="7200800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755576" y="1706860"/>
            <a:ext cx="6912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获得敌人的碰撞框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根据敌人当前的位置和精灵的长宽获得敌人的碰撞框。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755576" y="2095299"/>
            <a:ext cx="7200800" cy="31712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755576" y="2282924"/>
            <a:ext cx="69127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检测状态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函数中调用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checkState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方法检测敌人在行走过程中是否进入了不可达的局域或调入陷阱中，并更新敌人的状态为死亡。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>
            <a:off x="755576" y="2930623"/>
            <a:ext cx="7200800" cy="12699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755576" y="3068736"/>
            <a:ext cx="69127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更新位置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函数中调用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enemyCollistionH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enemyCollistionV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判断敌人与场景元素的碰撞关系，从而更新敌人的位置。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V="1">
            <a:off x="755576" y="3713261"/>
            <a:ext cx="7200800" cy="3174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755576" y="3841849"/>
            <a:ext cx="69127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检测碰撞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</a:t>
            </a:r>
            <a:r>
              <a:rPr lang="en-GB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checkCollisionWithHero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forKilledByHero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方法检测敌人与马里奥和子弹的碰撞，从而更新敌人的生命状态。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 flipV="1">
            <a:off x="755576" y="4486374"/>
            <a:ext cx="7200800" cy="7302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 isContent="1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6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P spid="39" grpId="0" animBg="1"/>
          <p:bldP spid="40" grpId="0"/>
          <p:bldP spid="4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P spid="39" grpId="0" animBg="1"/>
          <p:bldP spid="40" grpId="0"/>
          <p:bldP spid="41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6073" y="985811"/>
            <a:ext cx="2431854" cy="2755857"/>
            <a:chOff x="4898565" y="1940457"/>
            <a:chExt cx="2431854" cy="2755857"/>
          </a:xfrm>
        </p:grpSpPr>
        <p:sp>
          <p:nvSpPr>
            <p:cNvPr id="2" name="椭圆 1"/>
            <p:cNvSpPr/>
            <p:nvPr/>
          </p:nvSpPr>
          <p:spPr>
            <a:xfrm>
              <a:off x="5206032" y="1940457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50"/>
            <p:cNvSpPr txBox="1"/>
            <p:nvPr/>
          </p:nvSpPr>
          <p:spPr>
            <a:xfrm>
              <a:off x="4898565" y="3957650"/>
              <a:ext cx="24318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游戏运行演示</a:t>
              </a:r>
              <a:endParaRPr lang="zh-CN" altLang="en-US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83568" y="410716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游戏运行演示</a:t>
            </a:r>
            <a:endParaRPr lang="zh-CN" altLang="en-US" dirty="0" smtClean="0"/>
          </a:p>
        </p:txBody>
      </p:sp>
      <p:pic>
        <p:nvPicPr>
          <p:cNvPr id="2" name="3ee72d9c9e5eab1ac94a80f496890f9f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092450" y="215900"/>
            <a:ext cx="2545080" cy="4538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 isContent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3920353" y="1820040"/>
            <a:ext cx="3131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谢谢观看</a:t>
            </a:r>
            <a:endParaRPr lang="en-US" altLang="zh-CN" sz="4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524616" y="3009913"/>
            <a:ext cx="219347" cy="219347"/>
            <a:chOff x="801291" y="3535885"/>
            <a:chExt cx="219347" cy="219347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Group 14"/>
          <p:cNvGrpSpPr/>
          <p:nvPr/>
        </p:nvGrpSpPr>
        <p:grpSpPr bwMode="auto">
          <a:xfrm>
            <a:off x="6158215" y="3009913"/>
            <a:ext cx="219347" cy="219347"/>
            <a:chOff x="4248" y="3024"/>
            <a:chExt cx="600" cy="599"/>
          </a:xfrm>
        </p:grpSpPr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383912" y="2981088"/>
            <a:ext cx="13484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2018.1.10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29"/>
            <p:cNvSpPr/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30"/>
            <p:cNvSpPr/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32"/>
            <p:cNvSpPr/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33"/>
            <p:cNvSpPr/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34"/>
            <p:cNvSpPr/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35"/>
            <p:cNvSpPr/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36"/>
            <p:cNvSpPr/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37"/>
            <p:cNvSpPr/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Freeform 38"/>
            <p:cNvSpPr/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39"/>
            <p:cNvSpPr/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Freeform 40"/>
            <p:cNvSpPr/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41"/>
            <p:cNvSpPr/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42"/>
            <p:cNvSpPr/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Freeform 43"/>
            <p:cNvSpPr/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44"/>
            <p:cNvSpPr/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46"/>
            <p:cNvSpPr/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Freeform 47"/>
            <p:cNvSpPr/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48"/>
            <p:cNvSpPr/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49"/>
            <p:cNvSpPr/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50"/>
            <p:cNvSpPr/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51"/>
            <p:cNvSpPr/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52"/>
            <p:cNvSpPr/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53"/>
            <p:cNvSpPr/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54"/>
            <p:cNvSpPr/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5"/>
            <p:cNvSpPr/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56"/>
            <p:cNvSpPr/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63"/>
            <p:cNvSpPr/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64"/>
            <p:cNvSpPr/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65"/>
            <p:cNvSpPr/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66"/>
            <p:cNvSpPr/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/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/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/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/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/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/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/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/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/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/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/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/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/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/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/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/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/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/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/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/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/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/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/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/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/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/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/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/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/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/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/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/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/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/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/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/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/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/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/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/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/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/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/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/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/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/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/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/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/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/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/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/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/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/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/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/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/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/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/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/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/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/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/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/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/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/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/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/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/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/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/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/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/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/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/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/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/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/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/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/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/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/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/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/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/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/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/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/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/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/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/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/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/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/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/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/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/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/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/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/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/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/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/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/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/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/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/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/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/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/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/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/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/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/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/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/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/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/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/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/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/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/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/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/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/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/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/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/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/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/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/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/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/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/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/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/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/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/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/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/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/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/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/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/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/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/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/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/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/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/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/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/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/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/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/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/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/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/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/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/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/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/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/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/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/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/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/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/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/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/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/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/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/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/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/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/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/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/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/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/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/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/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/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/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/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/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/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/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/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/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/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/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/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/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/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/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/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/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/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/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/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/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/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/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/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/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/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/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/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/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/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/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/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/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/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/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/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/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/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/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/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/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/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/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/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/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/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/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/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/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/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/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/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/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/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/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/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/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/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/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/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/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/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/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/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/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/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/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/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/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/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/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/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/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/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/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/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/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/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/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/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/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/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/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/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/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/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/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/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/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/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/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/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/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/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/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/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/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/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/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/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/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/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/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/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/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/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/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/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/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/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/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/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/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/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/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/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/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/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/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/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/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/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/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/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/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/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/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/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/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/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/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/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/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/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/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/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/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/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/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/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/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/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/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/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/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/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/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/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/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/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/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/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/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/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/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/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/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/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/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/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/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/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/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/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/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/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/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/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/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/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/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/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/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/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/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/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/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/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/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/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/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/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/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/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/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/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/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/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/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/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/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/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/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/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/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/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/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/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/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/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/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/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/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/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/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/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/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/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/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/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/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/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/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/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/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/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/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/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/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/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/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/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/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/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/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/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/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/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/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/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/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/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/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/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/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/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9" name="组合 38"/>
          <p:cNvGrpSpPr/>
          <p:nvPr/>
        </p:nvGrpSpPr>
        <p:grpSpPr>
          <a:xfrm>
            <a:off x="1696072" y="3560233"/>
            <a:ext cx="6641589" cy="727259"/>
            <a:chOff x="1216025" y="2955926"/>
            <a:chExt cx="1971675" cy="215900"/>
          </a:xfrm>
        </p:grpSpPr>
        <p:sp>
          <p:nvSpPr>
            <p:cNvPr id="44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96672" y="4177986"/>
            <a:ext cx="283722" cy="443004"/>
            <a:chOff x="3141663" y="3136901"/>
            <a:chExt cx="90488" cy="141288"/>
          </a:xfrm>
        </p:grpSpPr>
        <p:sp>
          <p:nvSpPr>
            <p:cNvPr id="41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05"/>
            <p:cNvSpPr/>
            <p:nvPr/>
          </p:nvSpPr>
          <p:spPr bwMode="auto">
            <a:xfrm>
              <a:off x="3148013" y="3144840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43" name="矩形 542"/>
          <p:cNvSpPr/>
          <p:nvPr/>
        </p:nvSpPr>
        <p:spPr>
          <a:xfrm>
            <a:off x="3734000" y="2998305"/>
            <a:ext cx="2249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制作人：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21751123   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周新哲  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21751124   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   鹏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129200" y="2210916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27291" y="2210916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28246" y="2210916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130156" y="2210916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4" name="TextBox 48"/>
          <p:cNvSpPr txBox="1"/>
          <p:nvPr/>
        </p:nvSpPr>
        <p:spPr>
          <a:xfrm>
            <a:off x="733487" y="3356710"/>
            <a:ext cx="1760456" cy="41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素材收集与整理</a:t>
            </a:r>
            <a:endParaRPr lang="en-US" altLang="zh-CN" sz="16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TextBox 49"/>
          <p:cNvSpPr txBox="1"/>
          <p:nvPr/>
        </p:nvSpPr>
        <p:spPr>
          <a:xfrm>
            <a:off x="2833149" y="3356710"/>
            <a:ext cx="173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关卡设计与制作</a:t>
            </a:r>
            <a:endParaRPr lang="en-US" altLang="zh-CN" sz="16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TextBox 50"/>
          <p:cNvSpPr txBox="1"/>
          <p:nvPr/>
        </p:nvSpPr>
        <p:spPr>
          <a:xfrm>
            <a:off x="6822648" y="3356710"/>
            <a:ext cx="1587865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游戏运行演示</a:t>
            </a:r>
            <a:endParaRPr lang="zh-CN" altLang="en-US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TextBox 52"/>
          <p:cNvSpPr txBox="1"/>
          <p:nvPr/>
        </p:nvSpPr>
        <p:spPr>
          <a:xfrm>
            <a:off x="4821693" y="3356710"/>
            <a:ext cx="1587865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游戏代码实现</a:t>
            </a:r>
            <a:endParaRPr lang="zh-CN" altLang="en-US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Freeform 16"/>
          <p:cNvSpPr>
            <a:spLocks noEditPoints="1"/>
          </p:cNvSpPr>
          <p:nvPr/>
        </p:nvSpPr>
        <p:spPr bwMode="auto">
          <a:xfrm>
            <a:off x="1378147" y="2560500"/>
            <a:ext cx="471136" cy="273682"/>
          </a:xfrm>
          <a:custGeom>
            <a:avLst/>
            <a:gdLst>
              <a:gd name="T0" fmla="*/ 712 w 739"/>
              <a:gd name="T1" fmla="*/ 36 h 492"/>
              <a:gd name="T2" fmla="*/ 712 w 739"/>
              <a:gd name="T3" fmla="*/ 404 h 492"/>
              <a:gd name="T4" fmla="*/ 702 w 739"/>
              <a:gd name="T5" fmla="*/ 404 h 492"/>
              <a:gd name="T6" fmla="*/ 678 w 739"/>
              <a:gd name="T7" fmla="*/ 403 h 492"/>
              <a:gd name="T8" fmla="*/ 373 w 739"/>
              <a:gd name="T9" fmla="*/ 480 h 492"/>
              <a:gd name="T10" fmla="*/ 369 w 739"/>
              <a:gd name="T11" fmla="*/ 482 h 492"/>
              <a:gd name="T12" fmla="*/ 365 w 739"/>
              <a:gd name="T13" fmla="*/ 480 h 492"/>
              <a:gd name="T14" fmla="*/ 60 w 739"/>
              <a:gd name="T15" fmla="*/ 403 h 492"/>
              <a:gd name="T16" fmla="*/ 37 w 739"/>
              <a:gd name="T17" fmla="*/ 404 h 492"/>
              <a:gd name="T18" fmla="*/ 26 w 739"/>
              <a:gd name="T19" fmla="*/ 404 h 492"/>
              <a:gd name="T20" fmla="*/ 26 w 739"/>
              <a:gd name="T21" fmla="*/ 36 h 492"/>
              <a:gd name="T22" fmla="*/ 0 w 739"/>
              <a:gd name="T23" fmla="*/ 36 h 492"/>
              <a:gd name="T24" fmla="*/ 0 w 739"/>
              <a:gd name="T25" fmla="*/ 418 h 492"/>
              <a:gd name="T26" fmla="*/ 369 w 739"/>
              <a:gd name="T27" fmla="*/ 492 h 492"/>
              <a:gd name="T28" fmla="*/ 739 w 739"/>
              <a:gd name="T29" fmla="*/ 418 h 492"/>
              <a:gd name="T30" fmla="*/ 739 w 739"/>
              <a:gd name="T31" fmla="*/ 36 h 492"/>
              <a:gd name="T32" fmla="*/ 712 w 739"/>
              <a:gd name="T33" fmla="*/ 36 h 492"/>
              <a:gd name="T34" fmla="*/ 357 w 739"/>
              <a:gd name="T35" fmla="*/ 418 h 492"/>
              <a:gd name="T36" fmla="*/ 357 w 739"/>
              <a:gd name="T37" fmla="*/ 82 h 492"/>
              <a:gd name="T38" fmla="*/ 101 w 739"/>
              <a:gd name="T39" fmla="*/ 2 h 492"/>
              <a:gd name="T40" fmla="*/ 101 w 739"/>
              <a:gd name="T41" fmla="*/ 352 h 492"/>
              <a:gd name="T42" fmla="*/ 111 w 739"/>
              <a:gd name="T43" fmla="*/ 352 h 492"/>
              <a:gd name="T44" fmla="*/ 357 w 739"/>
              <a:gd name="T45" fmla="*/ 418 h 492"/>
              <a:gd name="T46" fmla="*/ 638 w 739"/>
              <a:gd name="T47" fmla="*/ 352 h 492"/>
              <a:gd name="T48" fmla="*/ 638 w 739"/>
              <a:gd name="T49" fmla="*/ 2 h 492"/>
              <a:gd name="T50" fmla="*/ 382 w 739"/>
              <a:gd name="T51" fmla="*/ 82 h 492"/>
              <a:gd name="T52" fmla="*/ 382 w 739"/>
              <a:gd name="T53" fmla="*/ 418 h 492"/>
              <a:gd name="T54" fmla="*/ 628 w 739"/>
              <a:gd name="T55" fmla="*/ 352 h 492"/>
              <a:gd name="T56" fmla="*/ 638 w 739"/>
              <a:gd name="T57" fmla="*/ 352 h 492"/>
              <a:gd name="T58" fmla="*/ 369 w 739"/>
              <a:gd name="T59" fmla="*/ 473 h 492"/>
              <a:gd name="T60" fmla="*/ 695 w 739"/>
              <a:gd name="T61" fmla="*/ 395 h 492"/>
              <a:gd name="T62" fmla="*/ 695 w 739"/>
              <a:gd name="T63" fmla="*/ 7 h 492"/>
              <a:gd name="T64" fmla="*/ 655 w 739"/>
              <a:gd name="T65" fmla="*/ 7 h 492"/>
              <a:gd name="T66" fmla="*/ 655 w 739"/>
              <a:gd name="T67" fmla="*/ 370 h 492"/>
              <a:gd name="T68" fmla="*/ 645 w 739"/>
              <a:gd name="T69" fmla="*/ 370 h 492"/>
              <a:gd name="T70" fmla="*/ 626 w 739"/>
              <a:gd name="T71" fmla="*/ 369 h 492"/>
              <a:gd name="T72" fmla="*/ 376 w 739"/>
              <a:gd name="T73" fmla="*/ 441 h 492"/>
              <a:gd name="T74" fmla="*/ 369 w 739"/>
              <a:gd name="T75" fmla="*/ 445 h 492"/>
              <a:gd name="T76" fmla="*/ 363 w 739"/>
              <a:gd name="T77" fmla="*/ 441 h 492"/>
              <a:gd name="T78" fmla="*/ 113 w 739"/>
              <a:gd name="T79" fmla="*/ 369 h 492"/>
              <a:gd name="T80" fmla="*/ 93 w 739"/>
              <a:gd name="T81" fmla="*/ 370 h 492"/>
              <a:gd name="T82" fmla="*/ 83 w 739"/>
              <a:gd name="T83" fmla="*/ 370 h 492"/>
              <a:gd name="T84" fmla="*/ 83 w 739"/>
              <a:gd name="T85" fmla="*/ 7 h 492"/>
              <a:gd name="T86" fmla="*/ 44 w 739"/>
              <a:gd name="T87" fmla="*/ 7 h 492"/>
              <a:gd name="T88" fmla="*/ 44 w 739"/>
              <a:gd name="T89" fmla="*/ 395 h 492"/>
              <a:gd name="T90" fmla="*/ 369 w 739"/>
              <a:gd name="T91" fmla="*/ 47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9" h="492">
                <a:moveTo>
                  <a:pt x="712" y="36"/>
                </a:moveTo>
                <a:lnTo>
                  <a:pt x="712" y="404"/>
                </a:lnTo>
                <a:lnTo>
                  <a:pt x="702" y="404"/>
                </a:lnTo>
                <a:cubicBezTo>
                  <a:pt x="694" y="404"/>
                  <a:pt x="686" y="403"/>
                  <a:pt x="678" y="403"/>
                </a:cubicBezTo>
                <a:cubicBezTo>
                  <a:pt x="576" y="403"/>
                  <a:pt x="467" y="430"/>
                  <a:pt x="373" y="480"/>
                </a:cubicBezTo>
                <a:lnTo>
                  <a:pt x="369" y="482"/>
                </a:lnTo>
                <a:lnTo>
                  <a:pt x="365" y="480"/>
                </a:lnTo>
                <a:cubicBezTo>
                  <a:pt x="271" y="430"/>
                  <a:pt x="163" y="403"/>
                  <a:pt x="60" y="403"/>
                </a:cubicBezTo>
                <a:cubicBezTo>
                  <a:pt x="52" y="403"/>
                  <a:pt x="45" y="404"/>
                  <a:pt x="37" y="404"/>
                </a:cubicBezTo>
                <a:lnTo>
                  <a:pt x="26" y="404"/>
                </a:lnTo>
                <a:lnTo>
                  <a:pt x="26" y="36"/>
                </a:lnTo>
                <a:cubicBezTo>
                  <a:pt x="17" y="36"/>
                  <a:pt x="9" y="36"/>
                  <a:pt x="0" y="36"/>
                </a:cubicBezTo>
                <a:lnTo>
                  <a:pt x="0" y="418"/>
                </a:lnTo>
                <a:cubicBezTo>
                  <a:pt x="123" y="415"/>
                  <a:pt x="254" y="442"/>
                  <a:pt x="369" y="492"/>
                </a:cubicBezTo>
                <a:cubicBezTo>
                  <a:pt x="484" y="442"/>
                  <a:pt x="616" y="415"/>
                  <a:pt x="739" y="418"/>
                </a:cubicBezTo>
                <a:lnTo>
                  <a:pt x="739" y="36"/>
                </a:lnTo>
                <a:cubicBezTo>
                  <a:pt x="730" y="36"/>
                  <a:pt x="721" y="36"/>
                  <a:pt x="712" y="36"/>
                </a:cubicBezTo>
                <a:close/>
                <a:moveTo>
                  <a:pt x="357" y="418"/>
                </a:moveTo>
                <a:lnTo>
                  <a:pt x="357" y="82"/>
                </a:lnTo>
                <a:cubicBezTo>
                  <a:pt x="277" y="28"/>
                  <a:pt x="186" y="0"/>
                  <a:pt x="101" y="2"/>
                </a:cubicBezTo>
                <a:lnTo>
                  <a:pt x="101" y="352"/>
                </a:lnTo>
                <a:cubicBezTo>
                  <a:pt x="104" y="352"/>
                  <a:pt x="107" y="352"/>
                  <a:pt x="111" y="352"/>
                </a:cubicBezTo>
                <a:cubicBezTo>
                  <a:pt x="193" y="352"/>
                  <a:pt x="280" y="375"/>
                  <a:pt x="357" y="418"/>
                </a:cubicBezTo>
                <a:close/>
                <a:moveTo>
                  <a:pt x="638" y="352"/>
                </a:moveTo>
                <a:lnTo>
                  <a:pt x="638" y="2"/>
                </a:lnTo>
                <a:cubicBezTo>
                  <a:pt x="552" y="0"/>
                  <a:pt x="461" y="28"/>
                  <a:pt x="382" y="82"/>
                </a:cubicBezTo>
                <a:lnTo>
                  <a:pt x="382" y="418"/>
                </a:lnTo>
                <a:cubicBezTo>
                  <a:pt x="459" y="375"/>
                  <a:pt x="545" y="352"/>
                  <a:pt x="628" y="352"/>
                </a:cubicBezTo>
                <a:cubicBezTo>
                  <a:pt x="631" y="352"/>
                  <a:pt x="635" y="352"/>
                  <a:pt x="638" y="352"/>
                </a:cubicBezTo>
                <a:close/>
                <a:moveTo>
                  <a:pt x="369" y="473"/>
                </a:moveTo>
                <a:cubicBezTo>
                  <a:pt x="473" y="417"/>
                  <a:pt x="590" y="391"/>
                  <a:pt x="695" y="395"/>
                </a:cubicBezTo>
                <a:lnTo>
                  <a:pt x="695" y="7"/>
                </a:lnTo>
                <a:cubicBezTo>
                  <a:pt x="682" y="6"/>
                  <a:pt x="669" y="6"/>
                  <a:pt x="655" y="7"/>
                </a:cubicBezTo>
                <a:lnTo>
                  <a:pt x="655" y="370"/>
                </a:lnTo>
                <a:lnTo>
                  <a:pt x="645" y="370"/>
                </a:lnTo>
                <a:cubicBezTo>
                  <a:pt x="639" y="369"/>
                  <a:pt x="632" y="369"/>
                  <a:pt x="626" y="369"/>
                </a:cubicBezTo>
                <a:cubicBezTo>
                  <a:pt x="542" y="369"/>
                  <a:pt x="453" y="395"/>
                  <a:pt x="376" y="441"/>
                </a:cubicBezTo>
                <a:lnTo>
                  <a:pt x="369" y="445"/>
                </a:lnTo>
                <a:lnTo>
                  <a:pt x="363" y="441"/>
                </a:lnTo>
                <a:cubicBezTo>
                  <a:pt x="286" y="395"/>
                  <a:pt x="197" y="369"/>
                  <a:pt x="113" y="369"/>
                </a:cubicBezTo>
                <a:cubicBezTo>
                  <a:pt x="106" y="369"/>
                  <a:pt x="100" y="369"/>
                  <a:pt x="93" y="370"/>
                </a:cubicBezTo>
                <a:lnTo>
                  <a:pt x="83" y="370"/>
                </a:lnTo>
                <a:lnTo>
                  <a:pt x="83" y="7"/>
                </a:lnTo>
                <a:cubicBezTo>
                  <a:pt x="70" y="6"/>
                  <a:pt x="57" y="6"/>
                  <a:pt x="44" y="7"/>
                </a:cubicBezTo>
                <a:lnTo>
                  <a:pt x="44" y="395"/>
                </a:lnTo>
                <a:cubicBezTo>
                  <a:pt x="148" y="391"/>
                  <a:pt x="265" y="417"/>
                  <a:pt x="369" y="4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9" name="Freeform 9"/>
          <p:cNvSpPr>
            <a:spLocks noEditPoints="1"/>
          </p:cNvSpPr>
          <p:nvPr/>
        </p:nvSpPr>
        <p:spPr bwMode="auto">
          <a:xfrm>
            <a:off x="3440568" y="2485721"/>
            <a:ext cx="373027" cy="423240"/>
          </a:xfrm>
          <a:custGeom>
            <a:avLst/>
            <a:gdLst>
              <a:gd name="T0" fmla="*/ 402 w 630"/>
              <a:gd name="T1" fmla="*/ 89 h 711"/>
              <a:gd name="T2" fmla="*/ 313 w 630"/>
              <a:gd name="T3" fmla="*/ 178 h 711"/>
              <a:gd name="T4" fmla="*/ 223 w 630"/>
              <a:gd name="T5" fmla="*/ 178 h 711"/>
              <a:gd name="T6" fmla="*/ 134 w 630"/>
              <a:gd name="T7" fmla="*/ 89 h 711"/>
              <a:gd name="T8" fmla="*/ 223 w 630"/>
              <a:gd name="T9" fmla="*/ 0 h 711"/>
              <a:gd name="T10" fmla="*/ 313 w 630"/>
              <a:gd name="T11" fmla="*/ 0 h 711"/>
              <a:gd name="T12" fmla="*/ 402 w 630"/>
              <a:gd name="T13" fmla="*/ 89 h 711"/>
              <a:gd name="T14" fmla="*/ 445 w 630"/>
              <a:gd name="T15" fmla="*/ 89 h 711"/>
              <a:gd name="T16" fmla="*/ 446 w 630"/>
              <a:gd name="T17" fmla="*/ 109 h 711"/>
              <a:gd name="T18" fmla="*/ 335 w 630"/>
              <a:gd name="T19" fmla="*/ 221 h 711"/>
              <a:gd name="T20" fmla="*/ 201 w 630"/>
              <a:gd name="T21" fmla="*/ 221 h 711"/>
              <a:gd name="T22" fmla="*/ 90 w 630"/>
              <a:gd name="T23" fmla="*/ 109 h 711"/>
              <a:gd name="T24" fmla="*/ 92 w 630"/>
              <a:gd name="T25" fmla="*/ 89 h 711"/>
              <a:gd name="T26" fmla="*/ 0 w 630"/>
              <a:gd name="T27" fmla="*/ 198 h 711"/>
              <a:gd name="T28" fmla="*/ 0 w 630"/>
              <a:gd name="T29" fmla="*/ 600 h 711"/>
              <a:gd name="T30" fmla="*/ 112 w 630"/>
              <a:gd name="T31" fmla="*/ 711 h 711"/>
              <a:gd name="T32" fmla="*/ 409 w 630"/>
              <a:gd name="T33" fmla="*/ 711 h 711"/>
              <a:gd name="T34" fmla="*/ 288 w 630"/>
              <a:gd name="T35" fmla="*/ 528 h 711"/>
              <a:gd name="T36" fmla="*/ 487 w 630"/>
              <a:gd name="T37" fmla="*/ 328 h 711"/>
              <a:gd name="T38" fmla="*/ 536 w 630"/>
              <a:gd name="T39" fmla="*/ 335 h 711"/>
              <a:gd name="T40" fmla="*/ 536 w 630"/>
              <a:gd name="T41" fmla="*/ 198 h 711"/>
              <a:gd name="T42" fmla="*/ 445 w 630"/>
              <a:gd name="T43" fmla="*/ 89 h 711"/>
              <a:gd name="T44" fmla="*/ 251 w 630"/>
              <a:gd name="T45" fmla="*/ 446 h 711"/>
              <a:gd name="T46" fmla="*/ 251 w 630"/>
              <a:gd name="T47" fmla="*/ 446 h 711"/>
              <a:gd name="T48" fmla="*/ 112 w 630"/>
              <a:gd name="T49" fmla="*/ 446 h 711"/>
              <a:gd name="T50" fmla="*/ 90 w 630"/>
              <a:gd name="T51" fmla="*/ 423 h 711"/>
              <a:gd name="T52" fmla="*/ 112 w 630"/>
              <a:gd name="T53" fmla="*/ 401 h 711"/>
              <a:gd name="T54" fmla="*/ 251 w 630"/>
              <a:gd name="T55" fmla="*/ 401 h 711"/>
              <a:gd name="T56" fmla="*/ 274 w 630"/>
              <a:gd name="T57" fmla="*/ 423 h 711"/>
              <a:gd name="T58" fmla="*/ 251 w 630"/>
              <a:gd name="T59" fmla="*/ 446 h 711"/>
              <a:gd name="T60" fmla="*/ 296 w 630"/>
              <a:gd name="T61" fmla="*/ 356 h 711"/>
              <a:gd name="T62" fmla="*/ 296 w 630"/>
              <a:gd name="T63" fmla="*/ 356 h 711"/>
              <a:gd name="T64" fmla="*/ 112 w 630"/>
              <a:gd name="T65" fmla="*/ 356 h 711"/>
              <a:gd name="T66" fmla="*/ 90 w 630"/>
              <a:gd name="T67" fmla="*/ 334 h 711"/>
              <a:gd name="T68" fmla="*/ 112 w 630"/>
              <a:gd name="T69" fmla="*/ 312 h 711"/>
              <a:gd name="T70" fmla="*/ 296 w 630"/>
              <a:gd name="T71" fmla="*/ 312 h 711"/>
              <a:gd name="T72" fmla="*/ 318 w 630"/>
              <a:gd name="T73" fmla="*/ 334 h 711"/>
              <a:gd name="T74" fmla="*/ 296 w 630"/>
              <a:gd name="T75" fmla="*/ 356 h 711"/>
              <a:gd name="T76" fmla="*/ 524 w 630"/>
              <a:gd name="T77" fmla="*/ 390 h 711"/>
              <a:gd name="T78" fmla="*/ 488 w 630"/>
              <a:gd name="T79" fmla="*/ 385 h 711"/>
              <a:gd name="T80" fmla="*/ 346 w 630"/>
              <a:gd name="T81" fmla="*/ 527 h 711"/>
              <a:gd name="T82" fmla="*/ 458 w 630"/>
              <a:gd name="T83" fmla="*/ 666 h 711"/>
              <a:gd name="T84" fmla="*/ 488 w 630"/>
              <a:gd name="T85" fmla="*/ 669 h 711"/>
              <a:gd name="T86" fmla="*/ 630 w 630"/>
              <a:gd name="T87" fmla="*/ 527 h 711"/>
              <a:gd name="T88" fmla="*/ 524 w 630"/>
              <a:gd name="T89" fmla="*/ 390 h 711"/>
              <a:gd name="T90" fmla="*/ 569 w 630"/>
              <a:gd name="T91" fmla="*/ 507 h 711"/>
              <a:gd name="T92" fmla="*/ 569 w 630"/>
              <a:gd name="T93" fmla="*/ 507 h 711"/>
              <a:gd name="T94" fmla="*/ 524 w 630"/>
              <a:gd name="T95" fmla="*/ 552 h 711"/>
              <a:gd name="T96" fmla="*/ 488 w 630"/>
              <a:gd name="T97" fmla="*/ 588 h 711"/>
              <a:gd name="T98" fmla="*/ 448 w 630"/>
              <a:gd name="T99" fmla="*/ 588 h 711"/>
              <a:gd name="T100" fmla="*/ 408 w 630"/>
              <a:gd name="T101" fmla="*/ 547 h 711"/>
              <a:gd name="T102" fmla="*/ 408 w 630"/>
              <a:gd name="T103" fmla="*/ 507 h 711"/>
              <a:gd name="T104" fmla="*/ 448 w 630"/>
              <a:gd name="T105" fmla="*/ 507 h 711"/>
              <a:gd name="T106" fmla="*/ 468 w 630"/>
              <a:gd name="T107" fmla="*/ 527 h 711"/>
              <a:gd name="T108" fmla="*/ 524 w 630"/>
              <a:gd name="T109" fmla="*/ 472 h 711"/>
              <a:gd name="T110" fmla="*/ 528 w 630"/>
              <a:gd name="T111" fmla="*/ 467 h 711"/>
              <a:gd name="T112" fmla="*/ 569 w 630"/>
              <a:gd name="T113" fmla="*/ 467 h 711"/>
              <a:gd name="T114" fmla="*/ 569 w 630"/>
              <a:gd name="T115" fmla="*/ 507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0" h="711">
                <a:moveTo>
                  <a:pt x="402" y="89"/>
                </a:moveTo>
                <a:cubicBezTo>
                  <a:pt x="402" y="138"/>
                  <a:pt x="362" y="178"/>
                  <a:pt x="313" y="178"/>
                </a:cubicBezTo>
                <a:lnTo>
                  <a:pt x="223" y="178"/>
                </a:lnTo>
                <a:cubicBezTo>
                  <a:pt x="174" y="178"/>
                  <a:pt x="134" y="138"/>
                  <a:pt x="134" y="89"/>
                </a:cubicBezTo>
                <a:cubicBezTo>
                  <a:pt x="134" y="39"/>
                  <a:pt x="174" y="0"/>
                  <a:pt x="223" y="0"/>
                </a:cubicBezTo>
                <a:lnTo>
                  <a:pt x="313" y="0"/>
                </a:lnTo>
                <a:cubicBezTo>
                  <a:pt x="362" y="0"/>
                  <a:pt x="402" y="39"/>
                  <a:pt x="402" y="89"/>
                </a:cubicBezTo>
                <a:close/>
                <a:moveTo>
                  <a:pt x="445" y="89"/>
                </a:moveTo>
                <a:cubicBezTo>
                  <a:pt x="446" y="95"/>
                  <a:pt x="446" y="102"/>
                  <a:pt x="446" y="109"/>
                </a:cubicBezTo>
                <a:cubicBezTo>
                  <a:pt x="446" y="171"/>
                  <a:pt x="397" y="221"/>
                  <a:pt x="335" y="221"/>
                </a:cubicBezTo>
                <a:lnTo>
                  <a:pt x="201" y="221"/>
                </a:lnTo>
                <a:cubicBezTo>
                  <a:pt x="140" y="221"/>
                  <a:pt x="90" y="171"/>
                  <a:pt x="90" y="109"/>
                </a:cubicBezTo>
                <a:cubicBezTo>
                  <a:pt x="90" y="102"/>
                  <a:pt x="90" y="95"/>
                  <a:pt x="92" y="89"/>
                </a:cubicBezTo>
                <a:cubicBezTo>
                  <a:pt x="40" y="98"/>
                  <a:pt x="0" y="144"/>
                  <a:pt x="0" y="198"/>
                </a:cubicBezTo>
                <a:lnTo>
                  <a:pt x="0" y="600"/>
                </a:lnTo>
                <a:cubicBezTo>
                  <a:pt x="0" y="661"/>
                  <a:pt x="50" y="711"/>
                  <a:pt x="112" y="711"/>
                </a:cubicBezTo>
                <a:lnTo>
                  <a:pt x="409" y="711"/>
                </a:lnTo>
                <a:cubicBezTo>
                  <a:pt x="338" y="681"/>
                  <a:pt x="288" y="610"/>
                  <a:pt x="288" y="528"/>
                </a:cubicBezTo>
                <a:cubicBezTo>
                  <a:pt x="288" y="418"/>
                  <a:pt x="377" y="328"/>
                  <a:pt x="487" y="328"/>
                </a:cubicBezTo>
                <a:cubicBezTo>
                  <a:pt x="504" y="328"/>
                  <a:pt x="520" y="331"/>
                  <a:pt x="536" y="335"/>
                </a:cubicBezTo>
                <a:lnTo>
                  <a:pt x="536" y="198"/>
                </a:lnTo>
                <a:cubicBezTo>
                  <a:pt x="536" y="144"/>
                  <a:pt x="496" y="98"/>
                  <a:pt x="445" y="89"/>
                </a:cubicBezTo>
                <a:close/>
                <a:moveTo>
                  <a:pt x="251" y="446"/>
                </a:moveTo>
                <a:lnTo>
                  <a:pt x="251" y="446"/>
                </a:lnTo>
                <a:lnTo>
                  <a:pt x="112" y="446"/>
                </a:lnTo>
                <a:cubicBezTo>
                  <a:pt x="100" y="446"/>
                  <a:pt x="90" y="436"/>
                  <a:pt x="90" y="423"/>
                </a:cubicBezTo>
                <a:cubicBezTo>
                  <a:pt x="90" y="411"/>
                  <a:pt x="100" y="401"/>
                  <a:pt x="112" y="401"/>
                </a:cubicBezTo>
                <a:lnTo>
                  <a:pt x="251" y="401"/>
                </a:lnTo>
                <a:cubicBezTo>
                  <a:pt x="264" y="401"/>
                  <a:pt x="274" y="411"/>
                  <a:pt x="274" y="423"/>
                </a:cubicBezTo>
                <a:cubicBezTo>
                  <a:pt x="274" y="436"/>
                  <a:pt x="264" y="446"/>
                  <a:pt x="251" y="446"/>
                </a:cubicBezTo>
                <a:close/>
                <a:moveTo>
                  <a:pt x="296" y="356"/>
                </a:moveTo>
                <a:lnTo>
                  <a:pt x="296" y="356"/>
                </a:lnTo>
                <a:lnTo>
                  <a:pt x="112" y="356"/>
                </a:lnTo>
                <a:cubicBezTo>
                  <a:pt x="100" y="356"/>
                  <a:pt x="90" y="346"/>
                  <a:pt x="90" y="334"/>
                </a:cubicBezTo>
                <a:cubicBezTo>
                  <a:pt x="90" y="322"/>
                  <a:pt x="100" y="312"/>
                  <a:pt x="112" y="312"/>
                </a:cubicBezTo>
                <a:lnTo>
                  <a:pt x="296" y="312"/>
                </a:lnTo>
                <a:cubicBezTo>
                  <a:pt x="308" y="312"/>
                  <a:pt x="318" y="322"/>
                  <a:pt x="318" y="334"/>
                </a:cubicBezTo>
                <a:cubicBezTo>
                  <a:pt x="318" y="346"/>
                  <a:pt x="308" y="356"/>
                  <a:pt x="296" y="356"/>
                </a:cubicBezTo>
                <a:close/>
                <a:moveTo>
                  <a:pt x="524" y="390"/>
                </a:moveTo>
                <a:cubicBezTo>
                  <a:pt x="512" y="387"/>
                  <a:pt x="501" y="385"/>
                  <a:pt x="488" y="385"/>
                </a:cubicBezTo>
                <a:cubicBezTo>
                  <a:pt x="410" y="385"/>
                  <a:pt x="346" y="449"/>
                  <a:pt x="346" y="527"/>
                </a:cubicBezTo>
                <a:cubicBezTo>
                  <a:pt x="346" y="596"/>
                  <a:pt x="394" y="652"/>
                  <a:pt x="458" y="666"/>
                </a:cubicBezTo>
                <a:cubicBezTo>
                  <a:pt x="468" y="668"/>
                  <a:pt x="478" y="669"/>
                  <a:pt x="488" y="669"/>
                </a:cubicBezTo>
                <a:cubicBezTo>
                  <a:pt x="567" y="669"/>
                  <a:pt x="630" y="606"/>
                  <a:pt x="630" y="527"/>
                </a:cubicBezTo>
                <a:cubicBezTo>
                  <a:pt x="630" y="461"/>
                  <a:pt x="585" y="405"/>
                  <a:pt x="524" y="390"/>
                </a:cubicBezTo>
                <a:close/>
                <a:moveTo>
                  <a:pt x="569" y="507"/>
                </a:moveTo>
                <a:lnTo>
                  <a:pt x="569" y="507"/>
                </a:lnTo>
                <a:lnTo>
                  <a:pt x="524" y="552"/>
                </a:lnTo>
                <a:lnTo>
                  <a:pt x="488" y="588"/>
                </a:lnTo>
                <a:cubicBezTo>
                  <a:pt x="477" y="599"/>
                  <a:pt x="459" y="599"/>
                  <a:pt x="448" y="588"/>
                </a:cubicBezTo>
                <a:lnTo>
                  <a:pt x="408" y="547"/>
                </a:lnTo>
                <a:cubicBezTo>
                  <a:pt x="397" y="536"/>
                  <a:pt x="397" y="518"/>
                  <a:pt x="408" y="507"/>
                </a:cubicBezTo>
                <a:cubicBezTo>
                  <a:pt x="419" y="496"/>
                  <a:pt x="437" y="496"/>
                  <a:pt x="448" y="507"/>
                </a:cubicBezTo>
                <a:lnTo>
                  <a:pt x="468" y="527"/>
                </a:lnTo>
                <a:lnTo>
                  <a:pt x="524" y="472"/>
                </a:lnTo>
                <a:lnTo>
                  <a:pt x="528" y="467"/>
                </a:lnTo>
                <a:cubicBezTo>
                  <a:pt x="540" y="456"/>
                  <a:pt x="558" y="456"/>
                  <a:pt x="569" y="467"/>
                </a:cubicBezTo>
                <a:cubicBezTo>
                  <a:pt x="580" y="478"/>
                  <a:pt x="580" y="496"/>
                  <a:pt x="569" y="5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60" name="Freeform 10"/>
          <p:cNvSpPr>
            <a:spLocks noEditPoints="1"/>
          </p:cNvSpPr>
          <p:nvPr/>
        </p:nvSpPr>
        <p:spPr bwMode="auto">
          <a:xfrm>
            <a:off x="5430080" y="2502780"/>
            <a:ext cx="371092" cy="397758"/>
          </a:xfrm>
          <a:custGeom>
            <a:avLst/>
            <a:gdLst>
              <a:gd name="T0" fmla="*/ 255 w 674"/>
              <a:gd name="T1" fmla="*/ 448 h 720"/>
              <a:gd name="T2" fmla="*/ 243 w 674"/>
              <a:gd name="T3" fmla="*/ 407 h 720"/>
              <a:gd name="T4" fmla="*/ 295 w 674"/>
              <a:gd name="T5" fmla="*/ 196 h 720"/>
              <a:gd name="T6" fmla="*/ 350 w 674"/>
              <a:gd name="T7" fmla="*/ 367 h 720"/>
              <a:gd name="T8" fmla="*/ 418 w 674"/>
              <a:gd name="T9" fmla="*/ 169 h 720"/>
              <a:gd name="T10" fmla="*/ 267 w 674"/>
              <a:gd name="T11" fmla="*/ 336 h 720"/>
              <a:gd name="T12" fmla="*/ 254 w 674"/>
              <a:gd name="T13" fmla="*/ 358 h 720"/>
              <a:gd name="T14" fmla="*/ 346 w 674"/>
              <a:gd name="T15" fmla="*/ 412 h 720"/>
              <a:gd name="T16" fmla="*/ 445 w 674"/>
              <a:gd name="T17" fmla="*/ 144 h 720"/>
              <a:gd name="T18" fmla="*/ 449 w 674"/>
              <a:gd name="T19" fmla="*/ 91 h 720"/>
              <a:gd name="T20" fmla="*/ 445 w 674"/>
              <a:gd name="T21" fmla="*/ 144 h 720"/>
              <a:gd name="T22" fmla="*/ 526 w 674"/>
              <a:gd name="T23" fmla="*/ 170 h 720"/>
              <a:gd name="T24" fmla="*/ 474 w 674"/>
              <a:gd name="T25" fmla="*/ 174 h 720"/>
              <a:gd name="T26" fmla="*/ 385 w 674"/>
              <a:gd name="T27" fmla="*/ 121 h 720"/>
              <a:gd name="T28" fmla="*/ 363 w 674"/>
              <a:gd name="T29" fmla="*/ 73 h 720"/>
              <a:gd name="T30" fmla="*/ 385 w 674"/>
              <a:gd name="T31" fmla="*/ 121 h 720"/>
              <a:gd name="T32" fmla="*/ 298 w 674"/>
              <a:gd name="T33" fmla="*/ 90 h 720"/>
              <a:gd name="T34" fmla="*/ 302 w 674"/>
              <a:gd name="T35" fmla="*/ 142 h 720"/>
              <a:gd name="T36" fmla="*/ 496 w 674"/>
              <a:gd name="T37" fmla="*/ 257 h 720"/>
              <a:gd name="T38" fmla="*/ 543 w 674"/>
              <a:gd name="T39" fmla="*/ 235 h 720"/>
              <a:gd name="T40" fmla="*/ 496 w 674"/>
              <a:gd name="T41" fmla="*/ 257 h 720"/>
              <a:gd name="T42" fmla="*/ 248 w 674"/>
              <a:gd name="T43" fmla="*/ 368 h 720"/>
              <a:gd name="T44" fmla="*/ 235 w 674"/>
              <a:gd name="T45" fmla="*/ 391 h 720"/>
              <a:gd name="T46" fmla="*/ 328 w 674"/>
              <a:gd name="T47" fmla="*/ 445 h 720"/>
              <a:gd name="T48" fmla="*/ 246 w 674"/>
              <a:gd name="T49" fmla="*/ 720 h 720"/>
              <a:gd name="T50" fmla="*/ 263 w 674"/>
              <a:gd name="T51" fmla="*/ 42 h 720"/>
              <a:gd name="T52" fmla="*/ 642 w 674"/>
              <a:gd name="T53" fmla="*/ 204 h 720"/>
              <a:gd name="T54" fmla="*/ 648 w 674"/>
              <a:gd name="T55" fmla="*/ 313 h 720"/>
              <a:gd name="T56" fmla="*/ 667 w 674"/>
              <a:gd name="T57" fmla="*/ 450 h 720"/>
              <a:gd name="T58" fmla="*/ 643 w 674"/>
              <a:gd name="T59" fmla="*/ 566 h 720"/>
              <a:gd name="T60" fmla="*/ 504 w 674"/>
              <a:gd name="T61" fmla="*/ 598 h 720"/>
              <a:gd name="T62" fmla="*/ 246 w 674"/>
              <a:gd name="T6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4" h="720">
                <a:moveTo>
                  <a:pt x="243" y="407"/>
                </a:moveTo>
                <a:cubicBezTo>
                  <a:pt x="236" y="421"/>
                  <a:pt x="241" y="439"/>
                  <a:pt x="255" y="448"/>
                </a:cubicBezTo>
                <a:cubicBezTo>
                  <a:pt x="267" y="455"/>
                  <a:pt x="282" y="453"/>
                  <a:pt x="292" y="444"/>
                </a:cubicBezTo>
                <a:lnTo>
                  <a:pt x="243" y="407"/>
                </a:lnTo>
                <a:close/>
                <a:moveTo>
                  <a:pt x="418" y="169"/>
                </a:moveTo>
                <a:cubicBezTo>
                  <a:pt x="373" y="143"/>
                  <a:pt x="318" y="155"/>
                  <a:pt x="295" y="196"/>
                </a:cubicBezTo>
                <a:cubicBezTo>
                  <a:pt x="270" y="238"/>
                  <a:pt x="302" y="284"/>
                  <a:pt x="280" y="327"/>
                </a:cubicBezTo>
                <a:lnTo>
                  <a:pt x="350" y="367"/>
                </a:lnTo>
                <a:cubicBezTo>
                  <a:pt x="376" y="327"/>
                  <a:pt x="432" y="331"/>
                  <a:pt x="456" y="289"/>
                </a:cubicBezTo>
                <a:cubicBezTo>
                  <a:pt x="480" y="249"/>
                  <a:pt x="462" y="195"/>
                  <a:pt x="418" y="169"/>
                </a:cubicBezTo>
                <a:close/>
                <a:moveTo>
                  <a:pt x="342" y="393"/>
                </a:moveTo>
                <a:lnTo>
                  <a:pt x="267" y="336"/>
                </a:lnTo>
                <a:cubicBezTo>
                  <a:pt x="261" y="331"/>
                  <a:pt x="253" y="333"/>
                  <a:pt x="250" y="339"/>
                </a:cubicBezTo>
                <a:cubicBezTo>
                  <a:pt x="246" y="345"/>
                  <a:pt x="248" y="354"/>
                  <a:pt x="254" y="358"/>
                </a:cubicBezTo>
                <a:lnTo>
                  <a:pt x="329" y="416"/>
                </a:lnTo>
                <a:cubicBezTo>
                  <a:pt x="335" y="420"/>
                  <a:pt x="343" y="418"/>
                  <a:pt x="346" y="412"/>
                </a:cubicBezTo>
                <a:cubicBezTo>
                  <a:pt x="350" y="406"/>
                  <a:pt x="348" y="397"/>
                  <a:pt x="342" y="393"/>
                </a:cubicBezTo>
                <a:close/>
                <a:moveTo>
                  <a:pt x="445" y="144"/>
                </a:moveTo>
                <a:lnTo>
                  <a:pt x="468" y="102"/>
                </a:lnTo>
                <a:lnTo>
                  <a:pt x="449" y="91"/>
                </a:lnTo>
                <a:lnTo>
                  <a:pt x="426" y="133"/>
                </a:lnTo>
                <a:lnTo>
                  <a:pt x="445" y="144"/>
                </a:lnTo>
                <a:close/>
                <a:moveTo>
                  <a:pt x="485" y="193"/>
                </a:moveTo>
                <a:lnTo>
                  <a:pt x="526" y="170"/>
                </a:lnTo>
                <a:lnTo>
                  <a:pt x="515" y="150"/>
                </a:lnTo>
                <a:lnTo>
                  <a:pt x="474" y="174"/>
                </a:lnTo>
                <a:lnTo>
                  <a:pt x="485" y="193"/>
                </a:lnTo>
                <a:close/>
                <a:moveTo>
                  <a:pt x="385" y="121"/>
                </a:moveTo>
                <a:lnTo>
                  <a:pt x="385" y="73"/>
                </a:lnTo>
                <a:lnTo>
                  <a:pt x="363" y="73"/>
                </a:lnTo>
                <a:lnTo>
                  <a:pt x="363" y="121"/>
                </a:lnTo>
                <a:lnTo>
                  <a:pt x="385" y="121"/>
                </a:lnTo>
                <a:close/>
                <a:moveTo>
                  <a:pt x="321" y="131"/>
                </a:moveTo>
                <a:lnTo>
                  <a:pt x="298" y="90"/>
                </a:lnTo>
                <a:lnTo>
                  <a:pt x="278" y="101"/>
                </a:lnTo>
                <a:lnTo>
                  <a:pt x="302" y="142"/>
                </a:lnTo>
                <a:lnTo>
                  <a:pt x="321" y="131"/>
                </a:lnTo>
                <a:close/>
                <a:moveTo>
                  <a:pt x="496" y="257"/>
                </a:moveTo>
                <a:lnTo>
                  <a:pt x="543" y="257"/>
                </a:lnTo>
                <a:lnTo>
                  <a:pt x="543" y="235"/>
                </a:lnTo>
                <a:lnTo>
                  <a:pt x="496" y="235"/>
                </a:lnTo>
                <a:lnTo>
                  <a:pt x="496" y="257"/>
                </a:lnTo>
                <a:close/>
                <a:moveTo>
                  <a:pt x="324" y="426"/>
                </a:moveTo>
                <a:lnTo>
                  <a:pt x="248" y="368"/>
                </a:lnTo>
                <a:cubicBezTo>
                  <a:pt x="242" y="364"/>
                  <a:pt x="235" y="365"/>
                  <a:pt x="231" y="372"/>
                </a:cubicBezTo>
                <a:cubicBezTo>
                  <a:pt x="227" y="378"/>
                  <a:pt x="229" y="386"/>
                  <a:pt x="235" y="391"/>
                </a:cubicBezTo>
                <a:lnTo>
                  <a:pt x="311" y="448"/>
                </a:lnTo>
                <a:cubicBezTo>
                  <a:pt x="316" y="453"/>
                  <a:pt x="324" y="451"/>
                  <a:pt x="328" y="445"/>
                </a:cubicBezTo>
                <a:cubicBezTo>
                  <a:pt x="331" y="439"/>
                  <a:pt x="329" y="430"/>
                  <a:pt x="324" y="426"/>
                </a:cubicBezTo>
                <a:close/>
                <a:moveTo>
                  <a:pt x="246" y="720"/>
                </a:moveTo>
                <a:cubicBezTo>
                  <a:pt x="254" y="663"/>
                  <a:pt x="254" y="603"/>
                  <a:pt x="239" y="550"/>
                </a:cubicBezTo>
                <a:cubicBezTo>
                  <a:pt x="0" y="415"/>
                  <a:pt x="62" y="105"/>
                  <a:pt x="263" y="42"/>
                </a:cubicBezTo>
                <a:cubicBezTo>
                  <a:pt x="369" y="0"/>
                  <a:pt x="513" y="25"/>
                  <a:pt x="606" y="119"/>
                </a:cubicBezTo>
                <a:cubicBezTo>
                  <a:pt x="674" y="187"/>
                  <a:pt x="642" y="204"/>
                  <a:pt x="642" y="204"/>
                </a:cubicBezTo>
                <a:lnTo>
                  <a:pt x="627" y="213"/>
                </a:lnTo>
                <a:cubicBezTo>
                  <a:pt x="635" y="245"/>
                  <a:pt x="650" y="305"/>
                  <a:pt x="648" y="313"/>
                </a:cubicBezTo>
                <a:cubicBezTo>
                  <a:pt x="645" y="324"/>
                  <a:pt x="633" y="336"/>
                  <a:pt x="633" y="336"/>
                </a:cubicBezTo>
                <a:lnTo>
                  <a:pt x="667" y="450"/>
                </a:lnTo>
                <a:lnTo>
                  <a:pt x="636" y="462"/>
                </a:lnTo>
                <a:cubicBezTo>
                  <a:pt x="643" y="499"/>
                  <a:pt x="647" y="530"/>
                  <a:pt x="643" y="566"/>
                </a:cubicBezTo>
                <a:cubicBezTo>
                  <a:pt x="643" y="572"/>
                  <a:pt x="622" y="590"/>
                  <a:pt x="606" y="591"/>
                </a:cubicBezTo>
                <a:lnTo>
                  <a:pt x="504" y="598"/>
                </a:lnTo>
                <a:lnTo>
                  <a:pt x="510" y="720"/>
                </a:lnTo>
                <a:lnTo>
                  <a:pt x="246" y="7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61" name="Freeform 13"/>
          <p:cNvSpPr>
            <a:spLocks noEditPoints="1"/>
          </p:cNvSpPr>
          <p:nvPr/>
        </p:nvSpPr>
        <p:spPr bwMode="auto">
          <a:xfrm>
            <a:off x="7427737" y="2494144"/>
            <a:ext cx="377687" cy="406394"/>
          </a:xfrm>
          <a:custGeom>
            <a:avLst/>
            <a:gdLst>
              <a:gd name="T0" fmla="*/ 255 w 847"/>
              <a:gd name="T1" fmla="*/ 138 h 903"/>
              <a:gd name="T2" fmla="*/ 555 w 847"/>
              <a:gd name="T3" fmla="*/ 100 h 903"/>
              <a:gd name="T4" fmla="*/ 448 w 847"/>
              <a:gd name="T5" fmla="*/ 61 h 903"/>
              <a:gd name="T6" fmla="*/ 324 w 847"/>
              <a:gd name="T7" fmla="*/ 61 h 903"/>
              <a:gd name="T8" fmla="*/ 217 w 847"/>
              <a:gd name="T9" fmla="*/ 100 h 903"/>
              <a:gd name="T10" fmla="*/ 697 w 847"/>
              <a:gd name="T11" fmla="*/ 782 h 903"/>
              <a:gd name="T12" fmla="*/ 709 w 847"/>
              <a:gd name="T13" fmla="*/ 755 h 903"/>
              <a:gd name="T14" fmla="*/ 660 w 847"/>
              <a:gd name="T15" fmla="*/ 586 h 903"/>
              <a:gd name="T16" fmla="*/ 629 w 847"/>
              <a:gd name="T17" fmla="*/ 586 h 903"/>
              <a:gd name="T18" fmla="*/ 629 w 847"/>
              <a:gd name="T19" fmla="*/ 716 h 903"/>
              <a:gd name="T20" fmla="*/ 630 w 847"/>
              <a:gd name="T21" fmla="*/ 719 h 903"/>
              <a:gd name="T22" fmla="*/ 631 w 847"/>
              <a:gd name="T23" fmla="*/ 722 h 903"/>
              <a:gd name="T24" fmla="*/ 633 w 847"/>
              <a:gd name="T25" fmla="*/ 724 h 903"/>
              <a:gd name="T26" fmla="*/ 807 w 847"/>
              <a:gd name="T27" fmla="*/ 596 h 903"/>
              <a:gd name="T28" fmla="*/ 644 w 847"/>
              <a:gd name="T29" fmla="*/ 510 h 903"/>
              <a:gd name="T30" fmla="*/ 607 w 847"/>
              <a:gd name="T31" fmla="*/ 899 h 903"/>
              <a:gd name="T32" fmla="*/ 837 w 847"/>
              <a:gd name="T33" fmla="*/ 743 h 903"/>
              <a:gd name="T34" fmla="*/ 808 w 847"/>
              <a:gd name="T35" fmla="*/ 737 h 903"/>
              <a:gd name="T36" fmla="*/ 645 w 847"/>
              <a:gd name="T37" fmla="*/ 872 h 903"/>
              <a:gd name="T38" fmla="*/ 481 w 847"/>
              <a:gd name="T39" fmla="*/ 675 h 903"/>
              <a:gd name="T40" fmla="*/ 676 w 847"/>
              <a:gd name="T41" fmla="*/ 543 h 903"/>
              <a:gd name="T42" fmla="*/ 808 w 847"/>
              <a:gd name="T43" fmla="*/ 737 h 903"/>
              <a:gd name="T44" fmla="*/ 284 w 847"/>
              <a:gd name="T45" fmla="*/ 736 h 903"/>
              <a:gd name="T46" fmla="*/ 485 w 847"/>
              <a:gd name="T47" fmla="*/ 536 h 903"/>
              <a:gd name="T48" fmla="*/ 526 w 847"/>
              <a:gd name="T49" fmla="*/ 505 h 903"/>
              <a:gd name="T50" fmla="*/ 732 w 847"/>
              <a:gd name="T51" fmla="*/ 306 h 903"/>
              <a:gd name="T52" fmla="*/ 740 w 847"/>
              <a:gd name="T53" fmla="*/ 494 h 903"/>
              <a:gd name="T54" fmla="*/ 772 w 847"/>
              <a:gd name="T55" fmla="*/ 505 h 903"/>
              <a:gd name="T56" fmla="*/ 772 w 847"/>
              <a:gd name="T57" fmla="*/ 208 h 903"/>
              <a:gd name="T58" fmla="*/ 40 w 847"/>
              <a:gd name="T59" fmla="*/ 167 h 903"/>
              <a:gd name="T60" fmla="*/ 0 w 847"/>
              <a:gd name="T61" fmla="*/ 314 h 903"/>
              <a:gd name="T62" fmla="*/ 0 w 847"/>
              <a:gd name="T63" fmla="*/ 536 h 903"/>
              <a:gd name="T64" fmla="*/ 0 w 847"/>
              <a:gd name="T65" fmla="*/ 751 h 903"/>
              <a:gd name="T66" fmla="*/ 427 w 847"/>
              <a:gd name="T67" fmla="*/ 791 h 903"/>
              <a:gd name="T68" fmla="*/ 32 w 847"/>
              <a:gd name="T69" fmla="*/ 314 h 903"/>
              <a:gd name="T70" fmla="*/ 40 w 847"/>
              <a:gd name="T71" fmla="*/ 306 h 903"/>
              <a:gd name="T72" fmla="*/ 252 w 847"/>
              <a:gd name="T73" fmla="*/ 505 h 903"/>
              <a:gd name="T74" fmla="*/ 32 w 847"/>
              <a:gd name="T75" fmla="*/ 314 h 903"/>
              <a:gd name="T76" fmla="*/ 252 w 847"/>
              <a:gd name="T77" fmla="*/ 536 h 903"/>
              <a:gd name="T78" fmla="*/ 40 w 847"/>
              <a:gd name="T79" fmla="*/ 736 h 903"/>
              <a:gd name="T80" fmla="*/ 32 w 847"/>
              <a:gd name="T81" fmla="*/ 536 h 903"/>
              <a:gd name="T82" fmla="*/ 284 w 847"/>
              <a:gd name="T83" fmla="*/ 505 h 903"/>
              <a:gd name="T84" fmla="*/ 284 w 847"/>
              <a:gd name="T85" fmla="*/ 306 h 903"/>
              <a:gd name="T86" fmla="*/ 495 w 847"/>
              <a:gd name="T87" fmla="*/ 505 h 903"/>
              <a:gd name="T88" fmla="*/ 511 w 847"/>
              <a:gd name="T89" fmla="*/ 207 h 903"/>
              <a:gd name="T90" fmla="*/ 538 w 847"/>
              <a:gd name="T91" fmla="*/ 235 h 903"/>
              <a:gd name="T92" fmla="*/ 483 w 847"/>
              <a:gd name="T93" fmla="*/ 235 h 903"/>
              <a:gd name="T94" fmla="*/ 268 w 847"/>
              <a:gd name="T95" fmla="*/ 207 h 903"/>
              <a:gd name="T96" fmla="*/ 295 w 847"/>
              <a:gd name="T97" fmla="*/ 235 h 903"/>
              <a:gd name="T98" fmla="*/ 241 w 847"/>
              <a:gd name="T99" fmla="*/ 23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47" h="903">
                <a:moveTo>
                  <a:pt x="217" y="100"/>
                </a:moveTo>
                <a:cubicBezTo>
                  <a:pt x="217" y="121"/>
                  <a:pt x="234" y="138"/>
                  <a:pt x="255" y="138"/>
                </a:cubicBezTo>
                <a:lnTo>
                  <a:pt x="517" y="138"/>
                </a:lnTo>
                <a:cubicBezTo>
                  <a:pt x="538" y="138"/>
                  <a:pt x="555" y="121"/>
                  <a:pt x="555" y="100"/>
                </a:cubicBezTo>
                <a:cubicBezTo>
                  <a:pt x="555" y="79"/>
                  <a:pt x="538" y="61"/>
                  <a:pt x="517" y="61"/>
                </a:cubicBezTo>
                <a:lnTo>
                  <a:pt x="448" y="61"/>
                </a:lnTo>
                <a:cubicBezTo>
                  <a:pt x="448" y="27"/>
                  <a:pt x="420" y="0"/>
                  <a:pt x="386" y="0"/>
                </a:cubicBezTo>
                <a:cubicBezTo>
                  <a:pt x="352" y="0"/>
                  <a:pt x="324" y="27"/>
                  <a:pt x="324" y="61"/>
                </a:cubicBezTo>
                <a:lnTo>
                  <a:pt x="255" y="61"/>
                </a:lnTo>
                <a:cubicBezTo>
                  <a:pt x="234" y="61"/>
                  <a:pt x="217" y="79"/>
                  <a:pt x="217" y="100"/>
                </a:cubicBezTo>
                <a:close/>
                <a:moveTo>
                  <a:pt x="686" y="777"/>
                </a:moveTo>
                <a:cubicBezTo>
                  <a:pt x="689" y="780"/>
                  <a:pt x="693" y="782"/>
                  <a:pt x="697" y="782"/>
                </a:cubicBezTo>
                <a:cubicBezTo>
                  <a:pt x="702" y="782"/>
                  <a:pt x="706" y="780"/>
                  <a:pt x="709" y="777"/>
                </a:cubicBezTo>
                <a:cubicBezTo>
                  <a:pt x="715" y="771"/>
                  <a:pt x="715" y="761"/>
                  <a:pt x="709" y="755"/>
                </a:cubicBezTo>
                <a:lnTo>
                  <a:pt x="660" y="706"/>
                </a:lnTo>
                <a:lnTo>
                  <a:pt x="660" y="586"/>
                </a:lnTo>
                <a:cubicBezTo>
                  <a:pt x="660" y="577"/>
                  <a:pt x="653" y="570"/>
                  <a:pt x="644" y="570"/>
                </a:cubicBezTo>
                <a:cubicBezTo>
                  <a:pt x="636" y="570"/>
                  <a:pt x="629" y="577"/>
                  <a:pt x="629" y="586"/>
                </a:cubicBezTo>
                <a:lnTo>
                  <a:pt x="629" y="713"/>
                </a:lnTo>
                <a:cubicBezTo>
                  <a:pt x="629" y="714"/>
                  <a:pt x="629" y="715"/>
                  <a:pt x="629" y="716"/>
                </a:cubicBezTo>
                <a:cubicBezTo>
                  <a:pt x="629" y="716"/>
                  <a:pt x="629" y="717"/>
                  <a:pt x="629" y="717"/>
                </a:cubicBezTo>
                <a:cubicBezTo>
                  <a:pt x="629" y="718"/>
                  <a:pt x="630" y="718"/>
                  <a:pt x="630" y="719"/>
                </a:cubicBezTo>
                <a:cubicBezTo>
                  <a:pt x="630" y="719"/>
                  <a:pt x="630" y="720"/>
                  <a:pt x="631" y="720"/>
                </a:cubicBezTo>
                <a:cubicBezTo>
                  <a:pt x="631" y="721"/>
                  <a:pt x="631" y="721"/>
                  <a:pt x="631" y="722"/>
                </a:cubicBezTo>
                <a:cubicBezTo>
                  <a:pt x="632" y="722"/>
                  <a:pt x="632" y="723"/>
                  <a:pt x="633" y="724"/>
                </a:cubicBezTo>
                <a:cubicBezTo>
                  <a:pt x="633" y="724"/>
                  <a:pt x="633" y="724"/>
                  <a:pt x="633" y="724"/>
                </a:cubicBezTo>
                <a:lnTo>
                  <a:pt x="686" y="777"/>
                </a:lnTo>
                <a:close/>
                <a:moveTo>
                  <a:pt x="807" y="596"/>
                </a:moveTo>
                <a:cubicBezTo>
                  <a:pt x="777" y="552"/>
                  <a:pt x="733" y="523"/>
                  <a:pt x="681" y="513"/>
                </a:cubicBezTo>
                <a:cubicBezTo>
                  <a:pt x="669" y="511"/>
                  <a:pt x="657" y="510"/>
                  <a:pt x="644" y="510"/>
                </a:cubicBezTo>
                <a:cubicBezTo>
                  <a:pt x="550" y="510"/>
                  <a:pt x="469" y="577"/>
                  <a:pt x="451" y="669"/>
                </a:cubicBezTo>
                <a:cubicBezTo>
                  <a:pt x="431" y="776"/>
                  <a:pt x="501" y="879"/>
                  <a:pt x="607" y="899"/>
                </a:cubicBezTo>
                <a:cubicBezTo>
                  <a:pt x="620" y="902"/>
                  <a:pt x="632" y="903"/>
                  <a:pt x="645" y="903"/>
                </a:cubicBezTo>
                <a:cubicBezTo>
                  <a:pt x="739" y="903"/>
                  <a:pt x="820" y="836"/>
                  <a:pt x="837" y="743"/>
                </a:cubicBezTo>
                <a:cubicBezTo>
                  <a:pt x="847" y="692"/>
                  <a:pt x="836" y="639"/>
                  <a:pt x="807" y="596"/>
                </a:cubicBezTo>
                <a:close/>
                <a:moveTo>
                  <a:pt x="808" y="737"/>
                </a:moveTo>
                <a:lnTo>
                  <a:pt x="808" y="737"/>
                </a:lnTo>
                <a:cubicBezTo>
                  <a:pt x="793" y="816"/>
                  <a:pt x="724" y="872"/>
                  <a:pt x="645" y="872"/>
                </a:cubicBezTo>
                <a:cubicBezTo>
                  <a:pt x="634" y="872"/>
                  <a:pt x="624" y="871"/>
                  <a:pt x="613" y="869"/>
                </a:cubicBezTo>
                <a:cubicBezTo>
                  <a:pt x="523" y="852"/>
                  <a:pt x="464" y="765"/>
                  <a:pt x="481" y="675"/>
                </a:cubicBezTo>
                <a:cubicBezTo>
                  <a:pt x="496" y="597"/>
                  <a:pt x="565" y="540"/>
                  <a:pt x="644" y="540"/>
                </a:cubicBezTo>
                <a:cubicBezTo>
                  <a:pt x="655" y="540"/>
                  <a:pt x="665" y="541"/>
                  <a:pt x="676" y="543"/>
                </a:cubicBezTo>
                <a:cubicBezTo>
                  <a:pt x="719" y="551"/>
                  <a:pt x="757" y="576"/>
                  <a:pt x="782" y="613"/>
                </a:cubicBezTo>
                <a:cubicBezTo>
                  <a:pt x="807" y="650"/>
                  <a:pt x="816" y="694"/>
                  <a:pt x="808" y="737"/>
                </a:cubicBezTo>
                <a:close/>
                <a:moveTo>
                  <a:pt x="413" y="736"/>
                </a:moveTo>
                <a:lnTo>
                  <a:pt x="284" y="736"/>
                </a:lnTo>
                <a:lnTo>
                  <a:pt x="284" y="536"/>
                </a:lnTo>
                <a:lnTo>
                  <a:pt x="485" y="536"/>
                </a:lnTo>
                <a:cubicBezTo>
                  <a:pt x="497" y="524"/>
                  <a:pt x="512" y="514"/>
                  <a:pt x="527" y="505"/>
                </a:cubicBezTo>
                <a:lnTo>
                  <a:pt x="526" y="505"/>
                </a:lnTo>
                <a:lnTo>
                  <a:pt x="526" y="306"/>
                </a:lnTo>
                <a:lnTo>
                  <a:pt x="732" y="306"/>
                </a:lnTo>
                <a:cubicBezTo>
                  <a:pt x="736" y="306"/>
                  <a:pt x="740" y="309"/>
                  <a:pt x="740" y="314"/>
                </a:cubicBezTo>
                <a:lnTo>
                  <a:pt x="740" y="494"/>
                </a:lnTo>
                <a:cubicBezTo>
                  <a:pt x="751" y="499"/>
                  <a:pt x="762" y="505"/>
                  <a:pt x="772" y="511"/>
                </a:cubicBezTo>
                <a:lnTo>
                  <a:pt x="772" y="505"/>
                </a:lnTo>
                <a:lnTo>
                  <a:pt x="772" y="314"/>
                </a:lnTo>
                <a:lnTo>
                  <a:pt x="772" y="208"/>
                </a:lnTo>
                <a:cubicBezTo>
                  <a:pt x="772" y="185"/>
                  <a:pt x="754" y="167"/>
                  <a:pt x="732" y="167"/>
                </a:cubicBezTo>
                <a:lnTo>
                  <a:pt x="40" y="167"/>
                </a:lnTo>
                <a:cubicBezTo>
                  <a:pt x="18" y="167"/>
                  <a:pt x="0" y="185"/>
                  <a:pt x="0" y="208"/>
                </a:cubicBezTo>
                <a:lnTo>
                  <a:pt x="0" y="314"/>
                </a:lnTo>
                <a:lnTo>
                  <a:pt x="0" y="505"/>
                </a:lnTo>
                <a:lnTo>
                  <a:pt x="0" y="536"/>
                </a:lnTo>
                <a:lnTo>
                  <a:pt x="0" y="727"/>
                </a:lnTo>
                <a:lnTo>
                  <a:pt x="0" y="751"/>
                </a:lnTo>
                <a:cubicBezTo>
                  <a:pt x="0" y="773"/>
                  <a:pt x="18" y="791"/>
                  <a:pt x="40" y="791"/>
                </a:cubicBezTo>
                <a:lnTo>
                  <a:pt x="427" y="791"/>
                </a:lnTo>
                <a:cubicBezTo>
                  <a:pt x="420" y="773"/>
                  <a:pt x="415" y="755"/>
                  <a:pt x="413" y="736"/>
                </a:cubicBezTo>
                <a:close/>
                <a:moveTo>
                  <a:pt x="32" y="314"/>
                </a:moveTo>
                <a:lnTo>
                  <a:pt x="32" y="314"/>
                </a:lnTo>
                <a:cubicBezTo>
                  <a:pt x="32" y="309"/>
                  <a:pt x="36" y="306"/>
                  <a:pt x="40" y="306"/>
                </a:cubicBezTo>
                <a:lnTo>
                  <a:pt x="252" y="306"/>
                </a:lnTo>
                <a:lnTo>
                  <a:pt x="252" y="505"/>
                </a:lnTo>
                <a:lnTo>
                  <a:pt x="32" y="505"/>
                </a:lnTo>
                <a:lnTo>
                  <a:pt x="32" y="314"/>
                </a:lnTo>
                <a:close/>
                <a:moveTo>
                  <a:pt x="252" y="536"/>
                </a:moveTo>
                <a:lnTo>
                  <a:pt x="252" y="536"/>
                </a:lnTo>
                <a:lnTo>
                  <a:pt x="252" y="736"/>
                </a:lnTo>
                <a:lnTo>
                  <a:pt x="40" y="736"/>
                </a:lnTo>
                <a:cubicBezTo>
                  <a:pt x="36" y="736"/>
                  <a:pt x="32" y="732"/>
                  <a:pt x="32" y="727"/>
                </a:cubicBezTo>
                <a:lnTo>
                  <a:pt x="32" y="536"/>
                </a:lnTo>
                <a:lnTo>
                  <a:pt x="252" y="536"/>
                </a:lnTo>
                <a:close/>
                <a:moveTo>
                  <a:pt x="284" y="505"/>
                </a:moveTo>
                <a:lnTo>
                  <a:pt x="284" y="505"/>
                </a:lnTo>
                <a:lnTo>
                  <a:pt x="284" y="306"/>
                </a:lnTo>
                <a:lnTo>
                  <a:pt x="495" y="306"/>
                </a:lnTo>
                <a:lnTo>
                  <a:pt x="495" y="505"/>
                </a:lnTo>
                <a:lnTo>
                  <a:pt x="284" y="505"/>
                </a:lnTo>
                <a:close/>
                <a:moveTo>
                  <a:pt x="511" y="207"/>
                </a:moveTo>
                <a:lnTo>
                  <a:pt x="511" y="207"/>
                </a:lnTo>
                <a:cubicBezTo>
                  <a:pt x="526" y="207"/>
                  <a:pt x="538" y="219"/>
                  <a:pt x="538" y="235"/>
                </a:cubicBezTo>
                <a:cubicBezTo>
                  <a:pt x="538" y="250"/>
                  <a:pt x="526" y="262"/>
                  <a:pt x="511" y="262"/>
                </a:cubicBezTo>
                <a:cubicBezTo>
                  <a:pt x="496" y="262"/>
                  <a:pt x="483" y="250"/>
                  <a:pt x="483" y="235"/>
                </a:cubicBezTo>
                <a:cubicBezTo>
                  <a:pt x="483" y="219"/>
                  <a:pt x="496" y="207"/>
                  <a:pt x="511" y="207"/>
                </a:cubicBezTo>
                <a:close/>
                <a:moveTo>
                  <a:pt x="268" y="207"/>
                </a:moveTo>
                <a:lnTo>
                  <a:pt x="268" y="207"/>
                </a:lnTo>
                <a:cubicBezTo>
                  <a:pt x="283" y="207"/>
                  <a:pt x="295" y="219"/>
                  <a:pt x="295" y="235"/>
                </a:cubicBezTo>
                <a:cubicBezTo>
                  <a:pt x="295" y="250"/>
                  <a:pt x="283" y="262"/>
                  <a:pt x="268" y="262"/>
                </a:cubicBezTo>
                <a:cubicBezTo>
                  <a:pt x="253" y="262"/>
                  <a:pt x="241" y="250"/>
                  <a:pt x="241" y="235"/>
                </a:cubicBezTo>
                <a:cubicBezTo>
                  <a:pt x="241" y="219"/>
                  <a:pt x="253" y="207"/>
                  <a:pt x="268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 isContent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86338" y="1058788"/>
            <a:ext cx="2771323" cy="2826896"/>
            <a:chOff x="3014678" y="1130796"/>
            <a:chExt cx="2771323" cy="2826896"/>
          </a:xfrm>
        </p:grpSpPr>
        <p:sp>
          <p:nvSpPr>
            <p:cNvPr id="15" name="椭圆 14"/>
            <p:cNvSpPr/>
            <p:nvPr/>
          </p:nvSpPr>
          <p:spPr>
            <a:xfrm>
              <a:off x="3491880" y="1130796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48"/>
            <p:cNvSpPr txBox="1"/>
            <p:nvPr/>
          </p:nvSpPr>
          <p:spPr>
            <a:xfrm>
              <a:off x="3014678" y="3219028"/>
              <a:ext cx="27713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素材收集与整理</a:t>
              </a:r>
              <a:endParaRPr lang="zh-CN" altLang="en-US" sz="28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Freeform 7"/>
          <p:cNvSpPr/>
          <p:nvPr/>
        </p:nvSpPr>
        <p:spPr bwMode="auto">
          <a:xfrm>
            <a:off x="3143250" y="2941638"/>
            <a:ext cx="1401763" cy="1400175"/>
          </a:xfrm>
          <a:custGeom>
            <a:avLst/>
            <a:gdLst>
              <a:gd name="T0" fmla="*/ 456 w 912"/>
              <a:gd name="T1" fmla="*/ 0 h 913"/>
              <a:gd name="T2" fmla="*/ 0 w 912"/>
              <a:gd name="T3" fmla="*/ 457 h 913"/>
              <a:gd name="T4" fmla="*/ 456 w 912"/>
              <a:gd name="T5" fmla="*/ 913 h 913"/>
              <a:gd name="T6" fmla="*/ 912 w 912"/>
              <a:gd name="T7" fmla="*/ 457 h 913"/>
              <a:gd name="T8" fmla="*/ 912 w 912"/>
              <a:gd name="T9" fmla="*/ 0 h 913"/>
              <a:gd name="T10" fmla="*/ 456 w 912"/>
              <a:gd name="T11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2" h="913">
                <a:moveTo>
                  <a:pt x="456" y="0"/>
                </a:moveTo>
                <a:cubicBezTo>
                  <a:pt x="204" y="0"/>
                  <a:pt x="0" y="205"/>
                  <a:pt x="0" y="457"/>
                </a:cubicBezTo>
                <a:cubicBezTo>
                  <a:pt x="0" y="709"/>
                  <a:pt x="204" y="913"/>
                  <a:pt x="456" y="913"/>
                </a:cubicBezTo>
                <a:cubicBezTo>
                  <a:pt x="708" y="913"/>
                  <a:pt x="912" y="709"/>
                  <a:pt x="912" y="457"/>
                </a:cubicBezTo>
                <a:cubicBezTo>
                  <a:pt x="912" y="0"/>
                  <a:pt x="912" y="0"/>
                  <a:pt x="912" y="0"/>
                </a:cubicBezTo>
                <a:lnTo>
                  <a:pt x="456" y="0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4" name="Freeform 8"/>
          <p:cNvSpPr/>
          <p:nvPr/>
        </p:nvSpPr>
        <p:spPr bwMode="auto">
          <a:xfrm>
            <a:off x="4611688" y="2941637"/>
            <a:ext cx="1412875" cy="1400175"/>
          </a:xfrm>
          <a:custGeom>
            <a:avLst/>
            <a:gdLst>
              <a:gd name="T0" fmla="*/ 273 w 546"/>
              <a:gd name="T1" fmla="*/ 0 h 546"/>
              <a:gd name="T2" fmla="*/ 546 w 546"/>
              <a:gd name="T3" fmla="*/ 273 h 546"/>
              <a:gd name="T4" fmla="*/ 273 w 546"/>
              <a:gd name="T5" fmla="*/ 546 h 546"/>
              <a:gd name="T6" fmla="*/ 0 w 546"/>
              <a:gd name="T7" fmla="*/ 273 h 546"/>
              <a:gd name="T8" fmla="*/ 0 w 546"/>
              <a:gd name="T9" fmla="*/ 0 h 546"/>
              <a:gd name="T10" fmla="*/ 273 w 546"/>
              <a:gd name="T11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6" h="546">
                <a:moveTo>
                  <a:pt x="273" y="0"/>
                </a:moveTo>
                <a:cubicBezTo>
                  <a:pt x="424" y="0"/>
                  <a:pt x="546" y="123"/>
                  <a:pt x="546" y="273"/>
                </a:cubicBezTo>
                <a:cubicBezTo>
                  <a:pt x="546" y="424"/>
                  <a:pt x="424" y="546"/>
                  <a:pt x="273" y="546"/>
                </a:cubicBezTo>
                <a:cubicBezTo>
                  <a:pt x="123" y="546"/>
                  <a:pt x="0" y="424"/>
                  <a:pt x="0" y="273"/>
                </a:cubicBezTo>
                <a:cubicBezTo>
                  <a:pt x="0" y="0"/>
                  <a:pt x="0" y="0"/>
                  <a:pt x="0" y="0"/>
                </a:cubicBezTo>
                <a:lnTo>
                  <a:pt x="273" y="0"/>
                </a:lnTo>
                <a:close/>
              </a:path>
            </a:pathLst>
          </a:cu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5" name="Freeform 9"/>
          <p:cNvSpPr/>
          <p:nvPr/>
        </p:nvSpPr>
        <p:spPr bwMode="auto">
          <a:xfrm>
            <a:off x="4611688" y="1477963"/>
            <a:ext cx="1403350" cy="1398587"/>
          </a:xfrm>
          <a:custGeom>
            <a:avLst/>
            <a:gdLst>
              <a:gd name="T0" fmla="*/ 457 w 913"/>
              <a:gd name="T1" fmla="*/ 912 h 912"/>
              <a:gd name="T2" fmla="*/ 913 w 913"/>
              <a:gd name="T3" fmla="*/ 456 h 912"/>
              <a:gd name="T4" fmla="*/ 457 w 913"/>
              <a:gd name="T5" fmla="*/ 0 h 912"/>
              <a:gd name="T6" fmla="*/ 0 w 913"/>
              <a:gd name="T7" fmla="*/ 456 h 912"/>
              <a:gd name="T8" fmla="*/ 0 w 913"/>
              <a:gd name="T9" fmla="*/ 912 h 912"/>
              <a:gd name="T10" fmla="*/ 457 w 913"/>
              <a:gd name="T11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912">
                <a:moveTo>
                  <a:pt x="457" y="912"/>
                </a:moveTo>
                <a:cubicBezTo>
                  <a:pt x="709" y="912"/>
                  <a:pt x="913" y="708"/>
                  <a:pt x="913" y="456"/>
                </a:cubicBezTo>
                <a:cubicBezTo>
                  <a:pt x="913" y="204"/>
                  <a:pt x="709" y="0"/>
                  <a:pt x="457" y="0"/>
                </a:cubicBezTo>
                <a:cubicBezTo>
                  <a:pt x="205" y="0"/>
                  <a:pt x="0" y="204"/>
                  <a:pt x="0" y="456"/>
                </a:cubicBezTo>
                <a:cubicBezTo>
                  <a:pt x="0" y="912"/>
                  <a:pt x="0" y="912"/>
                  <a:pt x="0" y="912"/>
                </a:cubicBezTo>
                <a:lnTo>
                  <a:pt x="457" y="912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6" name="Freeform 10"/>
          <p:cNvSpPr/>
          <p:nvPr/>
        </p:nvSpPr>
        <p:spPr bwMode="auto">
          <a:xfrm>
            <a:off x="3144838" y="1479550"/>
            <a:ext cx="1400175" cy="1397000"/>
          </a:xfrm>
          <a:custGeom>
            <a:avLst/>
            <a:gdLst>
              <a:gd name="T0" fmla="*/ 459 w 918"/>
              <a:gd name="T1" fmla="*/ 918 h 918"/>
              <a:gd name="T2" fmla="*/ 0 w 918"/>
              <a:gd name="T3" fmla="*/ 459 h 918"/>
              <a:gd name="T4" fmla="*/ 459 w 918"/>
              <a:gd name="T5" fmla="*/ 0 h 918"/>
              <a:gd name="T6" fmla="*/ 918 w 918"/>
              <a:gd name="T7" fmla="*/ 459 h 918"/>
              <a:gd name="T8" fmla="*/ 918 w 918"/>
              <a:gd name="T9" fmla="*/ 918 h 918"/>
              <a:gd name="T10" fmla="*/ 459 w 918"/>
              <a:gd name="T11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8">
                <a:moveTo>
                  <a:pt x="459" y="918"/>
                </a:moveTo>
                <a:cubicBezTo>
                  <a:pt x="205" y="918"/>
                  <a:pt x="0" y="713"/>
                  <a:pt x="0" y="459"/>
                </a:cubicBezTo>
                <a:cubicBezTo>
                  <a:pt x="0" y="205"/>
                  <a:pt x="205" y="0"/>
                  <a:pt x="459" y="0"/>
                </a:cubicBezTo>
                <a:cubicBezTo>
                  <a:pt x="713" y="0"/>
                  <a:pt x="918" y="205"/>
                  <a:pt x="918" y="459"/>
                </a:cubicBezTo>
                <a:cubicBezTo>
                  <a:pt x="918" y="918"/>
                  <a:pt x="918" y="918"/>
                  <a:pt x="918" y="918"/>
                </a:cubicBezTo>
                <a:lnTo>
                  <a:pt x="459" y="918"/>
                </a:lnTo>
                <a:close/>
              </a:path>
            </a:pathLst>
          </a:custGeom>
          <a:solidFill>
            <a:srgbClr val="E4402F"/>
          </a:solidFill>
          <a:ln w="6350" cap="flat" cmpd="sng">
            <a:solidFill>
              <a:srgbClr val="E4402F"/>
            </a:solidFill>
            <a:round/>
          </a:ln>
        </p:spPr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596" name="Freeform 20"/>
          <p:cNvSpPr/>
          <p:nvPr/>
        </p:nvSpPr>
        <p:spPr bwMode="auto">
          <a:xfrm rot="10800000">
            <a:off x="4613275" y="2941638"/>
            <a:ext cx="1411288" cy="1408112"/>
          </a:xfrm>
          <a:custGeom>
            <a:avLst/>
            <a:gdLst>
              <a:gd name="T0" fmla="*/ 459 w 918"/>
              <a:gd name="T1" fmla="*/ 918 h 918"/>
              <a:gd name="T2" fmla="*/ 0 w 918"/>
              <a:gd name="T3" fmla="*/ 459 h 918"/>
              <a:gd name="T4" fmla="*/ 459 w 918"/>
              <a:gd name="T5" fmla="*/ 0 h 918"/>
              <a:gd name="T6" fmla="*/ 918 w 918"/>
              <a:gd name="T7" fmla="*/ 459 h 918"/>
              <a:gd name="T8" fmla="*/ 918 w 918"/>
              <a:gd name="T9" fmla="*/ 918 h 918"/>
              <a:gd name="T10" fmla="*/ 459 w 918"/>
              <a:gd name="T11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8">
                <a:moveTo>
                  <a:pt x="459" y="918"/>
                </a:moveTo>
                <a:cubicBezTo>
                  <a:pt x="205" y="918"/>
                  <a:pt x="0" y="713"/>
                  <a:pt x="0" y="459"/>
                </a:cubicBezTo>
                <a:cubicBezTo>
                  <a:pt x="0" y="205"/>
                  <a:pt x="205" y="0"/>
                  <a:pt x="459" y="0"/>
                </a:cubicBezTo>
                <a:cubicBezTo>
                  <a:pt x="713" y="0"/>
                  <a:pt x="918" y="205"/>
                  <a:pt x="918" y="459"/>
                </a:cubicBezTo>
                <a:cubicBezTo>
                  <a:pt x="918" y="918"/>
                  <a:pt x="918" y="918"/>
                  <a:pt x="918" y="918"/>
                </a:cubicBezTo>
                <a:lnTo>
                  <a:pt x="459" y="918"/>
                </a:lnTo>
                <a:close/>
              </a:path>
            </a:pathLst>
          </a:custGeom>
          <a:noFill/>
          <a:ln w="6350" cap="flat" cmpd="sng">
            <a:solidFill>
              <a:srgbClr val="E4402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55576" y="410716"/>
            <a:ext cx="7886700" cy="337572"/>
          </a:xfrm>
        </p:spPr>
        <p:txBody>
          <a:bodyPr/>
          <a:lstStyle/>
          <a:p>
            <a:r>
              <a:rPr lang="zh-CN" altLang="en-US" dirty="0" smtClean="0"/>
              <a:t>游戏素材收集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89340" y="18284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马里奥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人物素材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59365" y="1966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A2897B"/>
                </a:solidFill>
              </a:rPr>
              <a:t>敌人素材</a:t>
            </a:r>
            <a:endParaRPr lang="zh-CN" altLang="en-US" dirty="0">
              <a:solidFill>
                <a:srgbClr val="A2897B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49108" y="3421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道具素材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11535" y="3457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A2897B"/>
                </a:solidFill>
              </a:rPr>
              <a:t>地图素材</a:t>
            </a:r>
            <a:endParaRPr lang="zh-CN" altLang="en-US" dirty="0">
              <a:solidFill>
                <a:srgbClr val="A2897B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3" y="1724643"/>
            <a:ext cx="1955555" cy="203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2" y="2002012"/>
            <a:ext cx="2514286" cy="4063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2" y="2515692"/>
            <a:ext cx="2514286" cy="4063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66" y="1403418"/>
            <a:ext cx="1422222" cy="22857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3" y="3075012"/>
            <a:ext cx="863492" cy="6603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3" y="1606887"/>
            <a:ext cx="812698" cy="2031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006734"/>
            <a:ext cx="2664296" cy="33303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34" y="1556093"/>
            <a:ext cx="406349" cy="30476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906" y="1634299"/>
            <a:ext cx="1219048" cy="2031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57" y="2428351"/>
            <a:ext cx="2285714" cy="30476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56" y="3154892"/>
            <a:ext cx="380952" cy="53333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27" y="4146465"/>
            <a:ext cx="609524" cy="40634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0" y="4124081"/>
            <a:ext cx="609524" cy="40634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2" y="3596157"/>
            <a:ext cx="1853968" cy="30476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9" y="3159774"/>
            <a:ext cx="1853968" cy="30476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5" y="4132970"/>
            <a:ext cx="609524" cy="4063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2" y="3220021"/>
            <a:ext cx="609524" cy="20317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48" y="3213584"/>
            <a:ext cx="609524" cy="101587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51" y="3485050"/>
            <a:ext cx="406349" cy="406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 isContent="1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83" grpId="0" animBg="1"/>
          <p:bldP spid="24584" grpId="0" animBg="1"/>
          <p:bldP spid="24585" grpId="0" animBg="1"/>
          <p:bldP spid="24586" grpId="0" animBg="1"/>
          <p:bldP spid="2459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83" grpId="0" animBg="1"/>
          <p:bldP spid="24584" grpId="0" animBg="1"/>
          <p:bldP spid="24585" grpId="0" animBg="1"/>
          <p:bldP spid="24586" grpId="0" animBg="1"/>
          <p:bldP spid="2459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Freeform 7"/>
          <p:cNvSpPr/>
          <p:nvPr/>
        </p:nvSpPr>
        <p:spPr bwMode="auto">
          <a:xfrm>
            <a:off x="4845323" y="2933354"/>
            <a:ext cx="1492250" cy="1422400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2" name="Freeform 8"/>
          <p:cNvSpPr/>
          <p:nvPr/>
        </p:nvSpPr>
        <p:spPr bwMode="auto">
          <a:xfrm>
            <a:off x="5303761" y="1295873"/>
            <a:ext cx="2263775" cy="2219325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3" name="Freeform 9"/>
          <p:cNvSpPr/>
          <p:nvPr/>
        </p:nvSpPr>
        <p:spPr bwMode="auto">
          <a:xfrm>
            <a:off x="6064398" y="3435350"/>
            <a:ext cx="1531938" cy="1706563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4" name="Freeform 10"/>
          <p:cNvSpPr/>
          <p:nvPr/>
        </p:nvSpPr>
        <p:spPr bwMode="auto">
          <a:xfrm>
            <a:off x="6610747" y="1560164"/>
            <a:ext cx="1785938" cy="1970088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5" name="Freeform 11"/>
          <p:cNvSpPr/>
          <p:nvPr/>
        </p:nvSpPr>
        <p:spPr bwMode="auto">
          <a:xfrm>
            <a:off x="7588077" y="2787650"/>
            <a:ext cx="1465263" cy="1412875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7" name="Freeform 13"/>
          <p:cNvSpPr/>
          <p:nvPr/>
        </p:nvSpPr>
        <p:spPr bwMode="auto">
          <a:xfrm>
            <a:off x="8188076" y="3026515"/>
            <a:ext cx="322263" cy="295275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8" name="Freeform 14"/>
          <p:cNvSpPr>
            <a:spLocks noEditPoints="1"/>
          </p:cNvSpPr>
          <p:nvPr/>
        </p:nvSpPr>
        <p:spPr bwMode="auto">
          <a:xfrm>
            <a:off x="6103855" y="1882428"/>
            <a:ext cx="306388" cy="306387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9" name="Freeform 15"/>
          <p:cNvSpPr>
            <a:spLocks noEditPoints="1"/>
          </p:cNvSpPr>
          <p:nvPr/>
        </p:nvSpPr>
        <p:spPr bwMode="auto">
          <a:xfrm>
            <a:off x="7478516" y="2085975"/>
            <a:ext cx="327025" cy="323850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1" name="Freeform 17"/>
          <p:cNvSpPr>
            <a:spLocks noEditPoints="1"/>
          </p:cNvSpPr>
          <p:nvPr/>
        </p:nvSpPr>
        <p:spPr bwMode="auto">
          <a:xfrm>
            <a:off x="5373960" y="3300066"/>
            <a:ext cx="395288" cy="257175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5783180" y="2304703"/>
            <a:ext cx="936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rgbClr val="A289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压制</a:t>
            </a:r>
            <a:endParaRPr lang="zh-CN" altLang="zh-CN" sz="1000" b="1" dirty="0">
              <a:solidFill>
                <a:srgbClr val="A289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5129485" y="3677891"/>
            <a:ext cx="936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</a:t>
            </a:r>
            <a:endParaRPr lang="zh-CN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7161016" y="2562225"/>
            <a:ext cx="936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动作素材</a:t>
            </a:r>
            <a:endParaRPr lang="zh-CN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7897564" y="3448790"/>
            <a:ext cx="936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rgbClr val="A289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精灵表</a:t>
            </a:r>
            <a:endParaRPr lang="zh-CN" altLang="zh-CN" sz="1000" b="1" dirty="0">
              <a:solidFill>
                <a:srgbClr val="A289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663575" y="1076960"/>
            <a:ext cx="41100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素材尺寸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更具游戏要求调整每个素材的尺寸为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X16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663575" y="1724660"/>
            <a:ext cx="4110080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663575" y="1994892"/>
            <a:ext cx="41100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素材压制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对图片素材进行压缩，减少手机资源消耗。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663575" y="2570956"/>
            <a:ext cx="4110080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663575" y="2858988"/>
            <a:ext cx="41612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zh-CN" altLang="en-US" sz="1200" b="1" dirty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为马里奥、敌人、道具等会动的素材制作相应的动画帧素材。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663575" y="3473276"/>
            <a:ext cx="4110080" cy="11718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663574" y="3579068"/>
            <a:ext cx="411008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 Packer</a:t>
            </a:r>
            <a:r>
              <a:rPr lang="zh-CN" altLang="en-US" sz="1200" b="1" dirty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制作精灵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 Packer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工具将独立的素材制作成多个精灵表，加快资源调用速度，提高游戏性能。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V="1">
            <a:off x="663575" y="4364880"/>
            <a:ext cx="4110080" cy="6275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690494" y="441325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游戏素材整理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 isContent="1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1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1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1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1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1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1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11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11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6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11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1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60000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11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11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112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112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300"/>
                                            <p:tgtEl>
                                              <p:spTgt spid="11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150" fill="hold"/>
                                            <p:tgtEl>
                                              <p:spTgt spid="1128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112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12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300"/>
                                            <p:tgtEl>
                                              <p:spTgt spid="11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150" fill="hold"/>
                                            <p:tgtEl>
                                              <p:spTgt spid="1128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 p14:presetBounceEnd="6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750" fill="hold"/>
                                            <p:tgtEl>
                                              <p:spTgt spid="11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750" fill="hold"/>
                                            <p:tgtEl>
                                              <p:spTgt spid="11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12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12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11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utoRev="1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150" fill="hold"/>
                                            <p:tgtEl>
                                              <p:spTgt spid="1127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12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112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300"/>
                                            <p:tgtEl>
                                              <p:spTgt spid="11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utoRev="1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150" fill="hold"/>
                                            <p:tgtEl>
                                              <p:spTgt spid="1128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60000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750" fill="hold"/>
                                            <p:tgtEl>
                                              <p:spTgt spid="11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750" fill="hold"/>
                                            <p:tgtEl>
                                              <p:spTgt spid="11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300" fill="hold"/>
                                            <p:tgtEl>
                                              <p:spTgt spid="112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12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300"/>
                                            <p:tgtEl>
                                              <p:spTgt spid="112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87" dur="150" fill="hold"/>
                                            <p:tgtEl>
                                              <p:spTgt spid="1127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11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1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300"/>
                                            <p:tgtEl>
                                              <p:spTgt spid="11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150" fill="hold"/>
                                            <p:tgtEl>
                                              <p:spTgt spid="1128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60000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11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8" dur="750" fill="hold"/>
                                            <p:tgtEl>
                                              <p:spTgt spid="11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112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300" fill="hold"/>
                                            <p:tgtEl>
                                              <p:spTgt spid="112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300"/>
                                            <p:tgtEl>
                                              <p:spTgt spid="11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6" presetClass="emph" presetSubtype="0" autoRev="1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05" dur="150" fill="hold"/>
                                            <p:tgtEl>
                                              <p:spTgt spid="1127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112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112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300"/>
                                            <p:tgtEl>
                                              <p:spTgt spid="11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autoRev="1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150" fill="hold"/>
                                            <p:tgtEl>
                                              <p:spTgt spid="1128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71" grpId="0" animBg="1"/>
          <p:bldP spid="11272" grpId="0" animBg="1"/>
          <p:bldP spid="11273" grpId="0" animBg="1"/>
          <p:bldP spid="11274" grpId="0" animBg="1"/>
          <p:bldP spid="11275" grpId="0" animBg="1"/>
          <p:bldP spid="11277" grpId="0" animBg="1"/>
          <p:bldP spid="11277" grpId="1" animBg="1"/>
          <p:bldP spid="11278" grpId="0" animBg="1"/>
          <p:bldP spid="11278" grpId="1" animBg="1"/>
          <p:bldP spid="11279" grpId="0" animBg="1"/>
          <p:bldP spid="11279" grpId="1" animBg="1"/>
          <p:bldP spid="11281" grpId="0" animBg="1"/>
          <p:bldP spid="11281" grpId="1" animBg="1"/>
          <p:bldP spid="11282" grpId="0"/>
          <p:bldP spid="11282" grpId="1"/>
          <p:bldP spid="11283" grpId="0"/>
          <p:bldP spid="11283" grpId="1"/>
          <p:bldP spid="11284" grpId="0"/>
          <p:bldP spid="11284" grpId="1"/>
          <p:bldP spid="11285" grpId="0"/>
          <p:bldP spid="11285" grpId="1"/>
          <p:bldP spid="11287" grpId="0"/>
          <p:bldP spid="11288" grpId="0" animBg="1"/>
          <p:bldP spid="11289" grpId="0"/>
          <p:bldP spid="11290" grpId="0" animBg="1"/>
          <p:bldP spid="11291" grpId="0"/>
          <p:bldP spid="11292" grpId="0" animBg="1"/>
          <p:bldP spid="11293" grpId="0"/>
          <p:bldP spid="1129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1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1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1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1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1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1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1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1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1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11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11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112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112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300"/>
                                            <p:tgtEl>
                                              <p:spTgt spid="11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150" fill="hold"/>
                                            <p:tgtEl>
                                              <p:spTgt spid="1128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112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12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300"/>
                                            <p:tgtEl>
                                              <p:spTgt spid="11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150" fill="hold"/>
                                            <p:tgtEl>
                                              <p:spTgt spid="1128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11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11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12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12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11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utoRev="1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150" fill="hold"/>
                                            <p:tgtEl>
                                              <p:spTgt spid="1127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12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112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300"/>
                                            <p:tgtEl>
                                              <p:spTgt spid="11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utoRev="1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150" fill="hold"/>
                                            <p:tgtEl>
                                              <p:spTgt spid="1128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11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11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300" fill="hold"/>
                                            <p:tgtEl>
                                              <p:spTgt spid="112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12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300"/>
                                            <p:tgtEl>
                                              <p:spTgt spid="112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87" dur="150" fill="hold"/>
                                            <p:tgtEl>
                                              <p:spTgt spid="1127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11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1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300"/>
                                            <p:tgtEl>
                                              <p:spTgt spid="11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150" fill="hold"/>
                                            <p:tgtEl>
                                              <p:spTgt spid="1128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11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11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112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300" fill="hold"/>
                                            <p:tgtEl>
                                              <p:spTgt spid="112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300"/>
                                            <p:tgtEl>
                                              <p:spTgt spid="11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6" presetClass="emph" presetSubtype="0" autoRev="1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05" dur="150" fill="hold"/>
                                            <p:tgtEl>
                                              <p:spTgt spid="1127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112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112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300"/>
                                            <p:tgtEl>
                                              <p:spTgt spid="11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autoRev="1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150" fill="hold"/>
                                            <p:tgtEl>
                                              <p:spTgt spid="1128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71" grpId="0" animBg="1"/>
          <p:bldP spid="11272" grpId="0" animBg="1"/>
          <p:bldP spid="11273" grpId="0" animBg="1"/>
          <p:bldP spid="11274" grpId="0" animBg="1"/>
          <p:bldP spid="11275" grpId="0" animBg="1"/>
          <p:bldP spid="11277" grpId="0" animBg="1"/>
          <p:bldP spid="11277" grpId="1" animBg="1"/>
          <p:bldP spid="11278" grpId="0" animBg="1"/>
          <p:bldP spid="11278" grpId="1" animBg="1"/>
          <p:bldP spid="11279" grpId="0" animBg="1"/>
          <p:bldP spid="11279" grpId="1" animBg="1"/>
          <p:bldP spid="11281" grpId="0" animBg="1"/>
          <p:bldP spid="11281" grpId="1" animBg="1"/>
          <p:bldP spid="11282" grpId="0"/>
          <p:bldP spid="11282" grpId="1"/>
          <p:bldP spid="11283" grpId="0"/>
          <p:bldP spid="11283" grpId="1"/>
          <p:bldP spid="11284" grpId="0"/>
          <p:bldP spid="11284" grpId="1"/>
          <p:bldP spid="11285" grpId="0"/>
          <p:bldP spid="11285" grpId="1"/>
          <p:bldP spid="11287" grpId="0"/>
          <p:bldP spid="11288" grpId="0" animBg="1"/>
          <p:bldP spid="11289" grpId="0"/>
          <p:bldP spid="11290" grpId="0" animBg="1"/>
          <p:bldP spid="11291" grpId="0"/>
          <p:bldP spid="11292" grpId="0" animBg="1"/>
          <p:bldP spid="11293" grpId="0"/>
          <p:bldP spid="11294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3" name="Group 7"/>
          <p:cNvGrpSpPr/>
          <p:nvPr/>
        </p:nvGrpSpPr>
        <p:grpSpPr bwMode="auto">
          <a:xfrm rot="5400000">
            <a:off x="7096125" y="3392453"/>
            <a:ext cx="207962" cy="1169988"/>
            <a:chOff x="0" y="0"/>
            <a:chExt cx="131" cy="737"/>
          </a:xfrm>
        </p:grpSpPr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 flipV="1">
              <a:off x="66" y="132"/>
              <a:ext cx="0" cy="605"/>
            </a:xfrm>
            <a:prstGeom prst="line">
              <a:avLst/>
            </a:prstGeom>
            <a:noFill/>
            <a:ln w="6350" cmpd="sng">
              <a:solidFill>
                <a:srgbClr val="CBAB8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2" y="21"/>
              <a:ext cx="89" cy="89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0" y="0"/>
              <a:ext cx="131" cy="132"/>
            </a:xfrm>
            <a:prstGeom prst="ellipse">
              <a:avLst/>
            </a:prstGeom>
            <a:noFill/>
            <a:ln w="6350" cmpd="sng">
              <a:solidFill>
                <a:srgbClr val="CBAB8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7" name="Freeform 11"/>
          <p:cNvSpPr/>
          <p:nvPr/>
        </p:nvSpPr>
        <p:spPr bwMode="auto">
          <a:xfrm>
            <a:off x="7053283" y="3192445"/>
            <a:ext cx="1211262" cy="587375"/>
          </a:xfrm>
          <a:custGeom>
            <a:avLst/>
            <a:gdLst>
              <a:gd name="T0" fmla="*/ 465 w 488"/>
              <a:gd name="T1" fmla="*/ 0 h 237"/>
              <a:gd name="T2" fmla="*/ 23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3 w 488"/>
              <a:gd name="T9" fmla="*/ 207 h 237"/>
              <a:gd name="T10" fmla="*/ 227 w 488"/>
              <a:gd name="T11" fmla="*/ 207 h 237"/>
              <a:gd name="T12" fmla="*/ 235 w 488"/>
              <a:gd name="T13" fmla="*/ 220 h 237"/>
              <a:gd name="T14" fmla="*/ 244 w 488"/>
              <a:gd name="T15" fmla="*/ 237 h 237"/>
              <a:gd name="T16" fmla="*/ 254 w 488"/>
              <a:gd name="T17" fmla="*/ 220 h 237"/>
              <a:gd name="T18" fmla="*/ 262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3" y="207"/>
                </a:cubicBezTo>
                <a:cubicBezTo>
                  <a:pt x="227" y="207"/>
                  <a:pt x="227" y="207"/>
                  <a:pt x="227" y="207"/>
                </a:cubicBezTo>
                <a:cubicBezTo>
                  <a:pt x="235" y="220"/>
                  <a:pt x="235" y="220"/>
                  <a:pt x="235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4" y="220"/>
                  <a:pt x="254" y="220"/>
                  <a:pt x="254" y="220"/>
                </a:cubicBezTo>
                <a:cubicBezTo>
                  <a:pt x="262" y="207"/>
                  <a:pt x="262" y="207"/>
                  <a:pt x="262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8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8" y="0"/>
                  <a:pt x="465" y="0"/>
                </a:cubicBez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468" name="Group 12"/>
          <p:cNvGrpSpPr/>
          <p:nvPr/>
        </p:nvGrpSpPr>
        <p:grpSpPr bwMode="auto">
          <a:xfrm rot="16200000">
            <a:off x="1458461" y="2658332"/>
            <a:ext cx="211137" cy="1169988"/>
            <a:chOff x="0" y="0"/>
            <a:chExt cx="133" cy="737"/>
          </a:xfrm>
        </p:grpSpPr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V="1">
              <a:off x="68" y="132"/>
              <a:ext cx="0" cy="605"/>
            </a:xfrm>
            <a:prstGeom prst="line">
              <a:avLst/>
            </a:prstGeom>
            <a:noFill/>
            <a:ln w="6350" cmpd="sng">
              <a:solidFill>
                <a:srgbClr val="CBAB8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22" y="21"/>
              <a:ext cx="89" cy="89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0" y="0"/>
              <a:ext cx="133" cy="132"/>
            </a:xfrm>
            <a:prstGeom prst="ellipse">
              <a:avLst/>
            </a:prstGeom>
            <a:noFill/>
            <a:ln w="6350" cmpd="sng">
              <a:solidFill>
                <a:srgbClr val="CBAB8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2" name="Freeform 16"/>
          <p:cNvSpPr/>
          <p:nvPr/>
        </p:nvSpPr>
        <p:spPr bwMode="auto">
          <a:xfrm>
            <a:off x="454937" y="2498948"/>
            <a:ext cx="1211262" cy="587375"/>
          </a:xfrm>
          <a:custGeom>
            <a:avLst/>
            <a:gdLst>
              <a:gd name="T0" fmla="*/ 465 w 488"/>
              <a:gd name="T1" fmla="*/ 0 h 237"/>
              <a:gd name="T2" fmla="*/ 22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2 w 488"/>
              <a:gd name="T9" fmla="*/ 207 h 237"/>
              <a:gd name="T10" fmla="*/ 226 w 488"/>
              <a:gd name="T11" fmla="*/ 207 h 237"/>
              <a:gd name="T12" fmla="*/ 234 w 488"/>
              <a:gd name="T13" fmla="*/ 220 h 237"/>
              <a:gd name="T14" fmla="*/ 244 w 488"/>
              <a:gd name="T15" fmla="*/ 237 h 237"/>
              <a:gd name="T16" fmla="*/ 253 w 488"/>
              <a:gd name="T17" fmla="*/ 220 h 237"/>
              <a:gd name="T18" fmla="*/ 261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2" y="207"/>
                </a:cubicBezTo>
                <a:cubicBezTo>
                  <a:pt x="226" y="207"/>
                  <a:pt x="226" y="207"/>
                  <a:pt x="226" y="207"/>
                </a:cubicBezTo>
                <a:cubicBezTo>
                  <a:pt x="234" y="220"/>
                  <a:pt x="234" y="220"/>
                  <a:pt x="234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3" y="220"/>
                  <a:pt x="253" y="220"/>
                  <a:pt x="253" y="220"/>
                </a:cubicBezTo>
                <a:cubicBezTo>
                  <a:pt x="261" y="207"/>
                  <a:pt x="261" y="207"/>
                  <a:pt x="261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7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7" y="0"/>
                  <a:pt x="465" y="0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473" name="Group 17"/>
          <p:cNvGrpSpPr/>
          <p:nvPr/>
        </p:nvGrpSpPr>
        <p:grpSpPr bwMode="auto">
          <a:xfrm rot="5400000">
            <a:off x="7359117" y="718897"/>
            <a:ext cx="207962" cy="1562620"/>
            <a:chOff x="0" y="0"/>
            <a:chExt cx="131" cy="1390"/>
          </a:xfrm>
        </p:grpSpPr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 flipV="1">
              <a:off x="66" y="133"/>
              <a:ext cx="0" cy="1257"/>
            </a:xfrm>
            <a:prstGeom prst="line">
              <a:avLst/>
            </a:prstGeom>
            <a:noFill/>
            <a:ln w="6350" cmpd="sng">
              <a:solidFill>
                <a:srgbClr val="CBAB8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Oval 19"/>
            <p:cNvSpPr>
              <a:spLocks noChangeArrowheads="1"/>
            </p:cNvSpPr>
            <p:nvPr/>
          </p:nvSpPr>
          <p:spPr bwMode="auto">
            <a:xfrm>
              <a:off x="22" y="22"/>
              <a:ext cx="89" cy="89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Oval 20"/>
            <p:cNvSpPr>
              <a:spLocks noChangeArrowheads="1"/>
            </p:cNvSpPr>
            <p:nvPr/>
          </p:nvSpPr>
          <p:spPr bwMode="auto">
            <a:xfrm>
              <a:off x="0" y="0"/>
              <a:ext cx="131" cy="133"/>
            </a:xfrm>
            <a:prstGeom prst="ellipse">
              <a:avLst/>
            </a:prstGeom>
            <a:noFill/>
            <a:ln w="6350" cmpd="sng">
              <a:solidFill>
                <a:srgbClr val="CBAB8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7" name="Freeform 21"/>
          <p:cNvSpPr/>
          <p:nvPr/>
        </p:nvSpPr>
        <p:spPr bwMode="auto">
          <a:xfrm>
            <a:off x="7322219" y="698748"/>
            <a:ext cx="1576388" cy="590856"/>
          </a:xfrm>
          <a:custGeom>
            <a:avLst/>
            <a:gdLst>
              <a:gd name="T0" fmla="*/ 612 w 635"/>
              <a:gd name="T1" fmla="*/ 0 h 315"/>
              <a:gd name="T2" fmla="*/ 23 w 635"/>
              <a:gd name="T3" fmla="*/ 0 h 315"/>
              <a:gd name="T4" fmla="*/ 0 w 635"/>
              <a:gd name="T5" fmla="*/ 23 h 315"/>
              <a:gd name="T6" fmla="*/ 0 w 635"/>
              <a:gd name="T7" fmla="*/ 262 h 315"/>
              <a:gd name="T8" fmla="*/ 23 w 635"/>
              <a:gd name="T9" fmla="*/ 285 h 315"/>
              <a:gd name="T10" fmla="*/ 308 w 635"/>
              <a:gd name="T11" fmla="*/ 285 h 315"/>
              <a:gd name="T12" fmla="*/ 316 w 635"/>
              <a:gd name="T13" fmla="*/ 298 h 315"/>
              <a:gd name="T14" fmla="*/ 325 w 635"/>
              <a:gd name="T15" fmla="*/ 315 h 315"/>
              <a:gd name="T16" fmla="*/ 335 w 635"/>
              <a:gd name="T17" fmla="*/ 298 h 315"/>
              <a:gd name="T18" fmla="*/ 343 w 635"/>
              <a:gd name="T19" fmla="*/ 285 h 315"/>
              <a:gd name="T20" fmla="*/ 612 w 635"/>
              <a:gd name="T21" fmla="*/ 285 h 315"/>
              <a:gd name="T22" fmla="*/ 635 w 635"/>
              <a:gd name="T23" fmla="*/ 262 h 315"/>
              <a:gd name="T24" fmla="*/ 635 w 635"/>
              <a:gd name="T25" fmla="*/ 23 h 315"/>
              <a:gd name="T26" fmla="*/ 612 w 635"/>
              <a:gd name="T27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315">
                <a:moveTo>
                  <a:pt x="612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5"/>
                  <a:pt x="10" y="285"/>
                  <a:pt x="23" y="285"/>
                </a:cubicBezTo>
                <a:cubicBezTo>
                  <a:pt x="308" y="285"/>
                  <a:pt x="308" y="285"/>
                  <a:pt x="308" y="285"/>
                </a:cubicBezTo>
                <a:cubicBezTo>
                  <a:pt x="316" y="298"/>
                  <a:pt x="316" y="298"/>
                  <a:pt x="316" y="298"/>
                </a:cubicBezTo>
                <a:cubicBezTo>
                  <a:pt x="325" y="315"/>
                  <a:pt x="325" y="315"/>
                  <a:pt x="325" y="315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85"/>
                  <a:pt x="343" y="285"/>
                  <a:pt x="343" y="285"/>
                </a:cubicBezTo>
                <a:cubicBezTo>
                  <a:pt x="612" y="285"/>
                  <a:pt x="612" y="285"/>
                  <a:pt x="612" y="285"/>
                </a:cubicBezTo>
                <a:cubicBezTo>
                  <a:pt x="624" y="285"/>
                  <a:pt x="635" y="275"/>
                  <a:pt x="635" y="262"/>
                </a:cubicBezTo>
                <a:cubicBezTo>
                  <a:pt x="635" y="23"/>
                  <a:pt x="635" y="23"/>
                  <a:pt x="635" y="23"/>
                </a:cubicBezTo>
                <a:cubicBezTo>
                  <a:pt x="635" y="10"/>
                  <a:pt x="624" y="0"/>
                  <a:pt x="612" y="0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7471923" y="767614"/>
            <a:ext cx="1295400" cy="33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A289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管道精灵表</a:t>
            </a:r>
            <a:endParaRPr lang="zh-CN" altLang="en-US" sz="1200" dirty="0">
              <a:solidFill>
                <a:srgbClr val="A289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412868" y="2577754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A289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马里奥精灵表</a:t>
            </a:r>
            <a:endParaRPr lang="zh-CN" altLang="en-US" sz="1200" dirty="0">
              <a:solidFill>
                <a:srgbClr val="A289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465763" y="3330575"/>
            <a:ext cx="1295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55576" y="443922"/>
            <a:ext cx="1872208" cy="431800"/>
          </a:xfrm>
        </p:spPr>
        <p:txBody>
          <a:bodyPr>
            <a:normAutofit/>
          </a:bodyPr>
          <a:lstStyle/>
          <a:p>
            <a:r>
              <a:rPr lang="zh-CN" altLang="en-US" dirty="0"/>
              <a:t>游戏素材最终效果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9" y="1068872"/>
            <a:ext cx="4360275" cy="3762066"/>
          </a:xfrm>
          <a:prstGeom prst="rect">
            <a:avLst/>
          </a:prstGeom>
        </p:spPr>
      </p:pic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032625" y="3263882"/>
            <a:ext cx="1295400" cy="33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城堡精灵表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7"/>
          <p:cNvGrpSpPr/>
          <p:nvPr/>
        </p:nvGrpSpPr>
        <p:grpSpPr bwMode="auto">
          <a:xfrm rot="16200000">
            <a:off x="1476114" y="1268443"/>
            <a:ext cx="207962" cy="1169988"/>
            <a:chOff x="0" y="0"/>
            <a:chExt cx="131" cy="737"/>
          </a:xfrm>
        </p:grpSpPr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V="1">
              <a:off x="66" y="132"/>
              <a:ext cx="0" cy="605"/>
            </a:xfrm>
            <a:prstGeom prst="line">
              <a:avLst/>
            </a:prstGeom>
            <a:noFill/>
            <a:ln w="6350" cmpd="sng">
              <a:solidFill>
                <a:srgbClr val="CBAB8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22" y="21"/>
              <a:ext cx="89" cy="89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0" y="0"/>
              <a:ext cx="131" cy="132"/>
            </a:xfrm>
            <a:prstGeom prst="ellipse">
              <a:avLst/>
            </a:prstGeom>
            <a:noFill/>
            <a:ln w="6350" cmpd="sng">
              <a:solidFill>
                <a:srgbClr val="CBAB8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Freeform 11"/>
          <p:cNvSpPr/>
          <p:nvPr/>
        </p:nvSpPr>
        <p:spPr bwMode="auto">
          <a:xfrm>
            <a:off x="475595" y="1066300"/>
            <a:ext cx="1211262" cy="587375"/>
          </a:xfrm>
          <a:custGeom>
            <a:avLst/>
            <a:gdLst>
              <a:gd name="T0" fmla="*/ 465 w 488"/>
              <a:gd name="T1" fmla="*/ 0 h 237"/>
              <a:gd name="T2" fmla="*/ 23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3 w 488"/>
              <a:gd name="T9" fmla="*/ 207 h 237"/>
              <a:gd name="T10" fmla="*/ 227 w 488"/>
              <a:gd name="T11" fmla="*/ 207 h 237"/>
              <a:gd name="T12" fmla="*/ 235 w 488"/>
              <a:gd name="T13" fmla="*/ 220 h 237"/>
              <a:gd name="T14" fmla="*/ 244 w 488"/>
              <a:gd name="T15" fmla="*/ 237 h 237"/>
              <a:gd name="T16" fmla="*/ 254 w 488"/>
              <a:gd name="T17" fmla="*/ 220 h 237"/>
              <a:gd name="T18" fmla="*/ 262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3" y="207"/>
                </a:cubicBezTo>
                <a:cubicBezTo>
                  <a:pt x="227" y="207"/>
                  <a:pt x="227" y="207"/>
                  <a:pt x="227" y="207"/>
                </a:cubicBezTo>
                <a:cubicBezTo>
                  <a:pt x="235" y="220"/>
                  <a:pt x="235" y="220"/>
                  <a:pt x="235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4" y="220"/>
                  <a:pt x="254" y="220"/>
                  <a:pt x="254" y="220"/>
                </a:cubicBezTo>
                <a:cubicBezTo>
                  <a:pt x="262" y="207"/>
                  <a:pt x="262" y="207"/>
                  <a:pt x="262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8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8" y="0"/>
                  <a:pt x="465" y="0"/>
                </a:cubicBez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454937" y="1137737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地图元素精灵表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45" y="3123334"/>
            <a:ext cx="2514286" cy="40634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804" y="2480492"/>
            <a:ext cx="2664296" cy="33303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46" y="4403037"/>
            <a:ext cx="2285714" cy="304762"/>
          </a:xfrm>
          <a:prstGeom prst="rect">
            <a:avLst/>
          </a:prstGeom>
        </p:spPr>
      </p:pic>
      <p:grpSp>
        <p:nvGrpSpPr>
          <p:cNvPr id="51" name="Group 7"/>
          <p:cNvGrpSpPr/>
          <p:nvPr/>
        </p:nvGrpSpPr>
        <p:grpSpPr bwMode="auto">
          <a:xfrm rot="16200000">
            <a:off x="1464553" y="3575245"/>
            <a:ext cx="207962" cy="1169988"/>
            <a:chOff x="0" y="0"/>
            <a:chExt cx="131" cy="737"/>
          </a:xfrm>
        </p:grpSpPr>
        <p:sp>
          <p:nvSpPr>
            <p:cNvPr id="52" name="Line 8"/>
            <p:cNvSpPr>
              <a:spLocks noChangeShapeType="1"/>
            </p:cNvSpPr>
            <p:nvPr/>
          </p:nvSpPr>
          <p:spPr bwMode="auto">
            <a:xfrm flipV="1">
              <a:off x="66" y="132"/>
              <a:ext cx="0" cy="605"/>
            </a:xfrm>
            <a:prstGeom prst="line">
              <a:avLst/>
            </a:prstGeom>
            <a:noFill/>
            <a:ln w="6350" cmpd="sng">
              <a:solidFill>
                <a:srgbClr val="CBAB8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22" y="21"/>
              <a:ext cx="89" cy="89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0" y="0"/>
              <a:ext cx="131" cy="132"/>
            </a:xfrm>
            <a:prstGeom prst="ellipse">
              <a:avLst/>
            </a:prstGeom>
            <a:noFill/>
            <a:ln w="6350" cmpd="sng">
              <a:solidFill>
                <a:srgbClr val="CBAB8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Freeform 11"/>
          <p:cNvSpPr/>
          <p:nvPr/>
        </p:nvSpPr>
        <p:spPr bwMode="auto">
          <a:xfrm>
            <a:off x="464034" y="3373102"/>
            <a:ext cx="1211262" cy="587375"/>
          </a:xfrm>
          <a:custGeom>
            <a:avLst/>
            <a:gdLst>
              <a:gd name="T0" fmla="*/ 465 w 488"/>
              <a:gd name="T1" fmla="*/ 0 h 237"/>
              <a:gd name="T2" fmla="*/ 23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3 w 488"/>
              <a:gd name="T9" fmla="*/ 207 h 237"/>
              <a:gd name="T10" fmla="*/ 227 w 488"/>
              <a:gd name="T11" fmla="*/ 207 h 237"/>
              <a:gd name="T12" fmla="*/ 235 w 488"/>
              <a:gd name="T13" fmla="*/ 220 h 237"/>
              <a:gd name="T14" fmla="*/ 244 w 488"/>
              <a:gd name="T15" fmla="*/ 237 h 237"/>
              <a:gd name="T16" fmla="*/ 254 w 488"/>
              <a:gd name="T17" fmla="*/ 220 h 237"/>
              <a:gd name="T18" fmla="*/ 262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3" y="207"/>
                </a:cubicBezTo>
                <a:cubicBezTo>
                  <a:pt x="227" y="207"/>
                  <a:pt x="227" y="207"/>
                  <a:pt x="227" y="207"/>
                </a:cubicBezTo>
                <a:cubicBezTo>
                  <a:pt x="235" y="220"/>
                  <a:pt x="235" y="220"/>
                  <a:pt x="235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4" y="220"/>
                  <a:pt x="254" y="220"/>
                  <a:pt x="254" y="220"/>
                </a:cubicBezTo>
                <a:cubicBezTo>
                  <a:pt x="262" y="207"/>
                  <a:pt x="262" y="207"/>
                  <a:pt x="262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8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8" y="0"/>
                  <a:pt x="465" y="0"/>
                </a:cubicBez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443376" y="3444539"/>
            <a:ext cx="1295400" cy="33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精灵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Group 17"/>
          <p:cNvGrpSpPr/>
          <p:nvPr/>
        </p:nvGrpSpPr>
        <p:grpSpPr bwMode="auto">
          <a:xfrm rot="5400000">
            <a:off x="7800595" y="3954371"/>
            <a:ext cx="207962" cy="1399745"/>
            <a:chOff x="0" y="0"/>
            <a:chExt cx="131" cy="1390"/>
          </a:xfrm>
        </p:grpSpPr>
        <p:sp>
          <p:nvSpPr>
            <p:cNvPr id="58" name="Line 18"/>
            <p:cNvSpPr>
              <a:spLocks noChangeShapeType="1"/>
            </p:cNvSpPr>
            <p:nvPr/>
          </p:nvSpPr>
          <p:spPr bwMode="auto">
            <a:xfrm flipV="1">
              <a:off x="66" y="133"/>
              <a:ext cx="0" cy="1257"/>
            </a:xfrm>
            <a:prstGeom prst="line">
              <a:avLst/>
            </a:prstGeom>
            <a:noFill/>
            <a:ln w="6350" cmpd="sng">
              <a:solidFill>
                <a:srgbClr val="CBAB8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Oval 19"/>
            <p:cNvSpPr>
              <a:spLocks noChangeArrowheads="1"/>
            </p:cNvSpPr>
            <p:nvPr/>
          </p:nvSpPr>
          <p:spPr bwMode="auto">
            <a:xfrm>
              <a:off x="22" y="22"/>
              <a:ext cx="89" cy="89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Oval 20"/>
            <p:cNvSpPr>
              <a:spLocks noChangeArrowheads="1"/>
            </p:cNvSpPr>
            <p:nvPr/>
          </p:nvSpPr>
          <p:spPr bwMode="auto">
            <a:xfrm>
              <a:off x="0" y="0"/>
              <a:ext cx="131" cy="133"/>
            </a:xfrm>
            <a:prstGeom prst="ellipse">
              <a:avLst/>
            </a:prstGeom>
            <a:noFill/>
            <a:ln w="6350" cmpd="sng">
              <a:solidFill>
                <a:srgbClr val="CBAB8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" name="Freeform 21"/>
          <p:cNvSpPr/>
          <p:nvPr/>
        </p:nvSpPr>
        <p:spPr bwMode="auto">
          <a:xfrm>
            <a:off x="8009251" y="3851257"/>
            <a:ext cx="1053473" cy="590856"/>
          </a:xfrm>
          <a:custGeom>
            <a:avLst/>
            <a:gdLst>
              <a:gd name="T0" fmla="*/ 612 w 635"/>
              <a:gd name="T1" fmla="*/ 0 h 315"/>
              <a:gd name="T2" fmla="*/ 23 w 635"/>
              <a:gd name="T3" fmla="*/ 0 h 315"/>
              <a:gd name="T4" fmla="*/ 0 w 635"/>
              <a:gd name="T5" fmla="*/ 23 h 315"/>
              <a:gd name="T6" fmla="*/ 0 w 635"/>
              <a:gd name="T7" fmla="*/ 262 h 315"/>
              <a:gd name="T8" fmla="*/ 23 w 635"/>
              <a:gd name="T9" fmla="*/ 285 h 315"/>
              <a:gd name="T10" fmla="*/ 308 w 635"/>
              <a:gd name="T11" fmla="*/ 285 h 315"/>
              <a:gd name="T12" fmla="*/ 316 w 635"/>
              <a:gd name="T13" fmla="*/ 298 h 315"/>
              <a:gd name="T14" fmla="*/ 325 w 635"/>
              <a:gd name="T15" fmla="*/ 315 h 315"/>
              <a:gd name="T16" fmla="*/ 335 w 635"/>
              <a:gd name="T17" fmla="*/ 298 h 315"/>
              <a:gd name="T18" fmla="*/ 343 w 635"/>
              <a:gd name="T19" fmla="*/ 285 h 315"/>
              <a:gd name="T20" fmla="*/ 612 w 635"/>
              <a:gd name="T21" fmla="*/ 285 h 315"/>
              <a:gd name="T22" fmla="*/ 635 w 635"/>
              <a:gd name="T23" fmla="*/ 262 h 315"/>
              <a:gd name="T24" fmla="*/ 635 w 635"/>
              <a:gd name="T25" fmla="*/ 23 h 315"/>
              <a:gd name="T26" fmla="*/ 612 w 635"/>
              <a:gd name="T27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315">
                <a:moveTo>
                  <a:pt x="612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5"/>
                  <a:pt x="10" y="285"/>
                  <a:pt x="23" y="285"/>
                </a:cubicBezTo>
                <a:cubicBezTo>
                  <a:pt x="308" y="285"/>
                  <a:pt x="308" y="285"/>
                  <a:pt x="308" y="285"/>
                </a:cubicBezTo>
                <a:cubicBezTo>
                  <a:pt x="316" y="298"/>
                  <a:pt x="316" y="298"/>
                  <a:pt x="316" y="298"/>
                </a:cubicBezTo>
                <a:cubicBezTo>
                  <a:pt x="325" y="315"/>
                  <a:pt x="325" y="315"/>
                  <a:pt x="325" y="315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85"/>
                  <a:pt x="343" y="285"/>
                  <a:pt x="343" y="285"/>
                </a:cubicBezTo>
                <a:cubicBezTo>
                  <a:pt x="612" y="285"/>
                  <a:pt x="612" y="285"/>
                  <a:pt x="612" y="285"/>
                </a:cubicBezTo>
                <a:cubicBezTo>
                  <a:pt x="624" y="285"/>
                  <a:pt x="635" y="275"/>
                  <a:pt x="635" y="262"/>
                </a:cubicBezTo>
                <a:cubicBezTo>
                  <a:pt x="635" y="23"/>
                  <a:pt x="635" y="23"/>
                  <a:pt x="635" y="23"/>
                </a:cubicBezTo>
                <a:cubicBezTo>
                  <a:pt x="635" y="10"/>
                  <a:pt x="624" y="0"/>
                  <a:pt x="612" y="0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Rectangle 22"/>
          <p:cNvSpPr>
            <a:spLocks noChangeArrowheads="1"/>
          </p:cNvSpPr>
          <p:nvPr/>
        </p:nvSpPr>
        <p:spPr bwMode="auto">
          <a:xfrm>
            <a:off x="7888287" y="3945997"/>
            <a:ext cx="1295400" cy="33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A289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乌龟精灵表</a:t>
            </a:r>
            <a:endParaRPr lang="zh-CN" altLang="en-US" sz="1200" dirty="0">
              <a:solidFill>
                <a:srgbClr val="A289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 isContent="1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94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94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94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94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94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94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194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194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194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194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194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194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194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194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194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194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194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94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 p14:presetBounceEnd="6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 p14:presetBounceEnd="6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7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8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1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2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67" grpId="0" animBg="1"/>
          <p:bldP spid="19472" grpId="0" animBg="1"/>
          <p:bldP spid="19477" grpId="0" animBg="1"/>
          <p:bldP spid="19478" grpId="0"/>
          <p:bldP spid="19479" grpId="0"/>
          <p:bldP spid="19480" grpId="0"/>
          <p:bldP spid="29" grpId="0"/>
          <p:bldP spid="35" grpId="0" animBg="1"/>
          <p:bldP spid="36" grpId="0"/>
          <p:bldP spid="55" grpId="0" animBg="1"/>
          <p:bldP spid="56" grpId="0"/>
          <p:bldP spid="61" grpId="0" animBg="1"/>
          <p:bldP spid="6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4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4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4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4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94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4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94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94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94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94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94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94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94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94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94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94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4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4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67" grpId="0" animBg="1"/>
          <p:bldP spid="19472" grpId="0" animBg="1"/>
          <p:bldP spid="19477" grpId="0" animBg="1"/>
          <p:bldP spid="19478" grpId="0"/>
          <p:bldP spid="19479" grpId="0"/>
          <p:bldP spid="19480" grpId="0"/>
          <p:bldP spid="29" grpId="0"/>
          <p:bldP spid="35" grpId="0" animBg="1"/>
          <p:bldP spid="36" grpId="0"/>
          <p:bldP spid="55" grpId="0" animBg="1"/>
          <p:bldP spid="56" grpId="0"/>
          <p:bldP spid="61" grpId="0" animBg="1"/>
          <p:bldP spid="6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76053" y="985811"/>
            <a:ext cx="2791894" cy="2755857"/>
            <a:chOff x="3220417" y="1058788"/>
            <a:chExt cx="2791894" cy="2755857"/>
          </a:xfrm>
        </p:grpSpPr>
        <p:sp>
          <p:nvSpPr>
            <p:cNvPr id="2" name="椭圆 1"/>
            <p:cNvSpPr/>
            <p:nvPr/>
          </p:nvSpPr>
          <p:spPr>
            <a:xfrm>
              <a:off x="3707904" y="1058788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49"/>
            <p:cNvSpPr txBox="1"/>
            <p:nvPr/>
          </p:nvSpPr>
          <p:spPr>
            <a:xfrm>
              <a:off x="3220417" y="3075981"/>
              <a:ext cx="27918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关卡设计与制作</a:t>
              </a:r>
              <a:endParaRPr lang="zh-CN" altLang="en-US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797404" y="1262376"/>
            <a:ext cx="57908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创建地图</a:t>
            </a:r>
            <a:endParaRPr lang="en-US" altLang="zh-CN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 smtClean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根据马里奥游戏的地图大小，在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Tiled Map Editor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中创建大小为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X14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块的地图。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807591" y="1877640"/>
            <a:ext cx="5708625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807591" y="2078280"/>
            <a:ext cx="5708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创建不同的材料层</a:t>
            </a:r>
            <a:endParaRPr lang="en-US" altLang="zh-CN" sz="1200" b="1" dirty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Tiled Map Editor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工具在创建的地图上创建砖块层、敌人层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、云层、山层等。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V="1">
            <a:off x="807591" y="2655517"/>
            <a:ext cx="5708625" cy="7936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797404" y="2824935"/>
            <a:ext cx="5636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b="1" dirty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在相应层中放置图片</a:t>
            </a:r>
            <a:endParaRPr lang="zh-CN" altLang="en-US" sz="1200" b="1" dirty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根据关卡的设计，每个层的指定位置放置敌人、砖块、道具等相应的图片。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807591" y="3441327"/>
            <a:ext cx="5708625" cy="1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807591" y="3644017"/>
            <a:ext cx="5708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b="1" dirty="0">
                <a:solidFill>
                  <a:srgbClr val="E440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制作所有地图</a:t>
            </a:r>
            <a:endParaRPr lang="zh-CN" altLang="en-US" sz="1200" b="1" dirty="0">
              <a:solidFill>
                <a:srgbClr val="E440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重复上述操作制作所有八关地图，并将其保存为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tmx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V="1">
            <a:off x="807591" y="4219202"/>
            <a:ext cx="5708625" cy="7938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690494" y="441325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Tiled Map Editor</a:t>
            </a:r>
            <a:r>
              <a:rPr lang="zh-CN" altLang="en-US" dirty="0" smtClean="0"/>
              <a:t>制作关卡地图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0682" y="284185"/>
            <a:ext cx="1921996" cy="15321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199" y="1900066"/>
            <a:ext cx="1921995" cy="15109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198" y="3450049"/>
            <a:ext cx="1907479" cy="1554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 isContent="1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1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1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1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1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1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1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11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11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87" grpId="0"/>
          <p:bldP spid="11288" grpId="0" animBg="1"/>
          <p:bldP spid="11289" grpId="0"/>
          <p:bldP spid="11290" grpId="0" animBg="1"/>
          <p:bldP spid="11291" grpId="0"/>
          <p:bldP spid="11292" grpId="0" animBg="1"/>
          <p:bldP spid="11293" grpId="0"/>
          <p:bldP spid="1129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1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1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1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1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1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1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1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87" grpId="0"/>
          <p:bldP spid="11288" grpId="0" animBg="1"/>
          <p:bldP spid="11289" grpId="0"/>
          <p:bldP spid="11290" grpId="0" animBg="1"/>
          <p:bldP spid="11291" grpId="0"/>
          <p:bldP spid="11292" grpId="0" animBg="1"/>
          <p:bldP spid="11293" grpId="0"/>
          <p:bldP spid="11294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65163" y="2643188"/>
            <a:ext cx="1838325" cy="233362"/>
          </a:xfrm>
          <a:prstGeom prst="rect">
            <a:avLst/>
          </a:prstGeom>
          <a:solidFill>
            <a:srgbClr val="FFFDEF"/>
          </a:solidFill>
          <a:ln w="9525" cmpd="sng">
            <a:solidFill>
              <a:srgbClr val="CBAB89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735263" y="2643188"/>
            <a:ext cx="1836737" cy="233362"/>
          </a:xfrm>
          <a:prstGeom prst="rect">
            <a:avLst/>
          </a:prstGeom>
          <a:solidFill>
            <a:srgbClr val="FFFDEF"/>
          </a:solidFill>
          <a:ln w="9525" cmpd="sng">
            <a:solidFill>
              <a:srgbClr val="CBAB89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805363" y="2643188"/>
            <a:ext cx="1835150" cy="233362"/>
          </a:xfrm>
          <a:prstGeom prst="rect">
            <a:avLst/>
          </a:prstGeom>
          <a:solidFill>
            <a:srgbClr val="FFFDEF"/>
          </a:solidFill>
          <a:ln w="9525" cmpd="sng">
            <a:solidFill>
              <a:srgbClr val="CBAB89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875463" y="2643188"/>
            <a:ext cx="1835150" cy="233362"/>
          </a:xfrm>
          <a:prstGeom prst="rect">
            <a:avLst/>
          </a:prstGeom>
          <a:solidFill>
            <a:srgbClr val="FFFDEF"/>
          </a:solidFill>
          <a:ln w="9525" cmpd="sng">
            <a:solidFill>
              <a:srgbClr val="CBAB89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65163" y="4194175"/>
            <a:ext cx="1838325" cy="234950"/>
          </a:xfrm>
          <a:prstGeom prst="rect">
            <a:avLst/>
          </a:prstGeom>
          <a:solidFill>
            <a:srgbClr val="FFFDEF"/>
          </a:solidFill>
          <a:ln w="9525" cmpd="sng">
            <a:solidFill>
              <a:srgbClr val="CBAB89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735263" y="4194175"/>
            <a:ext cx="1836737" cy="234950"/>
          </a:xfrm>
          <a:prstGeom prst="rect">
            <a:avLst/>
          </a:prstGeom>
          <a:solidFill>
            <a:srgbClr val="FFFDEF"/>
          </a:solidFill>
          <a:ln w="9525" cmpd="sng">
            <a:solidFill>
              <a:srgbClr val="CBAB89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805363" y="4194175"/>
            <a:ext cx="1835150" cy="234950"/>
          </a:xfrm>
          <a:prstGeom prst="rect">
            <a:avLst/>
          </a:prstGeom>
          <a:solidFill>
            <a:srgbClr val="FFFDEF"/>
          </a:solidFill>
          <a:ln w="9525" cmpd="sng">
            <a:solidFill>
              <a:srgbClr val="CBAB89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6875463" y="4194175"/>
            <a:ext cx="1835150" cy="234950"/>
          </a:xfrm>
          <a:prstGeom prst="rect">
            <a:avLst/>
          </a:prstGeom>
          <a:solidFill>
            <a:srgbClr val="FFFDEF"/>
          </a:solidFill>
          <a:ln w="9525" cmpd="sng">
            <a:solidFill>
              <a:srgbClr val="CBAB89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640513" y="4194175"/>
            <a:ext cx="234950" cy="234950"/>
            <a:chOff x="6640513" y="4194175"/>
            <a:chExt cx="234950" cy="234950"/>
          </a:xfrm>
        </p:grpSpPr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6640513" y="4194175"/>
              <a:ext cx="234950" cy="234950"/>
            </a:xfrm>
            <a:prstGeom prst="rect">
              <a:avLst/>
            </a:prstGeom>
            <a:solidFill>
              <a:srgbClr val="E4402F"/>
            </a:solidFill>
            <a:ln w="9525" cmpd="sng">
              <a:solidFill>
                <a:srgbClr val="CBAB8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Freeform 20"/>
            <p:cNvSpPr/>
            <p:nvPr/>
          </p:nvSpPr>
          <p:spPr bwMode="auto">
            <a:xfrm>
              <a:off x="6705601" y="4270375"/>
              <a:ext cx="111125" cy="80963"/>
            </a:xfrm>
            <a:custGeom>
              <a:avLst/>
              <a:gdLst>
                <a:gd name="T0" fmla="*/ 77 w 77"/>
                <a:gd name="T1" fmla="*/ 6 h 56"/>
                <a:gd name="T2" fmla="*/ 73 w 77"/>
                <a:gd name="T3" fmla="*/ 0 h 56"/>
                <a:gd name="T4" fmla="*/ 43 w 77"/>
                <a:gd name="T5" fmla="*/ 24 h 56"/>
                <a:gd name="T6" fmla="*/ 28 w 77"/>
                <a:gd name="T7" fmla="*/ 9 h 56"/>
                <a:gd name="T8" fmla="*/ 0 w 77"/>
                <a:gd name="T9" fmla="*/ 31 h 56"/>
                <a:gd name="T10" fmla="*/ 0 w 77"/>
                <a:gd name="T11" fmla="*/ 56 h 56"/>
                <a:gd name="T12" fmla="*/ 7 w 77"/>
                <a:gd name="T13" fmla="*/ 56 h 56"/>
                <a:gd name="T14" fmla="*/ 7 w 77"/>
                <a:gd name="T15" fmla="*/ 34 h 56"/>
                <a:gd name="T16" fmla="*/ 28 w 77"/>
                <a:gd name="T17" fmla="*/ 18 h 56"/>
                <a:gd name="T18" fmla="*/ 42 w 77"/>
                <a:gd name="T19" fmla="*/ 33 h 56"/>
                <a:gd name="T20" fmla="*/ 77 w 77"/>
                <a:gd name="T2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56">
                  <a:moveTo>
                    <a:pt x="77" y="6"/>
                  </a:moveTo>
                  <a:lnTo>
                    <a:pt x="73" y="0"/>
                  </a:lnTo>
                  <a:lnTo>
                    <a:pt x="43" y="24"/>
                  </a:lnTo>
                  <a:lnTo>
                    <a:pt x="28" y="9"/>
                  </a:lnTo>
                  <a:lnTo>
                    <a:pt x="0" y="31"/>
                  </a:lnTo>
                  <a:lnTo>
                    <a:pt x="0" y="56"/>
                  </a:lnTo>
                  <a:lnTo>
                    <a:pt x="7" y="56"/>
                  </a:lnTo>
                  <a:lnTo>
                    <a:pt x="7" y="34"/>
                  </a:lnTo>
                  <a:lnTo>
                    <a:pt x="28" y="18"/>
                  </a:lnTo>
                  <a:lnTo>
                    <a:pt x="42" y="33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Rectangle 21"/>
            <p:cNvSpPr>
              <a:spLocks noChangeArrowheads="1"/>
            </p:cNvSpPr>
            <p:nvPr/>
          </p:nvSpPr>
          <p:spPr bwMode="auto">
            <a:xfrm>
              <a:off x="6761163" y="4330700"/>
              <a:ext cx="11113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6808788" y="4314825"/>
              <a:ext cx="11113" cy="33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40513" y="2643188"/>
            <a:ext cx="234950" cy="233362"/>
            <a:chOff x="6640513" y="2643188"/>
            <a:chExt cx="234950" cy="233362"/>
          </a:xfrm>
        </p:grpSpPr>
        <p:sp>
          <p:nvSpPr>
            <p:cNvPr id="12312" name="Rectangle 24"/>
            <p:cNvSpPr>
              <a:spLocks noChangeArrowheads="1"/>
            </p:cNvSpPr>
            <p:nvPr/>
          </p:nvSpPr>
          <p:spPr bwMode="auto">
            <a:xfrm>
              <a:off x="6640513" y="2643188"/>
              <a:ext cx="234950" cy="233362"/>
            </a:xfrm>
            <a:prstGeom prst="rect">
              <a:avLst/>
            </a:prstGeom>
            <a:solidFill>
              <a:srgbClr val="E4402F"/>
            </a:solidFill>
            <a:ln w="9525" cmpd="sng">
              <a:solidFill>
                <a:srgbClr val="CBAB8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Freeform 25"/>
            <p:cNvSpPr>
              <a:spLocks noEditPoints="1"/>
            </p:cNvSpPr>
            <p:nvPr/>
          </p:nvSpPr>
          <p:spPr bwMode="auto">
            <a:xfrm>
              <a:off x="6702426" y="2717800"/>
              <a:ext cx="112713" cy="82550"/>
            </a:xfrm>
            <a:custGeom>
              <a:avLst/>
              <a:gdLst>
                <a:gd name="T0" fmla="*/ 42 w 78"/>
                <a:gd name="T1" fmla="*/ 7 h 58"/>
                <a:gd name="T2" fmla="*/ 42 w 78"/>
                <a:gd name="T3" fmla="*/ 0 h 58"/>
                <a:gd name="T4" fmla="*/ 27 w 78"/>
                <a:gd name="T5" fmla="*/ 0 h 58"/>
                <a:gd name="T6" fmla="*/ 27 w 78"/>
                <a:gd name="T7" fmla="*/ 7 h 58"/>
                <a:gd name="T8" fmla="*/ 24 w 78"/>
                <a:gd name="T9" fmla="*/ 7 h 58"/>
                <a:gd name="T10" fmla="*/ 24 w 78"/>
                <a:gd name="T11" fmla="*/ 0 h 58"/>
                <a:gd name="T12" fmla="*/ 9 w 78"/>
                <a:gd name="T13" fmla="*/ 0 h 58"/>
                <a:gd name="T14" fmla="*/ 9 w 78"/>
                <a:gd name="T15" fmla="*/ 7 h 58"/>
                <a:gd name="T16" fmla="*/ 0 w 78"/>
                <a:gd name="T17" fmla="*/ 7 h 58"/>
                <a:gd name="T18" fmla="*/ 0 w 78"/>
                <a:gd name="T19" fmla="*/ 58 h 58"/>
                <a:gd name="T20" fmla="*/ 78 w 78"/>
                <a:gd name="T21" fmla="*/ 58 h 58"/>
                <a:gd name="T22" fmla="*/ 78 w 78"/>
                <a:gd name="T23" fmla="*/ 7 h 58"/>
                <a:gd name="T24" fmla="*/ 42 w 78"/>
                <a:gd name="T25" fmla="*/ 7 h 58"/>
                <a:gd name="T26" fmla="*/ 72 w 78"/>
                <a:gd name="T27" fmla="*/ 52 h 58"/>
                <a:gd name="T28" fmla="*/ 6 w 78"/>
                <a:gd name="T29" fmla="*/ 52 h 58"/>
                <a:gd name="T30" fmla="*/ 6 w 78"/>
                <a:gd name="T31" fmla="*/ 13 h 58"/>
                <a:gd name="T32" fmla="*/ 72 w 78"/>
                <a:gd name="T33" fmla="*/ 13 h 58"/>
                <a:gd name="T34" fmla="*/ 72 w 78"/>
                <a:gd name="T35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58">
                  <a:moveTo>
                    <a:pt x="42" y="7"/>
                  </a:moveTo>
                  <a:lnTo>
                    <a:pt x="42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4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58"/>
                  </a:lnTo>
                  <a:lnTo>
                    <a:pt x="78" y="58"/>
                  </a:lnTo>
                  <a:lnTo>
                    <a:pt x="78" y="7"/>
                  </a:lnTo>
                  <a:lnTo>
                    <a:pt x="42" y="7"/>
                  </a:lnTo>
                  <a:close/>
                  <a:moveTo>
                    <a:pt x="72" y="52"/>
                  </a:moveTo>
                  <a:lnTo>
                    <a:pt x="6" y="52"/>
                  </a:lnTo>
                  <a:lnTo>
                    <a:pt x="6" y="13"/>
                  </a:lnTo>
                  <a:lnTo>
                    <a:pt x="72" y="13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Freeform 26"/>
            <p:cNvSpPr>
              <a:spLocks noEditPoints="1"/>
            </p:cNvSpPr>
            <p:nvPr/>
          </p:nvSpPr>
          <p:spPr bwMode="auto">
            <a:xfrm>
              <a:off x="6757988" y="2744788"/>
              <a:ext cx="36513" cy="38100"/>
            </a:xfrm>
            <a:custGeom>
              <a:avLst/>
              <a:gdLst>
                <a:gd name="T0" fmla="*/ 24 w 47"/>
                <a:gd name="T1" fmla="*/ 47 h 47"/>
                <a:gd name="T2" fmla="*/ 47 w 47"/>
                <a:gd name="T3" fmla="*/ 24 h 47"/>
                <a:gd name="T4" fmla="*/ 24 w 47"/>
                <a:gd name="T5" fmla="*/ 0 h 47"/>
                <a:gd name="T6" fmla="*/ 0 w 47"/>
                <a:gd name="T7" fmla="*/ 24 h 47"/>
                <a:gd name="T8" fmla="*/ 24 w 47"/>
                <a:gd name="T9" fmla="*/ 47 h 47"/>
                <a:gd name="T10" fmla="*/ 24 w 47"/>
                <a:gd name="T11" fmla="*/ 12 h 47"/>
                <a:gd name="T12" fmla="*/ 35 w 47"/>
                <a:gd name="T13" fmla="*/ 24 h 47"/>
                <a:gd name="T14" fmla="*/ 24 w 47"/>
                <a:gd name="T15" fmla="*/ 35 h 47"/>
                <a:gd name="T16" fmla="*/ 12 w 47"/>
                <a:gd name="T17" fmla="*/ 24 h 47"/>
                <a:gd name="T18" fmla="*/ 24 w 47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4" y="47"/>
                  </a:moveTo>
                  <a:cubicBezTo>
                    <a:pt x="37" y="47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moveTo>
                    <a:pt x="24" y="12"/>
                  </a:moveTo>
                  <a:cubicBezTo>
                    <a:pt x="30" y="12"/>
                    <a:pt x="35" y="17"/>
                    <a:pt x="35" y="24"/>
                  </a:cubicBezTo>
                  <a:cubicBezTo>
                    <a:pt x="35" y="30"/>
                    <a:pt x="30" y="35"/>
                    <a:pt x="24" y="35"/>
                  </a:cubicBezTo>
                  <a:cubicBezTo>
                    <a:pt x="18" y="35"/>
                    <a:pt x="12" y="30"/>
                    <a:pt x="12" y="24"/>
                  </a:cubicBezTo>
                  <a:cubicBezTo>
                    <a:pt x="12" y="17"/>
                    <a:pt x="18" y="12"/>
                    <a:pt x="24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Rectangle 27"/>
            <p:cNvSpPr>
              <a:spLocks noChangeArrowheads="1"/>
            </p:cNvSpPr>
            <p:nvPr/>
          </p:nvSpPr>
          <p:spPr bwMode="auto">
            <a:xfrm>
              <a:off x="6724651" y="2744788"/>
              <a:ext cx="14288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72000" y="4194175"/>
            <a:ext cx="233363" cy="234950"/>
            <a:chOff x="4572000" y="4194175"/>
            <a:chExt cx="233363" cy="234950"/>
          </a:xfrm>
        </p:grpSpPr>
        <p:sp>
          <p:nvSpPr>
            <p:cNvPr id="12317" name="Rectangle 29"/>
            <p:cNvSpPr>
              <a:spLocks noChangeArrowheads="1"/>
            </p:cNvSpPr>
            <p:nvPr/>
          </p:nvSpPr>
          <p:spPr bwMode="auto">
            <a:xfrm>
              <a:off x="4572000" y="4194175"/>
              <a:ext cx="233363" cy="234950"/>
            </a:xfrm>
            <a:prstGeom prst="rect">
              <a:avLst/>
            </a:prstGeom>
            <a:solidFill>
              <a:srgbClr val="E4402F"/>
            </a:solidFill>
            <a:ln w="9525" cmpd="sng">
              <a:solidFill>
                <a:srgbClr val="CBAB8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Freeform 30"/>
            <p:cNvSpPr>
              <a:spLocks noEditPoints="1"/>
            </p:cNvSpPr>
            <p:nvPr/>
          </p:nvSpPr>
          <p:spPr bwMode="auto">
            <a:xfrm>
              <a:off x="4632325" y="4254500"/>
              <a:ext cx="114300" cy="112713"/>
            </a:xfrm>
            <a:custGeom>
              <a:avLst/>
              <a:gdLst>
                <a:gd name="T0" fmla="*/ 94 w 140"/>
                <a:gd name="T1" fmla="*/ 69 h 140"/>
                <a:gd name="T2" fmla="*/ 86 w 140"/>
                <a:gd name="T3" fmla="*/ 78 h 140"/>
                <a:gd name="T4" fmla="*/ 75 w 140"/>
                <a:gd name="T5" fmla="*/ 67 h 140"/>
                <a:gd name="T6" fmla="*/ 83 w 140"/>
                <a:gd name="T7" fmla="*/ 42 h 140"/>
                <a:gd name="T8" fmla="*/ 71 w 140"/>
                <a:gd name="T9" fmla="*/ 13 h 140"/>
                <a:gd name="T10" fmla="*/ 41 w 140"/>
                <a:gd name="T11" fmla="*/ 0 h 140"/>
                <a:gd name="T12" fmla="*/ 12 w 140"/>
                <a:gd name="T13" fmla="*/ 13 h 140"/>
                <a:gd name="T14" fmla="*/ 0 w 140"/>
                <a:gd name="T15" fmla="*/ 42 h 140"/>
                <a:gd name="T16" fmla="*/ 12 w 140"/>
                <a:gd name="T17" fmla="*/ 71 h 140"/>
                <a:gd name="T18" fmla="*/ 41 w 140"/>
                <a:gd name="T19" fmla="*/ 84 h 140"/>
                <a:gd name="T20" fmla="*/ 66 w 140"/>
                <a:gd name="T21" fmla="*/ 75 h 140"/>
                <a:gd name="T22" fmla="*/ 77 w 140"/>
                <a:gd name="T23" fmla="*/ 86 h 140"/>
                <a:gd name="T24" fmla="*/ 69 w 140"/>
                <a:gd name="T25" fmla="*/ 95 h 140"/>
                <a:gd name="T26" fmla="*/ 115 w 140"/>
                <a:gd name="T27" fmla="*/ 140 h 140"/>
                <a:gd name="T28" fmla="*/ 140 w 140"/>
                <a:gd name="T29" fmla="*/ 115 h 140"/>
                <a:gd name="T30" fmla="*/ 94 w 140"/>
                <a:gd name="T31" fmla="*/ 69 h 140"/>
                <a:gd name="T32" fmla="*/ 20 w 140"/>
                <a:gd name="T33" fmla="*/ 63 h 140"/>
                <a:gd name="T34" fmla="*/ 12 w 140"/>
                <a:gd name="T35" fmla="*/ 42 h 140"/>
                <a:gd name="T36" fmla="*/ 20 w 140"/>
                <a:gd name="T37" fmla="*/ 21 h 140"/>
                <a:gd name="T38" fmla="*/ 41 w 140"/>
                <a:gd name="T39" fmla="*/ 12 h 140"/>
                <a:gd name="T40" fmla="*/ 62 w 140"/>
                <a:gd name="T41" fmla="*/ 21 h 140"/>
                <a:gd name="T42" fmla="*/ 71 w 140"/>
                <a:gd name="T43" fmla="*/ 42 h 140"/>
                <a:gd name="T44" fmla="*/ 62 w 140"/>
                <a:gd name="T45" fmla="*/ 63 h 140"/>
                <a:gd name="T46" fmla="*/ 41 w 140"/>
                <a:gd name="T47" fmla="*/ 72 h 140"/>
                <a:gd name="T48" fmla="*/ 20 w 140"/>
                <a:gd name="T49" fmla="*/ 63 h 140"/>
                <a:gd name="T50" fmla="*/ 89 w 140"/>
                <a:gd name="T51" fmla="*/ 98 h 140"/>
                <a:gd name="T52" fmla="*/ 97 w 140"/>
                <a:gd name="T53" fmla="*/ 90 h 140"/>
                <a:gd name="T54" fmla="*/ 123 w 140"/>
                <a:gd name="T55" fmla="*/ 115 h 140"/>
                <a:gd name="T56" fmla="*/ 115 w 140"/>
                <a:gd name="T57" fmla="*/ 123 h 140"/>
                <a:gd name="T58" fmla="*/ 89 w 140"/>
                <a:gd name="T59" fmla="*/ 9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140">
                  <a:moveTo>
                    <a:pt x="94" y="69"/>
                  </a:moveTo>
                  <a:cubicBezTo>
                    <a:pt x="86" y="78"/>
                    <a:pt x="86" y="78"/>
                    <a:pt x="86" y="78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0" y="60"/>
                    <a:pt x="83" y="51"/>
                    <a:pt x="83" y="42"/>
                  </a:cubicBezTo>
                  <a:cubicBezTo>
                    <a:pt x="83" y="31"/>
                    <a:pt x="79" y="20"/>
                    <a:pt x="71" y="13"/>
                  </a:cubicBezTo>
                  <a:cubicBezTo>
                    <a:pt x="63" y="5"/>
                    <a:pt x="52" y="0"/>
                    <a:pt x="41" y="0"/>
                  </a:cubicBezTo>
                  <a:cubicBezTo>
                    <a:pt x="30" y="0"/>
                    <a:pt x="20" y="5"/>
                    <a:pt x="12" y="13"/>
                  </a:cubicBezTo>
                  <a:cubicBezTo>
                    <a:pt x="4" y="20"/>
                    <a:pt x="0" y="31"/>
                    <a:pt x="0" y="42"/>
                  </a:cubicBezTo>
                  <a:cubicBezTo>
                    <a:pt x="0" y="53"/>
                    <a:pt x="4" y="64"/>
                    <a:pt x="12" y="71"/>
                  </a:cubicBezTo>
                  <a:cubicBezTo>
                    <a:pt x="20" y="79"/>
                    <a:pt x="30" y="84"/>
                    <a:pt x="41" y="84"/>
                  </a:cubicBezTo>
                  <a:cubicBezTo>
                    <a:pt x="50" y="84"/>
                    <a:pt x="59" y="81"/>
                    <a:pt x="66" y="75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40" y="115"/>
                    <a:pt x="140" y="115"/>
                    <a:pt x="140" y="115"/>
                  </a:cubicBezTo>
                  <a:lnTo>
                    <a:pt x="94" y="69"/>
                  </a:lnTo>
                  <a:close/>
                  <a:moveTo>
                    <a:pt x="20" y="63"/>
                  </a:moveTo>
                  <a:cubicBezTo>
                    <a:pt x="15" y="57"/>
                    <a:pt x="12" y="50"/>
                    <a:pt x="12" y="42"/>
                  </a:cubicBezTo>
                  <a:cubicBezTo>
                    <a:pt x="12" y="34"/>
                    <a:pt x="15" y="27"/>
                    <a:pt x="20" y="21"/>
                  </a:cubicBezTo>
                  <a:cubicBezTo>
                    <a:pt x="26" y="16"/>
                    <a:pt x="33" y="12"/>
                    <a:pt x="41" y="12"/>
                  </a:cubicBezTo>
                  <a:cubicBezTo>
                    <a:pt x="49" y="12"/>
                    <a:pt x="57" y="16"/>
                    <a:pt x="62" y="21"/>
                  </a:cubicBezTo>
                  <a:cubicBezTo>
                    <a:pt x="68" y="27"/>
                    <a:pt x="71" y="34"/>
                    <a:pt x="71" y="42"/>
                  </a:cubicBezTo>
                  <a:cubicBezTo>
                    <a:pt x="71" y="50"/>
                    <a:pt x="68" y="57"/>
                    <a:pt x="62" y="63"/>
                  </a:cubicBezTo>
                  <a:cubicBezTo>
                    <a:pt x="57" y="68"/>
                    <a:pt x="49" y="72"/>
                    <a:pt x="41" y="72"/>
                  </a:cubicBezTo>
                  <a:cubicBezTo>
                    <a:pt x="33" y="72"/>
                    <a:pt x="26" y="68"/>
                    <a:pt x="20" y="63"/>
                  </a:cubicBezTo>
                  <a:moveTo>
                    <a:pt x="89" y="98"/>
                  </a:moveTo>
                  <a:cubicBezTo>
                    <a:pt x="97" y="90"/>
                    <a:pt x="97" y="90"/>
                    <a:pt x="97" y="90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15" y="123"/>
                    <a:pt x="115" y="123"/>
                    <a:pt x="115" y="123"/>
                  </a:cubicBezTo>
                  <a:lnTo>
                    <a:pt x="89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572000" y="2643188"/>
            <a:ext cx="233363" cy="233362"/>
            <a:chOff x="4572000" y="2643188"/>
            <a:chExt cx="233363" cy="233362"/>
          </a:xfrm>
        </p:grpSpPr>
        <p:sp>
          <p:nvSpPr>
            <p:cNvPr id="12320" name="Rectangle 32"/>
            <p:cNvSpPr>
              <a:spLocks noChangeArrowheads="1"/>
            </p:cNvSpPr>
            <p:nvPr/>
          </p:nvSpPr>
          <p:spPr bwMode="auto">
            <a:xfrm>
              <a:off x="4572000" y="2643188"/>
              <a:ext cx="233363" cy="233362"/>
            </a:xfrm>
            <a:prstGeom prst="rect">
              <a:avLst/>
            </a:prstGeom>
            <a:solidFill>
              <a:srgbClr val="E4402F"/>
            </a:solidFill>
            <a:ln w="9525" cmpd="sng">
              <a:solidFill>
                <a:srgbClr val="CBAB8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Freeform 33"/>
            <p:cNvSpPr>
              <a:spLocks noEditPoints="1"/>
            </p:cNvSpPr>
            <p:nvPr/>
          </p:nvSpPr>
          <p:spPr bwMode="auto">
            <a:xfrm>
              <a:off x="4648200" y="2703513"/>
              <a:ext cx="80963" cy="112712"/>
            </a:xfrm>
            <a:custGeom>
              <a:avLst/>
              <a:gdLst>
                <a:gd name="T0" fmla="*/ 94 w 101"/>
                <a:gd name="T1" fmla="*/ 33 h 140"/>
                <a:gd name="T2" fmla="*/ 94 w 101"/>
                <a:gd name="T3" fmla="*/ 23 h 140"/>
                <a:gd name="T4" fmla="*/ 101 w 101"/>
                <a:gd name="T5" fmla="*/ 23 h 140"/>
                <a:gd name="T6" fmla="*/ 101 w 101"/>
                <a:gd name="T7" fmla="*/ 0 h 140"/>
                <a:gd name="T8" fmla="*/ 0 w 101"/>
                <a:gd name="T9" fmla="*/ 0 h 140"/>
                <a:gd name="T10" fmla="*/ 0 w 101"/>
                <a:gd name="T11" fmla="*/ 23 h 140"/>
                <a:gd name="T12" fmla="*/ 8 w 101"/>
                <a:gd name="T13" fmla="*/ 23 h 140"/>
                <a:gd name="T14" fmla="*/ 8 w 101"/>
                <a:gd name="T15" fmla="*/ 33 h 140"/>
                <a:gd name="T16" fmla="*/ 29 w 101"/>
                <a:gd name="T17" fmla="*/ 70 h 140"/>
                <a:gd name="T18" fmla="*/ 8 w 101"/>
                <a:gd name="T19" fmla="*/ 108 h 140"/>
                <a:gd name="T20" fmla="*/ 8 w 101"/>
                <a:gd name="T21" fmla="*/ 117 h 140"/>
                <a:gd name="T22" fmla="*/ 0 w 101"/>
                <a:gd name="T23" fmla="*/ 117 h 140"/>
                <a:gd name="T24" fmla="*/ 0 w 101"/>
                <a:gd name="T25" fmla="*/ 140 h 140"/>
                <a:gd name="T26" fmla="*/ 101 w 101"/>
                <a:gd name="T27" fmla="*/ 140 h 140"/>
                <a:gd name="T28" fmla="*/ 101 w 101"/>
                <a:gd name="T29" fmla="*/ 117 h 140"/>
                <a:gd name="T30" fmla="*/ 94 w 101"/>
                <a:gd name="T31" fmla="*/ 117 h 140"/>
                <a:gd name="T32" fmla="*/ 94 w 101"/>
                <a:gd name="T33" fmla="*/ 108 h 140"/>
                <a:gd name="T34" fmla="*/ 73 w 101"/>
                <a:gd name="T35" fmla="*/ 70 h 140"/>
                <a:gd name="T36" fmla="*/ 94 w 101"/>
                <a:gd name="T37" fmla="*/ 33 h 140"/>
                <a:gd name="T38" fmla="*/ 82 w 101"/>
                <a:gd name="T39" fmla="*/ 108 h 140"/>
                <a:gd name="T40" fmla="*/ 82 w 101"/>
                <a:gd name="T41" fmla="*/ 117 h 140"/>
                <a:gd name="T42" fmla="*/ 20 w 101"/>
                <a:gd name="T43" fmla="*/ 117 h 140"/>
                <a:gd name="T44" fmla="*/ 20 w 101"/>
                <a:gd name="T45" fmla="*/ 108 h 140"/>
                <a:gd name="T46" fmla="*/ 51 w 101"/>
                <a:gd name="T47" fmla="*/ 76 h 140"/>
                <a:gd name="T48" fmla="*/ 82 w 101"/>
                <a:gd name="T49" fmla="*/ 108 h 140"/>
                <a:gd name="T50" fmla="*/ 51 w 101"/>
                <a:gd name="T51" fmla="*/ 64 h 140"/>
                <a:gd name="T52" fmla="*/ 20 w 101"/>
                <a:gd name="T53" fmla="*/ 33 h 140"/>
                <a:gd name="T54" fmla="*/ 20 w 101"/>
                <a:gd name="T55" fmla="*/ 23 h 140"/>
                <a:gd name="T56" fmla="*/ 82 w 101"/>
                <a:gd name="T57" fmla="*/ 23 h 140"/>
                <a:gd name="T58" fmla="*/ 82 w 101"/>
                <a:gd name="T59" fmla="*/ 33 h 140"/>
                <a:gd name="T60" fmla="*/ 51 w 101"/>
                <a:gd name="T61" fmla="*/ 6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140">
                  <a:moveTo>
                    <a:pt x="94" y="33"/>
                  </a:moveTo>
                  <a:cubicBezTo>
                    <a:pt x="94" y="23"/>
                    <a:pt x="94" y="23"/>
                    <a:pt x="94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49"/>
                    <a:pt x="16" y="63"/>
                    <a:pt x="29" y="70"/>
                  </a:cubicBezTo>
                  <a:cubicBezTo>
                    <a:pt x="16" y="78"/>
                    <a:pt x="8" y="92"/>
                    <a:pt x="8" y="10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92"/>
                    <a:pt x="85" y="78"/>
                    <a:pt x="73" y="70"/>
                  </a:cubicBezTo>
                  <a:cubicBezTo>
                    <a:pt x="85" y="63"/>
                    <a:pt x="94" y="49"/>
                    <a:pt x="94" y="33"/>
                  </a:cubicBezTo>
                  <a:moveTo>
                    <a:pt x="82" y="108"/>
                  </a:moveTo>
                  <a:cubicBezTo>
                    <a:pt x="82" y="117"/>
                    <a:pt x="82" y="117"/>
                    <a:pt x="82" y="117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0" y="90"/>
                    <a:pt x="34" y="76"/>
                    <a:pt x="51" y="76"/>
                  </a:cubicBezTo>
                  <a:cubicBezTo>
                    <a:pt x="68" y="76"/>
                    <a:pt x="82" y="90"/>
                    <a:pt x="82" y="108"/>
                  </a:cubicBezTo>
                  <a:moveTo>
                    <a:pt x="51" y="64"/>
                  </a:moveTo>
                  <a:cubicBezTo>
                    <a:pt x="34" y="64"/>
                    <a:pt x="20" y="50"/>
                    <a:pt x="20" y="3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50"/>
                    <a:pt x="68" y="64"/>
                    <a:pt x="51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3488" y="2643188"/>
            <a:ext cx="231775" cy="233362"/>
            <a:chOff x="2503488" y="2643188"/>
            <a:chExt cx="231775" cy="233362"/>
          </a:xfrm>
        </p:grpSpPr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2503488" y="2643188"/>
              <a:ext cx="231775" cy="233362"/>
            </a:xfrm>
            <a:prstGeom prst="rect">
              <a:avLst/>
            </a:prstGeom>
            <a:solidFill>
              <a:srgbClr val="E4402F"/>
            </a:solidFill>
            <a:ln w="9525" cmpd="sng">
              <a:solidFill>
                <a:srgbClr val="CBAB8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Freeform 36"/>
            <p:cNvSpPr/>
            <p:nvPr/>
          </p:nvSpPr>
          <p:spPr bwMode="auto">
            <a:xfrm>
              <a:off x="2586038" y="2747963"/>
              <a:ext cx="50800" cy="23812"/>
            </a:xfrm>
            <a:custGeom>
              <a:avLst/>
              <a:gdLst>
                <a:gd name="T0" fmla="*/ 31 w 62"/>
                <a:gd name="T1" fmla="*/ 19 h 31"/>
                <a:gd name="T2" fmla="*/ 12 w 62"/>
                <a:gd name="T3" fmla="*/ 0 h 31"/>
                <a:gd name="T4" fmla="*/ 0 w 62"/>
                <a:gd name="T5" fmla="*/ 0 h 31"/>
                <a:gd name="T6" fmla="*/ 31 w 62"/>
                <a:gd name="T7" fmla="*/ 31 h 31"/>
                <a:gd name="T8" fmla="*/ 62 w 62"/>
                <a:gd name="T9" fmla="*/ 0 h 31"/>
                <a:gd name="T10" fmla="*/ 50 w 62"/>
                <a:gd name="T11" fmla="*/ 0 h 31"/>
                <a:gd name="T12" fmla="*/ 31 w 62"/>
                <a:gd name="T1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1">
                  <a:moveTo>
                    <a:pt x="31" y="19"/>
                  </a:moveTo>
                  <a:cubicBezTo>
                    <a:pt x="20" y="19"/>
                    <a:pt x="12" y="1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3" y="31"/>
                    <a:pt x="31" y="31"/>
                  </a:cubicBezTo>
                  <a:cubicBezTo>
                    <a:pt x="48" y="31"/>
                    <a:pt x="62" y="17"/>
                    <a:pt x="6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0"/>
                    <a:pt x="41" y="19"/>
                    <a:pt x="3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Freeform 37"/>
            <p:cNvSpPr>
              <a:spLocks noEditPoints="1"/>
            </p:cNvSpPr>
            <p:nvPr/>
          </p:nvSpPr>
          <p:spPr bwMode="auto">
            <a:xfrm>
              <a:off x="2568576" y="2703513"/>
              <a:ext cx="103188" cy="112712"/>
            </a:xfrm>
            <a:custGeom>
              <a:avLst/>
              <a:gdLst>
                <a:gd name="T0" fmla="*/ 71 w 71"/>
                <a:gd name="T1" fmla="*/ 0 h 78"/>
                <a:gd name="T2" fmla="*/ 14 w 71"/>
                <a:gd name="T3" fmla="*/ 0 h 78"/>
                <a:gd name="T4" fmla="*/ 14 w 71"/>
                <a:gd name="T5" fmla="*/ 11 h 78"/>
                <a:gd name="T6" fmla="*/ 0 w 71"/>
                <a:gd name="T7" fmla="*/ 11 h 78"/>
                <a:gd name="T8" fmla="*/ 0 w 71"/>
                <a:gd name="T9" fmla="*/ 78 h 78"/>
                <a:gd name="T10" fmla="*/ 59 w 71"/>
                <a:gd name="T11" fmla="*/ 78 h 78"/>
                <a:gd name="T12" fmla="*/ 59 w 71"/>
                <a:gd name="T13" fmla="*/ 63 h 78"/>
                <a:gd name="T14" fmla="*/ 71 w 71"/>
                <a:gd name="T15" fmla="*/ 63 h 78"/>
                <a:gd name="T16" fmla="*/ 71 w 71"/>
                <a:gd name="T17" fmla="*/ 0 h 78"/>
                <a:gd name="T18" fmla="*/ 52 w 71"/>
                <a:gd name="T19" fmla="*/ 72 h 78"/>
                <a:gd name="T20" fmla="*/ 6 w 71"/>
                <a:gd name="T21" fmla="*/ 72 h 78"/>
                <a:gd name="T22" fmla="*/ 6 w 71"/>
                <a:gd name="T23" fmla="*/ 18 h 78"/>
                <a:gd name="T24" fmla="*/ 14 w 71"/>
                <a:gd name="T25" fmla="*/ 18 h 78"/>
                <a:gd name="T26" fmla="*/ 52 w 71"/>
                <a:gd name="T27" fmla="*/ 18 h 78"/>
                <a:gd name="T28" fmla="*/ 52 w 71"/>
                <a:gd name="T29" fmla="*/ 63 h 78"/>
                <a:gd name="T30" fmla="*/ 52 w 71"/>
                <a:gd name="T31" fmla="*/ 72 h 78"/>
                <a:gd name="T32" fmla="*/ 64 w 71"/>
                <a:gd name="T33" fmla="*/ 56 h 78"/>
                <a:gd name="T34" fmla="*/ 59 w 71"/>
                <a:gd name="T35" fmla="*/ 56 h 78"/>
                <a:gd name="T36" fmla="*/ 59 w 71"/>
                <a:gd name="T37" fmla="*/ 11 h 78"/>
                <a:gd name="T38" fmla="*/ 21 w 71"/>
                <a:gd name="T39" fmla="*/ 11 h 78"/>
                <a:gd name="T40" fmla="*/ 21 w 71"/>
                <a:gd name="T41" fmla="*/ 6 h 78"/>
                <a:gd name="T42" fmla="*/ 64 w 71"/>
                <a:gd name="T43" fmla="*/ 6 h 78"/>
                <a:gd name="T44" fmla="*/ 64 w 71"/>
                <a:gd name="T4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78">
                  <a:moveTo>
                    <a:pt x="71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78"/>
                  </a:lnTo>
                  <a:lnTo>
                    <a:pt x="59" y="78"/>
                  </a:lnTo>
                  <a:lnTo>
                    <a:pt x="59" y="63"/>
                  </a:lnTo>
                  <a:lnTo>
                    <a:pt x="71" y="63"/>
                  </a:lnTo>
                  <a:lnTo>
                    <a:pt x="71" y="0"/>
                  </a:lnTo>
                  <a:close/>
                  <a:moveTo>
                    <a:pt x="52" y="72"/>
                  </a:moveTo>
                  <a:lnTo>
                    <a:pt x="6" y="72"/>
                  </a:lnTo>
                  <a:lnTo>
                    <a:pt x="6" y="18"/>
                  </a:lnTo>
                  <a:lnTo>
                    <a:pt x="14" y="18"/>
                  </a:lnTo>
                  <a:lnTo>
                    <a:pt x="52" y="18"/>
                  </a:lnTo>
                  <a:lnTo>
                    <a:pt x="52" y="63"/>
                  </a:lnTo>
                  <a:lnTo>
                    <a:pt x="52" y="72"/>
                  </a:lnTo>
                  <a:close/>
                  <a:moveTo>
                    <a:pt x="64" y="56"/>
                  </a:moveTo>
                  <a:lnTo>
                    <a:pt x="59" y="56"/>
                  </a:lnTo>
                  <a:lnTo>
                    <a:pt x="59" y="11"/>
                  </a:lnTo>
                  <a:lnTo>
                    <a:pt x="21" y="11"/>
                  </a:lnTo>
                  <a:lnTo>
                    <a:pt x="21" y="6"/>
                  </a:lnTo>
                  <a:lnTo>
                    <a:pt x="64" y="6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03488" y="4194175"/>
            <a:ext cx="231775" cy="234950"/>
            <a:chOff x="2503488" y="4194175"/>
            <a:chExt cx="231775" cy="234950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2503488" y="4194175"/>
              <a:ext cx="231775" cy="234950"/>
            </a:xfrm>
            <a:prstGeom prst="rect">
              <a:avLst/>
            </a:prstGeom>
            <a:solidFill>
              <a:srgbClr val="E4402F"/>
            </a:solidFill>
            <a:ln w="9525" cmpd="sng">
              <a:solidFill>
                <a:srgbClr val="CBAB8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Freeform 40"/>
            <p:cNvSpPr>
              <a:spLocks noEditPoints="1"/>
            </p:cNvSpPr>
            <p:nvPr/>
          </p:nvSpPr>
          <p:spPr bwMode="auto">
            <a:xfrm>
              <a:off x="2563813" y="4310063"/>
              <a:ext cx="74613" cy="34925"/>
            </a:xfrm>
            <a:custGeom>
              <a:avLst/>
              <a:gdLst>
                <a:gd name="T0" fmla="*/ 52 w 92"/>
                <a:gd name="T1" fmla="*/ 24 h 45"/>
                <a:gd name="T2" fmla="*/ 52 w 92"/>
                <a:gd name="T3" fmla="*/ 37 h 45"/>
                <a:gd name="T4" fmla="*/ 64 w 92"/>
                <a:gd name="T5" fmla="*/ 37 h 45"/>
                <a:gd name="T6" fmla="*/ 64 w 92"/>
                <a:gd name="T7" fmla="*/ 24 h 45"/>
                <a:gd name="T8" fmla="*/ 80 w 92"/>
                <a:gd name="T9" fmla="*/ 24 h 45"/>
                <a:gd name="T10" fmla="*/ 80 w 92"/>
                <a:gd name="T11" fmla="*/ 45 h 45"/>
                <a:gd name="T12" fmla="*/ 92 w 92"/>
                <a:gd name="T13" fmla="*/ 45 h 45"/>
                <a:gd name="T14" fmla="*/ 92 w 92"/>
                <a:gd name="T15" fmla="*/ 12 h 45"/>
                <a:gd name="T16" fmla="*/ 35 w 92"/>
                <a:gd name="T17" fmla="*/ 12 h 45"/>
                <a:gd name="T18" fmla="*/ 18 w 92"/>
                <a:gd name="T19" fmla="*/ 0 h 45"/>
                <a:gd name="T20" fmla="*/ 0 w 92"/>
                <a:gd name="T21" fmla="*/ 18 h 45"/>
                <a:gd name="T22" fmla="*/ 18 w 92"/>
                <a:gd name="T23" fmla="*/ 36 h 45"/>
                <a:gd name="T24" fmla="*/ 35 w 92"/>
                <a:gd name="T25" fmla="*/ 24 h 45"/>
                <a:gd name="T26" fmla="*/ 52 w 92"/>
                <a:gd name="T27" fmla="*/ 24 h 45"/>
                <a:gd name="T28" fmla="*/ 18 w 92"/>
                <a:gd name="T29" fmla="*/ 24 h 45"/>
                <a:gd name="T30" fmla="*/ 12 w 92"/>
                <a:gd name="T31" fmla="*/ 18 h 45"/>
                <a:gd name="T32" fmla="*/ 18 w 92"/>
                <a:gd name="T33" fmla="*/ 12 h 45"/>
                <a:gd name="T34" fmla="*/ 25 w 92"/>
                <a:gd name="T35" fmla="*/ 18 h 45"/>
                <a:gd name="T36" fmla="*/ 18 w 92"/>
                <a:gd name="T37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45">
                  <a:moveTo>
                    <a:pt x="52" y="2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5"/>
                    <a:pt x="26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6" y="36"/>
                    <a:pt x="33" y="31"/>
                    <a:pt x="35" y="24"/>
                  </a:cubicBezTo>
                  <a:lnTo>
                    <a:pt x="52" y="24"/>
                  </a:lnTo>
                  <a:close/>
                  <a:moveTo>
                    <a:pt x="18" y="24"/>
                  </a:moveTo>
                  <a:cubicBezTo>
                    <a:pt x="15" y="24"/>
                    <a:pt x="12" y="21"/>
                    <a:pt x="12" y="18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22" y="12"/>
                    <a:pt x="25" y="14"/>
                    <a:pt x="25" y="18"/>
                  </a:cubicBezTo>
                  <a:cubicBezTo>
                    <a:pt x="25" y="21"/>
                    <a:pt x="22" y="24"/>
                    <a:pt x="18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Freeform 41"/>
            <p:cNvSpPr>
              <a:spLocks noEditPoints="1"/>
            </p:cNvSpPr>
            <p:nvPr/>
          </p:nvSpPr>
          <p:spPr bwMode="auto">
            <a:xfrm>
              <a:off x="2598738" y="4256088"/>
              <a:ext cx="77788" cy="109538"/>
            </a:xfrm>
            <a:custGeom>
              <a:avLst/>
              <a:gdLst>
                <a:gd name="T0" fmla="*/ 39 w 54"/>
                <a:gd name="T1" fmla="*/ 27 h 76"/>
                <a:gd name="T2" fmla="*/ 39 w 54"/>
                <a:gd name="T3" fmla="*/ 0 h 76"/>
                <a:gd name="T4" fmla="*/ 14 w 54"/>
                <a:gd name="T5" fmla="*/ 0 h 76"/>
                <a:gd name="T6" fmla="*/ 14 w 54"/>
                <a:gd name="T7" fmla="*/ 27 h 76"/>
                <a:gd name="T8" fmla="*/ 0 w 54"/>
                <a:gd name="T9" fmla="*/ 27 h 76"/>
                <a:gd name="T10" fmla="*/ 0 w 54"/>
                <a:gd name="T11" fmla="*/ 38 h 76"/>
                <a:gd name="T12" fmla="*/ 7 w 54"/>
                <a:gd name="T13" fmla="*/ 38 h 76"/>
                <a:gd name="T14" fmla="*/ 7 w 54"/>
                <a:gd name="T15" fmla="*/ 34 h 76"/>
                <a:gd name="T16" fmla="*/ 14 w 54"/>
                <a:gd name="T17" fmla="*/ 34 h 76"/>
                <a:gd name="T18" fmla="*/ 39 w 54"/>
                <a:gd name="T19" fmla="*/ 34 h 76"/>
                <a:gd name="T20" fmla="*/ 47 w 54"/>
                <a:gd name="T21" fmla="*/ 34 h 76"/>
                <a:gd name="T22" fmla="*/ 47 w 54"/>
                <a:gd name="T23" fmla="*/ 69 h 76"/>
                <a:gd name="T24" fmla="*/ 7 w 54"/>
                <a:gd name="T25" fmla="*/ 69 h 76"/>
                <a:gd name="T26" fmla="*/ 7 w 54"/>
                <a:gd name="T27" fmla="*/ 64 h 76"/>
                <a:gd name="T28" fmla="*/ 0 w 54"/>
                <a:gd name="T29" fmla="*/ 64 h 76"/>
                <a:gd name="T30" fmla="*/ 0 w 54"/>
                <a:gd name="T31" fmla="*/ 76 h 76"/>
                <a:gd name="T32" fmla="*/ 54 w 54"/>
                <a:gd name="T33" fmla="*/ 76 h 76"/>
                <a:gd name="T34" fmla="*/ 54 w 54"/>
                <a:gd name="T35" fmla="*/ 27 h 76"/>
                <a:gd name="T36" fmla="*/ 39 w 54"/>
                <a:gd name="T37" fmla="*/ 27 h 76"/>
                <a:gd name="T38" fmla="*/ 20 w 54"/>
                <a:gd name="T39" fmla="*/ 7 h 76"/>
                <a:gd name="T40" fmla="*/ 33 w 54"/>
                <a:gd name="T41" fmla="*/ 7 h 76"/>
                <a:gd name="T42" fmla="*/ 33 w 54"/>
                <a:gd name="T43" fmla="*/ 27 h 76"/>
                <a:gd name="T44" fmla="*/ 20 w 54"/>
                <a:gd name="T45" fmla="*/ 27 h 76"/>
                <a:gd name="T46" fmla="*/ 20 w 54"/>
                <a:gd name="T47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6">
                  <a:moveTo>
                    <a:pt x="39" y="27"/>
                  </a:moveTo>
                  <a:lnTo>
                    <a:pt x="39" y="0"/>
                  </a:lnTo>
                  <a:lnTo>
                    <a:pt x="14" y="0"/>
                  </a:lnTo>
                  <a:lnTo>
                    <a:pt x="14" y="27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7" y="38"/>
                  </a:lnTo>
                  <a:lnTo>
                    <a:pt x="7" y="34"/>
                  </a:lnTo>
                  <a:lnTo>
                    <a:pt x="14" y="34"/>
                  </a:lnTo>
                  <a:lnTo>
                    <a:pt x="39" y="34"/>
                  </a:lnTo>
                  <a:lnTo>
                    <a:pt x="47" y="34"/>
                  </a:lnTo>
                  <a:lnTo>
                    <a:pt x="47" y="69"/>
                  </a:lnTo>
                  <a:lnTo>
                    <a:pt x="7" y="69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0" y="76"/>
                  </a:lnTo>
                  <a:lnTo>
                    <a:pt x="54" y="76"/>
                  </a:lnTo>
                  <a:lnTo>
                    <a:pt x="54" y="27"/>
                  </a:lnTo>
                  <a:lnTo>
                    <a:pt x="39" y="27"/>
                  </a:lnTo>
                  <a:close/>
                  <a:moveTo>
                    <a:pt x="20" y="7"/>
                  </a:moveTo>
                  <a:lnTo>
                    <a:pt x="33" y="7"/>
                  </a:lnTo>
                  <a:lnTo>
                    <a:pt x="33" y="27"/>
                  </a:lnTo>
                  <a:lnTo>
                    <a:pt x="20" y="27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3388" y="4194175"/>
            <a:ext cx="231775" cy="234950"/>
            <a:chOff x="433388" y="4194175"/>
            <a:chExt cx="231775" cy="234950"/>
          </a:xfrm>
        </p:grpSpPr>
        <p:sp>
          <p:nvSpPr>
            <p:cNvPr id="12331" name="Rectangle 43"/>
            <p:cNvSpPr>
              <a:spLocks noChangeArrowheads="1"/>
            </p:cNvSpPr>
            <p:nvPr/>
          </p:nvSpPr>
          <p:spPr bwMode="auto">
            <a:xfrm>
              <a:off x="433388" y="4194175"/>
              <a:ext cx="231775" cy="234950"/>
            </a:xfrm>
            <a:prstGeom prst="rect">
              <a:avLst/>
            </a:prstGeom>
            <a:solidFill>
              <a:srgbClr val="E4402F"/>
            </a:solidFill>
            <a:ln w="9525" cmpd="sng">
              <a:solidFill>
                <a:srgbClr val="CBAB8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Freeform 44"/>
            <p:cNvSpPr>
              <a:spLocks noEditPoints="1"/>
            </p:cNvSpPr>
            <p:nvPr/>
          </p:nvSpPr>
          <p:spPr bwMode="auto">
            <a:xfrm>
              <a:off x="493713" y="4254500"/>
              <a:ext cx="112713" cy="112713"/>
            </a:xfrm>
            <a:custGeom>
              <a:avLst/>
              <a:gdLst>
                <a:gd name="T0" fmla="*/ 79 w 79"/>
                <a:gd name="T1" fmla="*/ 39 h 78"/>
                <a:gd name="T2" fmla="*/ 39 w 79"/>
                <a:gd name="T3" fmla="*/ 0 h 78"/>
                <a:gd name="T4" fmla="*/ 0 w 79"/>
                <a:gd name="T5" fmla="*/ 39 h 78"/>
                <a:gd name="T6" fmla="*/ 4 w 79"/>
                <a:gd name="T7" fmla="*/ 44 h 78"/>
                <a:gd name="T8" fmla="*/ 9 w 79"/>
                <a:gd name="T9" fmla="*/ 39 h 78"/>
                <a:gd name="T10" fmla="*/ 19 w 79"/>
                <a:gd name="T11" fmla="*/ 78 h 78"/>
                <a:gd name="T12" fmla="*/ 58 w 79"/>
                <a:gd name="T13" fmla="*/ 78 h 78"/>
                <a:gd name="T14" fmla="*/ 69 w 79"/>
                <a:gd name="T15" fmla="*/ 39 h 78"/>
                <a:gd name="T16" fmla="*/ 74 w 79"/>
                <a:gd name="T17" fmla="*/ 44 h 78"/>
                <a:gd name="T18" fmla="*/ 79 w 79"/>
                <a:gd name="T19" fmla="*/ 39 h 78"/>
                <a:gd name="T20" fmla="*/ 63 w 79"/>
                <a:gd name="T21" fmla="*/ 34 h 78"/>
                <a:gd name="T22" fmla="*/ 53 w 79"/>
                <a:gd name="T23" fmla="*/ 72 h 78"/>
                <a:gd name="T24" fmla="*/ 25 w 79"/>
                <a:gd name="T25" fmla="*/ 72 h 78"/>
                <a:gd name="T26" fmla="*/ 14 w 79"/>
                <a:gd name="T27" fmla="*/ 34 h 78"/>
                <a:gd name="T28" fmla="*/ 14 w 79"/>
                <a:gd name="T29" fmla="*/ 34 h 78"/>
                <a:gd name="T30" fmla="*/ 39 w 79"/>
                <a:gd name="T31" fmla="*/ 9 h 78"/>
                <a:gd name="T32" fmla="*/ 64 w 79"/>
                <a:gd name="T33" fmla="*/ 34 h 78"/>
                <a:gd name="T34" fmla="*/ 63 w 79"/>
                <a:gd name="T35" fmla="*/ 3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lnTo>
                    <a:pt x="39" y="0"/>
                  </a:lnTo>
                  <a:lnTo>
                    <a:pt x="0" y="39"/>
                  </a:lnTo>
                  <a:lnTo>
                    <a:pt x="4" y="44"/>
                  </a:lnTo>
                  <a:lnTo>
                    <a:pt x="9" y="39"/>
                  </a:lnTo>
                  <a:lnTo>
                    <a:pt x="19" y="78"/>
                  </a:lnTo>
                  <a:lnTo>
                    <a:pt x="58" y="78"/>
                  </a:lnTo>
                  <a:lnTo>
                    <a:pt x="69" y="39"/>
                  </a:lnTo>
                  <a:lnTo>
                    <a:pt x="74" y="44"/>
                  </a:lnTo>
                  <a:lnTo>
                    <a:pt x="79" y="39"/>
                  </a:lnTo>
                  <a:close/>
                  <a:moveTo>
                    <a:pt x="63" y="34"/>
                  </a:moveTo>
                  <a:lnTo>
                    <a:pt x="53" y="72"/>
                  </a:lnTo>
                  <a:lnTo>
                    <a:pt x="25" y="7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39" y="9"/>
                  </a:lnTo>
                  <a:lnTo>
                    <a:pt x="64" y="34"/>
                  </a:lnTo>
                  <a:lnTo>
                    <a:pt x="6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Freeform 45"/>
            <p:cNvSpPr>
              <a:spLocks noEditPoints="1"/>
            </p:cNvSpPr>
            <p:nvPr/>
          </p:nvSpPr>
          <p:spPr bwMode="auto">
            <a:xfrm>
              <a:off x="536576" y="4313238"/>
              <a:ext cx="25400" cy="25400"/>
            </a:xfrm>
            <a:custGeom>
              <a:avLst/>
              <a:gdLst>
                <a:gd name="T0" fmla="*/ 0 w 18"/>
                <a:gd name="T1" fmla="*/ 18 h 18"/>
                <a:gd name="T2" fmla="*/ 18 w 18"/>
                <a:gd name="T3" fmla="*/ 18 h 18"/>
                <a:gd name="T4" fmla="*/ 18 w 18"/>
                <a:gd name="T5" fmla="*/ 0 h 18"/>
                <a:gd name="T6" fmla="*/ 0 w 18"/>
                <a:gd name="T7" fmla="*/ 0 h 18"/>
                <a:gd name="T8" fmla="*/ 0 w 18"/>
                <a:gd name="T9" fmla="*/ 18 h 18"/>
                <a:gd name="T10" fmla="*/ 7 w 18"/>
                <a:gd name="T11" fmla="*/ 7 h 18"/>
                <a:gd name="T12" fmla="*/ 11 w 18"/>
                <a:gd name="T13" fmla="*/ 7 h 18"/>
                <a:gd name="T14" fmla="*/ 11 w 18"/>
                <a:gd name="T15" fmla="*/ 11 h 18"/>
                <a:gd name="T16" fmla="*/ 7 w 18"/>
                <a:gd name="T17" fmla="*/ 11 h 18"/>
                <a:gd name="T18" fmla="*/ 7 w 18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18" y="18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8"/>
                  </a:lnTo>
                  <a:close/>
                  <a:moveTo>
                    <a:pt x="7" y="7"/>
                  </a:moveTo>
                  <a:lnTo>
                    <a:pt x="11" y="7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3388" y="2643188"/>
            <a:ext cx="231775" cy="233362"/>
            <a:chOff x="433388" y="2643188"/>
            <a:chExt cx="231775" cy="233362"/>
          </a:xfrm>
        </p:grpSpPr>
        <p:sp>
          <p:nvSpPr>
            <p:cNvPr id="12335" name="Rectangle 47"/>
            <p:cNvSpPr>
              <a:spLocks noChangeArrowheads="1"/>
            </p:cNvSpPr>
            <p:nvPr/>
          </p:nvSpPr>
          <p:spPr bwMode="auto">
            <a:xfrm>
              <a:off x="433388" y="2643188"/>
              <a:ext cx="231775" cy="233362"/>
            </a:xfrm>
            <a:prstGeom prst="rect">
              <a:avLst/>
            </a:prstGeom>
            <a:solidFill>
              <a:srgbClr val="E4402F"/>
            </a:solidFill>
            <a:ln w="9525" cmpd="sng">
              <a:solidFill>
                <a:srgbClr val="CBAB8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Freeform 48"/>
            <p:cNvSpPr>
              <a:spLocks noEditPoints="1"/>
            </p:cNvSpPr>
            <p:nvPr/>
          </p:nvSpPr>
          <p:spPr bwMode="auto">
            <a:xfrm>
              <a:off x="493713" y="2703513"/>
              <a:ext cx="112713" cy="112712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53 w 140"/>
                <a:gd name="T11" fmla="*/ 126 h 140"/>
                <a:gd name="T12" fmla="*/ 53 w 140"/>
                <a:gd name="T13" fmla="*/ 99 h 140"/>
                <a:gd name="T14" fmla="*/ 67 w 140"/>
                <a:gd name="T15" fmla="*/ 86 h 140"/>
                <a:gd name="T16" fmla="*/ 72 w 140"/>
                <a:gd name="T17" fmla="*/ 86 h 140"/>
                <a:gd name="T18" fmla="*/ 86 w 140"/>
                <a:gd name="T19" fmla="*/ 99 h 140"/>
                <a:gd name="T20" fmla="*/ 86 w 140"/>
                <a:gd name="T21" fmla="*/ 126 h 140"/>
                <a:gd name="T22" fmla="*/ 70 w 140"/>
                <a:gd name="T23" fmla="*/ 128 h 140"/>
                <a:gd name="T24" fmla="*/ 53 w 140"/>
                <a:gd name="T25" fmla="*/ 126 h 140"/>
                <a:gd name="T26" fmla="*/ 98 w 140"/>
                <a:gd name="T27" fmla="*/ 121 h 140"/>
                <a:gd name="T28" fmla="*/ 98 w 140"/>
                <a:gd name="T29" fmla="*/ 99 h 140"/>
                <a:gd name="T30" fmla="*/ 72 w 140"/>
                <a:gd name="T31" fmla="*/ 74 h 140"/>
                <a:gd name="T32" fmla="*/ 67 w 140"/>
                <a:gd name="T33" fmla="*/ 74 h 140"/>
                <a:gd name="T34" fmla="*/ 42 w 140"/>
                <a:gd name="T35" fmla="*/ 99 h 140"/>
                <a:gd name="T36" fmla="*/ 42 w 140"/>
                <a:gd name="T37" fmla="*/ 121 h 140"/>
                <a:gd name="T38" fmla="*/ 12 w 140"/>
                <a:gd name="T39" fmla="*/ 70 h 140"/>
                <a:gd name="T40" fmla="*/ 70 w 140"/>
                <a:gd name="T41" fmla="*/ 12 h 140"/>
                <a:gd name="T42" fmla="*/ 128 w 140"/>
                <a:gd name="T43" fmla="*/ 70 h 140"/>
                <a:gd name="T44" fmla="*/ 98 w 140"/>
                <a:gd name="T45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8" y="140"/>
                    <a:pt x="140" y="109"/>
                    <a:pt x="140" y="70"/>
                  </a:cubicBezTo>
                  <a:cubicBezTo>
                    <a:pt x="140" y="32"/>
                    <a:pt x="108" y="0"/>
                    <a:pt x="70" y="0"/>
                  </a:cubicBezTo>
                  <a:moveTo>
                    <a:pt x="53" y="126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2"/>
                    <a:pt x="60" y="86"/>
                    <a:pt x="67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80" y="86"/>
                    <a:pt x="86" y="92"/>
                    <a:pt x="86" y="99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1" y="127"/>
                    <a:pt x="75" y="128"/>
                    <a:pt x="70" y="128"/>
                  </a:cubicBezTo>
                  <a:cubicBezTo>
                    <a:pt x="64" y="128"/>
                    <a:pt x="59" y="127"/>
                    <a:pt x="53" y="126"/>
                  </a:cubicBezTo>
                  <a:moveTo>
                    <a:pt x="98" y="121"/>
                  </a:moveTo>
                  <a:cubicBezTo>
                    <a:pt x="98" y="99"/>
                    <a:pt x="98" y="99"/>
                    <a:pt x="98" y="99"/>
                  </a:cubicBezTo>
                  <a:cubicBezTo>
                    <a:pt x="98" y="85"/>
                    <a:pt x="86" y="74"/>
                    <a:pt x="72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53" y="74"/>
                    <a:pt x="42" y="85"/>
                    <a:pt x="42" y="99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24" y="111"/>
                    <a:pt x="12" y="9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92"/>
                    <a:pt x="116" y="111"/>
                    <a:pt x="98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Oval 49"/>
            <p:cNvSpPr>
              <a:spLocks noChangeArrowheads="1"/>
            </p:cNvSpPr>
            <p:nvPr/>
          </p:nvSpPr>
          <p:spPr bwMode="auto">
            <a:xfrm>
              <a:off x="536576" y="2728913"/>
              <a:ext cx="26988" cy="269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719138" y="2649538"/>
            <a:ext cx="5485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A2897B"/>
                </a:solidFill>
              </a:rPr>
              <a:t>Level 1</a:t>
            </a:r>
            <a:endParaRPr lang="zh-CN" altLang="zh-CN" sz="1000" dirty="0">
              <a:solidFill>
                <a:srgbClr val="A2897B"/>
              </a:solidFill>
            </a:endParaRPr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719138" y="4198938"/>
            <a:ext cx="5485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A2897B"/>
                </a:solidFill>
              </a:rPr>
              <a:t>Level 5</a:t>
            </a:r>
            <a:endParaRPr lang="zh-CN" altLang="zh-CN" sz="1000" dirty="0">
              <a:solidFill>
                <a:srgbClr val="A2897B"/>
              </a:solidFill>
            </a:endParaRPr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2800350" y="2649538"/>
            <a:ext cx="5485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A2897B"/>
                </a:solidFill>
              </a:rPr>
              <a:t>Level 2</a:t>
            </a:r>
            <a:endParaRPr lang="zh-CN" altLang="zh-CN" sz="1000" dirty="0">
              <a:solidFill>
                <a:srgbClr val="A2897B"/>
              </a:solidFill>
            </a:endParaRPr>
          </a:p>
        </p:txBody>
      </p:sp>
      <p:sp>
        <p:nvSpPr>
          <p:cNvPr id="12341" name="Rectangle 53"/>
          <p:cNvSpPr>
            <a:spLocks noChangeArrowheads="1"/>
          </p:cNvSpPr>
          <p:nvPr/>
        </p:nvSpPr>
        <p:spPr bwMode="auto">
          <a:xfrm>
            <a:off x="2800350" y="4198938"/>
            <a:ext cx="5485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A2897B"/>
                </a:solidFill>
              </a:rPr>
              <a:t>Level 6</a:t>
            </a:r>
            <a:endParaRPr lang="zh-CN" altLang="zh-CN" sz="1000" dirty="0">
              <a:solidFill>
                <a:srgbClr val="A2897B"/>
              </a:solidFill>
            </a:endParaRPr>
          </a:p>
        </p:txBody>
      </p:sp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4851400" y="2649538"/>
            <a:ext cx="5485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A2897B"/>
                </a:solidFill>
              </a:rPr>
              <a:t>Level 3</a:t>
            </a:r>
            <a:endParaRPr lang="zh-CN" altLang="zh-CN" sz="1000" dirty="0">
              <a:solidFill>
                <a:srgbClr val="A2897B"/>
              </a:solidFill>
            </a:endParaRPr>
          </a:p>
        </p:txBody>
      </p:sp>
      <p:sp>
        <p:nvSpPr>
          <p:cNvPr id="12343" name="Rectangle 55"/>
          <p:cNvSpPr>
            <a:spLocks noChangeArrowheads="1"/>
          </p:cNvSpPr>
          <p:nvPr/>
        </p:nvSpPr>
        <p:spPr bwMode="auto">
          <a:xfrm>
            <a:off x="4851400" y="4198938"/>
            <a:ext cx="5485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A2897B"/>
                </a:solidFill>
              </a:rPr>
              <a:t>Level 7</a:t>
            </a:r>
            <a:endParaRPr lang="zh-CN" altLang="zh-CN" sz="1000" dirty="0">
              <a:solidFill>
                <a:srgbClr val="A2897B"/>
              </a:solidFill>
            </a:endParaRPr>
          </a:p>
        </p:txBody>
      </p:sp>
      <p:sp>
        <p:nvSpPr>
          <p:cNvPr id="12344" name="Rectangle 56"/>
          <p:cNvSpPr>
            <a:spLocks noChangeArrowheads="1"/>
          </p:cNvSpPr>
          <p:nvPr/>
        </p:nvSpPr>
        <p:spPr bwMode="auto">
          <a:xfrm>
            <a:off x="6931025" y="2649538"/>
            <a:ext cx="5485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A2897B"/>
                </a:solidFill>
              </a:rPr>
              <a:t>Level 4</a:t>
            </a:r>
            <a:endParaRPr lang="zh-CN" altLang="zh-CN" sz="1000" dirty="0">
              <a:solidFill>
                <a:srgbClr val="A2897B"/>
              </a:solidFill>
            </a:endParaRPr>
          </a:p>
        </p:txBody>
      </p:sp>
      <p:sp>
        <p:nvSpPr>
          <p:cNvPr id="12345" name="Rectangle 57"/>
          <p:cNvSpPr>
            <a:spLocks noChangeArrowheads="1"/>
          </p:cNvSpPr>
          <p:nvPr/>
        </p:nvSpPr>
        <p:spPr bwMode="auto">
          <a:xfrm>
            <a:off x="6931025" y="4198938"/>
            <a:ext cx="5485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A2897B"/>
                </a:solidFill>
              </a:rPr>
              <a:t>Level 8</a:t>
            </a:r>
            <a:endParaRPr lang="zh-CN" altLang="zh-CN" sz="1000" dirty="0">
              <a:solidFill>
                <a:srgbClr val="A2897B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04850" y="450851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关卡地图展示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80" y="1463432"/>
            <a:ext cx="2078758" cy="118451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62" y="1461844"/>
            <a:ext cx="2056438" cy="118112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4" y="1461844"/>
            <a:ext cx="2070099" cy="119404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53" y="1458669"/>
            <a:ext cx="2083760" cy="1194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55" y="3009900"/>
            <a:ext cx="2072083" cy="119319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1" y="3009900"/>
            <a:ext cx="2062162" cy="118824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51" y="3009900"/>
            <a:ext cx="2062162" cy="118268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39" y="3006725"/>
            <a:ext cx="2058987" cy="1183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rism isContent="1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2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2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2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2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12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12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123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123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12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12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12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2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750" fill="hold"/>
                                            <p:tgtEl>
                                              <p:spTgt spid="12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750" fill="hold"/>
                                            <p:tgtEl>
                                              <p:spTgt spid="12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750" fill="hold"/>
                                            <p:tgtEl>
                                              <p:spTgt spid="12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750" fill="hold"/>
                                            <p:tgtEl>
                                              <p:spTgt spid="12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750" fill="hold"/>
                                            <p:tgtEl>
                                              <p:spTgt spid="12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750" fill="hold"/>
                                            <p:tgtEl>
                                              <p:spTgt spid="12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750" fill="hold"/>
                                            <p:tgtEl>
                                              <p:spTgt spid="12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750" fill="hold"/>
                                            <p:tgtEl>
                                              <p:spTgt spid="12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 p14:presetBounceEnd="6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 p14:presetBounceEnd="6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1" dur="750" fill="hold"/>
                                            <p:tgtEl>
                                              <p:spTgt spid="12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2" dur="750" fill="hold"/>
                                            <p:tgtEl>
                                              <p:spTgt spid="12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6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12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12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nodeType="withEffect" p14:presetBounceEnd="60000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60000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3" dur="750" fill="hold"/>
                                            <p:tgtEl>
                                              <p:spTgt spid="12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4" dur="750" fill="hold"/>
                                            <p:tgtEl>
                                              <p:spTgt spid="12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 p14:presetBounceEnd="60000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7" dur="750" fill="hold"/>
                                            <p:tgtEl>
                                              <p:spTgt spid="12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8" dur="750" fill="hold"/>
                                            <p:tgtEl>
                                              <p:spTgt spid="12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nodeType="withEffect" p14:presetBounceEnd="60000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 p14:presetBounceEnd="60000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5" dur="750" fill="hold"/>
                                            <p:tgtEl>
                                              <p:spTgt spid="123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6" dur="750" fill="hold"/>
                                            <p:tgtEl>
                                              <p:spTgt spid="123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 p14:presetBounceEnd="60000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9" dur="750" fill="hold"/>
                                            <p:tgtEl>
                                              <p:spTgt spid="12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0" dur="750" fill="hold"/>
                                            <p:tgtEl>
                                              <p:spTgt spid="12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291" grpId="0" animBg="1"/>
          <p:bldP spid="12293" grpId="0" animBg="1"/>
          <p:bldP spid="12295" grpId="0" animBg="1"/>
          <p:bldP spid="12297" grpId="0" animBg="1"/>
          <p:bldP spid="12299" grpId="0" animBg="1"/>
          <p:bldP spid="12301" grpId="0" animBg="1"/>
          <p:bldP spid="12303" grpId="0" animBg="1"/>
          <p:bldP spid="12305" grpId="0" animBg="1"/>
          <p:bldP spid="12338" grpId="0"/>
          <p:bldP spid="12339" grpId="0"/>
          <p:bldP spid="12340" grpId="0"/>
          <p:bldP spid="12341" grpId="0"/>
          <p:bldP spid="12342" grpId="0"/>
          <p:bldP spid="12343" grpId="0"/>
          <p:bldP spid="12344" grpId="0"/>
          <p:bldP spid="1234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2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2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2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2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2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2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23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23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2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2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2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2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2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2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2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2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2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2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2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2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2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2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12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12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12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12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2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2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50" fill="hold"/>
                                            <p:tgtEl>
                                              <p:spTgt spid="123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123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750" fill="hold"/>
                                            <p:tgtEl>
                                              <p:spTgt spid="12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750" fill="hold"/>
                                            <p:tgtEl>
                                              <p:spTgt spid="12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291" grpId="0" animBg="1"/>
          <p:bldP spid="12293" grpId="0" animBg="1"/>
          <p:bldP spid="12295" grpId="0" animBg="1"/>
          <p:bldP spid="12297" grpId="0" animBg="1"/>
          <p:bldP spid="12299" grpId="0" animBg="1"/>
          <p:bldP spid="12301" grpId="0" animBg="1"/>
          <p:bldP spid="12303" grpId="0" animBg="1"/>
          <p:bldP spid="12305" grpId="0" animBg="1"/>
          <p:bldP spid="12338" grpId="0"/>
          <p:bldP spid="12339" grpId="0"/>
          <p:bldP spid="12340" grpId="0"/>
          <p:bldP spid="12341" grpId="0"/>
          <p:bldP spid="12342" grpId="0"/>
          <p:bldP spid="12343" grpId="0"/>
          <p:bldP spid="12344" grpId="0"/>
          <p:bldP spid="12345" grpId="0"/>
        </p:bldLst>
      </p:timing>
    </mc:Fallback>
  </mc:AlternateContent>
</p:sld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2451</Words>
  <Application>WPS 演示</Application>
  <PresentationFormat>自定义</PresentationFormat>
  <Paragraphs>238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华文细黑</vt:lpstr>
      <vt:lpstr>Impact</vt:lpstr>
      <vt:lpstr>微软雅黑 Light</vt:lpstr>
      <vt:lpstr>微软雅黑</vt:lpstr>
      <vt:lpstr>Calibri</vt:lpstr>
      <vt:lpstr>Arial Unicode MS</vt:lpstr>
      <vt:lpstr>第一PPT，www.1ppt.com​​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唯美水彩花鸟年终汇报模板</dc:title>
  <dc:creator>www.1ppt.com</dc:creator>
  <cp:lastModifiedBy>asus</cp:lastModifiedBy>
  <cp:revision>304</cp:revision>
  <dcterms:created xsi:type="dcterms:W3CDTF">2015-10-16T11:59:00Z</dcterms:created>
  <dcterms:modified xsi:type="dcterms:W3CDTF">2018-01-14T15:59:10Z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