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7" r:id="rId4"/>
    <p:sldId id="301" r:id="rId5"/>
    <p:sldId id="297" r:id="rId6"/>
    <p:sldId id="304" r:id="rId7"/>
    <p:sldId id="305" r:id="rId8"/>
    <p:sldId id="306" r:id="rId9"/>
    <p:sldId id="307" r:id="rId10"/>
    <p:sldId id="308" r:id="rId11"/>
    <p:sldId id="309" r:id="rId12"/>
    <p:sldId id="280" r:id="rId13"/>
  </p:sldIdLst>
  <p:sldSz cx="12192000" cy="6858000"/>
  <p:notesSz cx="6858000" cy="9144000"/>
  <p:defaultTextStyle>
    <a:defPPr>
      <a:defRPr lang="zh-CN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幼圆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FFFFFF"/>
    <a:srgbClr val="153765"/>
    <a:srgbClr val="1B1B1B"/>
    <a:srgbClr val="FEFFFF"/>
    <a:srgbClr val="00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48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panose="020F0502020204030204" pitchFamily="34" charset="0"/>
                <a:ea typeface="幼圆" panose="02010509060101010101" pitchFamily="49" charset="-122"/>
              </a:defRPr>
            </a:lvl1pPr>
          </a:lstStyle>
          <a:p>
            <a:fld id="{98C2A628-5979-4657-85CB-1651BBF7C987}" type="datetimeFigureOut">
              <a:rPr lang="zh-CN" altLang="en-US"/>
              <a:pPr/>
              <a:t>2018/1/12</a:t>
            </a:fld>
            <a:endParaRPr lang="zh-CN" altLang="en-US">
              <a:latin typeface="Calibri" charset="0"/>
              <a:ea typeface="幼圆" charset="0"/>
            </a:endParaRPr>
          </a:p>
        </p:txBody>
      </p:sp>
      <p:sp>
        <p:nvSpPr>
          <p:cNvPr id="51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Calibri" panose="020F0502020204030204" pitchFamily="34" charset="0"/>
                <a:ea typeface="幼圆" panose="02010509060101010101" pitchFamily="49" charset="-122"/>
              </a:defRPr>
            </a:lvl1pPr>
          </a:lstStyle>
          <a:p>
            <a:fld id="{4372D28B-7437-BB43-BBDF-C73C5873A548}" type="slidenum">
              <a:rPr lang="zh-CN" altLang="en-US"/>
              <a:pPr/>
              <a:t>‹#›</a:t>
            </a:fld>
            <a:endParaRPr lang="zh-CN" altLang="en-US">
              <a:latin typeface="Calibri" charset="0"/>
              <a:ea typeface="幼圆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noProof="1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5pPr>
            <a:lvl6pPr marL="2894013" indent="-608013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6pPr>
            <a:lvl7pPr marL="3351213" indent="-608013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7pPr>
            <a:lvl8pPr marL="3808413" indent="-608013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8pPr>
            <a:lvl9pPr marL="4265613" indent="-608013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幼圆" charset="0"/>
              </a:defRPr>
            </a:lvl9pPr>
          </a:lstStyle>
          <a:p>
            <a:pPr eaLnBrk="1" hangingPunct="1"/>
            <a:fld id="{D695BA40-DCC9-3248-B9EF-F8CCE5ACC8D4}" type="slidenum">
              <a:rPr lang="zh-CN" altLang="en-US" sz="1200">
                <a:ea typeface="宋体" charset="-122"/>
              </a:rPr>
              <a:pPr eaLnBrk="1" hangingPunct="1"/>
              <a:t>1</a:t>
            </a:fld>
            <a:endParaRPr lang="zh-CN" altLang="en-US" sz="120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2232" y="4687160"/>
            <a:ext cx="6119932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9508" y="2104573"/>
            <a:ext cx="6345381" cy="2446062"/>
          </a:xfrm>
          <a:noFill/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fld id="{81777369-3978-7F45-B833-03C317317C2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4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960B9-A858-ED45-AD64-0E0C83273F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000F2-5F23-4A4F-B42D-D0F5A094EE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D7285-90F0-1948-80EB-FF05A33CAA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0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975763" y="1014029"/>
            <a:ext cx="6788727" cy="1953496"/>
          </a:xfrm>
        </p:spPr>
        <p:txBody>
          <a:bodyPr/>
          <a:lstStyle>
            <a:lvl1pPr algn="ctr">
              <a:lnSpc>
                <a:spcPct val="150000"/>
              </a:lnSpc>
              <a:defRPr sz="44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975763" y="3211828"/>
            <a:ext cx="6788727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7E7580-9B45-674E-81BF-EE3A90B44A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C4B75-3083-6B43-B7A9-9673A8DE04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2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3885-962B-AA43-A796-E43C0149F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310DD-2692-4246-B589-BFEF138EDD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3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41EFF0-DCA8-2A41-922B-0092BBA548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31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CD3BD-2B1E-344A-8B69-0CA18D3F48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7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8467C-13EA-1B48-9366-D5ECF6E0A9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7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4063" y="1425575"/>
            <a:ext cx="106807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 noProof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/>
              <a:pPr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 noProof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A9436AE1-46A7-584A-90BC-025BA0E228A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1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65263" y="98425"/>
            <a:ext cx="99695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5" r:id="rId3"/>
    <p:sldLayoutId id="2147483662" r:id="rId4"/>
    <p:sldLayoutId id="2147483661" r:id="rId5"/>
    <p:sldLayoutId id="2147483660" r:id="rId6"/>
    <p:sldLayoutId id="2147483666" r:id="rId7"/>
    <p:sldLayoutId id="2147483659" r:id="rId8"/>
    <p:sldLayoutId id="2147483658" r:id="rId9"/>
    <p:sldLayoutId id="2147483657" r:id="rId10"/>
    <p:sldLayoutId id="2147483656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ln w="3175">
            <a:noFill/>
          </a:ln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等线 Light" panose="02010600030101010101" pitchFamily="2" charset="-122"/>
          <a:ea typeface="微软雅黑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等线 Light" panose="02010600030101010101" pitchFamily="2" charset="-122"/>
          <a:ea typeface="微软雅黑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等线 Light" panose="02010600030101010101" pitchFamily="2" charset="-122"/>
          <a:ea typeface="微软雅黑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等线 Light" panose="02010600030101010101" pitchFamily="2" charset="-122"/>
          <a:ea typeface="微软雅黑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188" indent="-357188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rtl="0" fontAlgn="base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slideLayout" Target="../slideLayouts/slideLayout7.xml"/><Relationship Id="rId18" Type="http://schemas.openxmlformats.org/officeDocument/2006/relationships/slide" Target="slide3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5437490" y="4648977"/>
            <a:ext cx="6138423" cy="1421083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姓名：陈倩文        学号：</a:t>
            </a:r>
            <a:r>
              <a:rPr lang="en-US" altLang="zh-CN" dirty="0" smtClean="0">
                <a:latin typeface="+mj-ea"/>
                <a:ea typeface="+mj-ea"/>
              </a:rPr>
              <a:t>21751073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班级：移动互联网开发技术</a:t>
            </a:r>
            <a:r>
              <a:rPr lang="en-US" altLang="zh-CN" dirty="0" smtClean="0">
                <a:latin typeface="+mj-ea"/>
                <a:ea typeface="+mj-ea"/>
              </a:rPr>
              <a:t>1708</a:t>
            </a:r>
            <a:r>
              <a:rPr lang="zh-CN" altLang="en-US" dirty="0" smtClean="0">
                <a:latin typeface="+mj-ea"/>
                <a:ea typeface="+mj-ea"/>
              </a:rPr>
              <a:t>班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146" name="标题 5"/>
          <p:cNvSpPr>
            <a:spLocks noGrp="1" noChangeArrowheads="1"/>
          </p:cNvSpPr>
          <p:nvPr>
            <p:ph type="ctrTitle"/>
          </p:nvPr>
        </p:nvSpPr>
        <p:spPr>
          <a:xfrm>
            <a:off x="4652890" y="883604"/>
            <a:ext cx="7434726" cy="2446338"/>
          </a:xfrm>
        </p:spPr>
        <p:txBody>
          <a:bodyPr/>
          <a:lstStyle/>
          <a:p>
            <a:r>
              <a:rPr lang="en-US" altLang="zh-CN" sz="4800" dirty="0" smtClean="0"/>
              <a:t>IPhone</a:t>
            </a:r>
            <a:r>
              <a:rPr lang="zh-CN" altLang="en-US" sz="4800" dirty="0" smtClean="0"/>
              <a:t>应用</a:t>
            </a:r>
            <a:r>
              <a:rPr lang="zh-CN" altLang="en-US" sz="4800" dirty="0" smtClean="0"/>
              <a:t>开发大作业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Fight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Game</a:t>
            </a:r>
            <a:endParaRPr lang="zh-CN" altLang="en-US" sz="4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Rectangle 41"/>
          <p:cNvSpPr>
            <a:spLocks noChangeArrowheads="1"/>
          </p:cNvSpPr>
          <p:nvPr/>
        </p:nvSpPr>
        <p:spPr bwMode="auto">
          <a:xfrm>
            <a:off x="1690686" y="1529905"/>
            <a:ext cx="8391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eaLnBrk="0" hangingPunct="0">
              <a:buFont typeface="Arial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一旦主角杀死敌人，显示游戏胜利。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22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项目展示</a:t>
            </a:r>
            <a:endParaRPr lang="en-US" altLang="zh-CN" dirty="0">
              <a:ln>
                <a:noFill/>
              </a:ln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8" y="1961854"/>
            <a:ext cx="9258300" cy="46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238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Rectangle 41"/>
          <p:cNvSpPr>
            <a:spLocks noChangeArrowheads="1"/>
          </p:cNvSpPr>
          <p:nvPr/>
        </p:nvSpPr>
        <p:spPr bwMode="auto">
          <a:xfrm>
            <a:off x="1690685" y="1424338"/>
            <a:ext cx="8391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eaLnBrk="0" hangingPunct="0">
              <a:buFont typeface="Arial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如果主角血量为</a:t>
            </a:r>
            <a:r>
              <a:rPr lang="en-US" altLang="zh-CN" sz="2000" dirty="0" smtClean="0">
                <a:latin typeface="+mj-ea"/>
                <a:ea typeface="+mj-ea"/>
              </a:rPr>
              <a:t>0</a:t>
            </a:r>
            <a:r>
              <a:rPr lang="zh-CN" altLang="en-US" sz="2000" dirty="0" smtClean="0">
                <a:latin typeface="+mj-ea"/>
                <a:ea typeface="+mj-ea"/>
              </a:rPr>
              <a:t>，显示游戏输了，可以选择重玩或者退出游戏。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22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项目展示</a:t>
            </a:r>
            <a:endParaRPr lang="en-US" altLang="zh-CN" dirty="0">
              <a:ln>
                <a:noFill/>
              </a:ln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2" y="1750720"/>
            <a:ext cx="9480550" cy="47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10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409700" y="2428875"/>
            <a:ext cx="2000250" cy="200025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8F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295" eaLnBrk="0" hangingPunct="0"/>
            <a:r>
              <a:rPr lang="zh-CN" altLang="en-US" sz="6000" noProof="1">
                <a:solidFill>
                  <a:srgbClr val="FFFFFF"/>
                </a:solidFill>
                <a:sym typeface="+mn-ea"/>
              </a:rPr>
              <a:t>谢</a:t>
            </a:r>
          </a:p>
        </p:txBody>
      </p:sp>
      <p:sp>
        <p:nvSpPr>
          <p:cNvPr id="124" name="椭圆 123"/>
          <p:cNvSpPr/>
          <p:nvPr/>
        </p:nvSpPr>
        <p:spPr>
          <a:xfrm>
            <a:off x="3867150" y="2428875"/>
            <a:ext cx="2000250" cy="200025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8F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295" eaLnBrk="0" hangingPunct="0"/>
            <a:r>
              <a:rPr lang="zh-CN" altLang="en-US" sz="6000" noProof="1">
                <a:solidFill>
                  <a:srgbClr val="FFFFFF"/>
                </a:solidFill>
                <a:sym typeface="+mn-ea"/>
              </a:rPr>
              <a:t>谢</a:t>
            </a:r>
          </a:p>
        </p:txBody>
      </p:sp>
      <p:sp>
        <p:nvSpPr>
          <p:cNvPr id="125" name="椭圆 124"/>
          <p:cNvSpPr/>
          <p:nvPr/>
        </p:nvSpPr>
        <p:spPr>
          <a:xfrm>
            <a:off x="6324600" y="2428875"/>
            <a:ext cx="2000250" cy="200025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8F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295" eaLnBrk="0" hangingPunct="0"/>
            <a:r>
              <a:rPr lang="zh-CN" altLang="en-US" sz="6000" noProof="1">
                <a:solidFill>
                  <a:srgbClr val="FFFFFF"/>
                </a:solidFill>
                <a:sym typeface="+mn-ea"/>
              </a:rPr>
              <a:t>观</a:t>
            </a:r>
          </a:p>
        </p:txBody>
      </p:sp>
      <p:sp>
        <p:nvSpPr>
          <p:cNvPr id="126" name="椭圆 125"/>
          <p:cNvSpPr/>
          <p:nvPr/>
        </p:nvSpPr>
        <p:spPr>
          <a:xfrm>
            <a:off x="8782050" y="2428875"/>
            <a:ext cx="2000250" cy="200025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8F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295" eaLnBrk="0" hangingPunct="0"/>
            <a:r>
              <a:rPr lang="zh-CN" altLang="en-US" sz="6000" noProof="1">
                <a:solidFill>
                  <a:srgbClr val="FFFFFF"/>
                </a:solidFill>
                <a:sym typeface="+mn-ea"/>
              </a:rPr>
              <a:t>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47"/>
          <p:cNvSpPr txBox="1">
            <a:spLocks noChangeArrowheads="1"/>
          </p:cNvSpPr>
          <p:nvPr/>
        </p:nvSpPr>
        <p:spPr bwMode="auto">
          <a:xfrm>
            <a:off x="3725863" y="484188"/>
            <a:ext cx="4740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0" hangingPunct="0">
              <a:buFont typeface="Arial" charset="0"/>
              <a:buNone/>
            </a:pPr>
            <a:r>
              <a:rPr lang="zh-CN" altLang="en-US" sz="6000" b="1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目录</a:t>
            </a:r>
            <a:endParaRPr lang="en-US" altLang="zh-CN" sz="6000" b="1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11" name="MH_Others_1"/>
          <p:cNvCxnSpPr/>
          <p:nvPr>
            <p:custDataLst>
              <p:tags r:id="rId1"/>
            </p:custDataLst>
          </p:nvPr>
        </p:nvCxnSpPr>
        <p:spPr>
          <a:xfrm>
            <a:off x="1382713" y="3343275"/>
            <a:ext cx="423227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MH_Entry_1">
            <a:hlinkClick r:id="rId18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8988" y="2897187"/>
            <a:ext cx="3556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0" bIns="0" anchor="ctr"/>
          <a:lstStyle/>
          <a:p>
            <a:pPr eaLnBrk="0" hangingPunct="0"/>
            <a:r>
              <a:rPr lang="zh-CN" altLang="en-US" dirty="0" smtClean="0">
                <a:latin typeface="+mj-ea"/>
                <a:ea typeface="+mj-ea"/>
              </a:rPr>
              <a:t>项目简介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3" name="MH_Others_2"/>
          <p:cNvCxnSpPr/>
          <p:nvPr>
            <p:custDataLst>
              <p:tags r:id="rId3"/>
            </p:custDataLst>
          </p:nvPr>
        </p:nvCxnSpPr>
        <p:spPr>
          <a:xfrm flipH="1">
            <a:off x="1858963" y="2965450"/>
            <a:ext cx="185737" cy="32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MH_Number_1">
            <a:hlinkClick r:id="rId18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2713" y="2862262"/>
            <a:ext cx="533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ctr" eaLnBrk="0" hangingPunct="0">
              <a:lnSpc>
                <a:spcPct val="13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A</a:t>
            </a:r>
            <a:endParaRPr lang="zh-CN" altLang="en-US" sz="3200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16" name="MH_Others_1"/>
          <p:cNvCxnSpPr/>
          <p:nvPr>
            <p:custDataLst>
              <p:tags r:id="rId5"/>
            </p:custDataLst>
          </p:nvPr>
        </p:nvCxnSpPr>
        <p:spPr>
          <a:xfrm>
            <a:off x="6577013" y="3346052"/>
            <a:ext cx="423227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MH_Entry_1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53288" y="2899964"/>
            <a:ext cx="3556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0" bIns="0" anchor="ctr"/>
          <a:lstStyle/>
          <a:p>
            <a:pPr eaLnBrk="0" hangingPunct="0"/>
            <a:r>
              <a:rPr lang="zh-CN" altLang="en-US" dirty="0" smtClean="0">
                <a:latin typeface="+mj-ea"/>
                <a:ea typeface="+mj-ea"/>
              </a:rPr>
              <a:t>功能介绍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8" name="MH_Others_2"/>
          <p:cNvCxnSpPr/>
          <p:nvPr>
            <p:custDataLst>
              <p:tags r:id="rId7"/>
            </p:custDataLst>
          </p:nvPr>
        </p:nvCxnSpPr>
        <p:spPr>
          <a:xfrm flipH="1">
            <a:off x="7053263" y="2968227"/>
            <a:ext cx="185737" cy="32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MH_Number_1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77013" y="2865039"/>
            <a:ext cx="53498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ctr" eaLnBrk="0" hangingPunct="0">
              <a:lnSpc>
                <a:spcPct val="13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B</a:t>
            </a:r>
            <a:endParaRPr lang="zh-CN" altLang="en-US" sz="3200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20" name="MH_Others_1"/>
          <p:cNvCxnSpPr/>
          <p:nvPr>
            <p:custDataLst>
              <p:tags r:id="rId9"/>
            </p:custDataLst>
          </p:nvPr>
        </p:nvCxnSpPr>
        <p:spPr>
          <a:xfrm>
            <a:off x="1382713" y="4963318"/>
            <a:ext cx="423227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3" name="MH_Entry_1">
            <a:hlinkClick r:id="rId18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58988" y="4517230"/>
            <a:ext cx="3556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0" bIns="0" anchor="ctr"/>
          <a:lstStyle/>
          <a:p>
            <a:pPr eaLnBrk="0" hangingPunct="0"/>
            <a:r>
              <a:rPr lang="zh-CN" altLang="en-US" dirty="0" smtClean="0">
                <a:latin typeface="+mj-ea"/>
                <a:ea typeface="+mj-ea"/>
              </a:rPr>
              <a:t> 部分实现思路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22" name="MH_Others_2"/>
          <p:cNvCxnSpPr/>
          <p:nvPr>
            <p:custDataLst>
              <p:tags r:id="rId11"/>
            </p:custDataLst>
          </p:nvPr>
        </p:nvCxnSpPr>
        <p:spPr>
          <a:xfrm flipH="1">
            <a:off x="1858963" y="4585493"/>
            <a:ext cx="185737" cy="32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MH_Number_1">
            <a:hlinkClick r:id="rId18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82713" y="4482305"/>
            <a:ext cx="533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ctr" eaLnBrk="0" hangingPunct="0">
              <a:lnSpc>
                <a:spcPct val="13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C</a:t>
            </a:r>
            <a:endParaRPr lang="zh-CN" altLang="en-US" sz="3200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24" name="MH_Others_1"/>
          <p:cNvCxnSpPr/>
          <p:nvPr>
            <p:custDataLst>
              <p:tags r:id="rId13"/>
            </p:custDataLst>
          </p:nvPr>
        </p:nvCxnSpPr>
        <p:spPr>
          <a:xfrm>
            <a:off x="6577013" y="4949409"/>
            <a:ext cx="423227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7" name="MH_Entry_1">
            <a:hlinkClick r:id="rId18" action="ppaction://hlinksldjump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53288" y="4503321"/>
            <a:ext cx="3556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0" bIns="0" anchor="ctr"/>
          <a:lstStyle/>
          <a:p>
            <a:pPr eaLnBrk="0" hangingPunct="0"/>
            <a:r>
              <a:rPr lang="zh-CN" altLang="en-US" dirty="0" smtClean="0">
                <a:latin typeface="+mj-ea"/>
                <a:ea typeface="+mj-ea"/>
              </a:rPr>
              <a:t>项目展示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26" name="MH_Others_2"/>
          <p:cNvCxnSpPr/>
          <p:nvPr>
            <p:custDataLst>
              <p:tags r:id="rId15"/>
            </p:custDataLst>
          </p:nvPr>
        </p:nvCxnSpPr>
        <p:spPr>
          <a:xfrm flipH="1">
            <a:off x="7053263" y="4571584"/>
            <a:ext cx="185737" cy="32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MH_Number_1">
            <a:hlinkClick r:id="rId18" action="ppaction://hlinksldjump"/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77013" y="4468396"/>
            <a:ext cx="53498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ctr" eaLnBrk="0" hangingPunct="0">
              <a:lnSpc>
                <a:spcPct val="13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D</a:t>
            </a:r>
            <a:endParaRPr lang="zh-CN" altLang="en-US" sz="3200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项目简介</a:t>
            </a:r>
            <a:endParaRPr lang="en-US" altLang="zh-CN" dirty="0">
              <a:ln>
                <a:noFill/>
              </a:ln>
            </a:endParaRPr>
          </a:p>
        </p:txBody>
      </p:sp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 flipH="1">
            <a:off x="2039938" y="5146675"/>
            <a:ext cx="762000" cy="428625"/>
          </a:xfrm>
          <a:custGeom>
            <a:avLst/>
            <a:gdLst>
              <a:gd name="connsiteX0" fmla="*/ 761558 w 761558"/>
              <a:gd name="connsiteY0" fmla="*/ 0 h 429111"/>
              <a:gd name="connsiteX1" fmla="*/ 0 w 761558"/>
              <a:gd name="connsiteY1" fmla="*/ 0 h 429111"/>
              <a:gd name="connsiteX2" fmla="*/ 0 w 761558"/>
              <a:gd name="connsiteY2" fmla="*/ 429111 h 429111"/>
              <a:gd name="connsiteX3" fmla="*/ 761558 w 761558"/>
              <a:gd name="connsiteY3" fmla="*/ 429111 h 42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58" h="429111">
                <a:moveTo>
                  <a:pt x="761558" y="0"/>
                </a:moveTo>
                <a:lnTo>
                  <a:pt x="0" y="0"/>
                </a:lnTo>
                <a:lnTo>
                  <a:pt x="0" y="429111"/>
                </a:lnTo>
                <a:lnTo>
                  <a:pt x="761558" y="42911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任意多边形: 形状 20"/>
          <p:cNvSpPr/>
          <p:nvPr>
            <p:custDataLst>
              <p:tags r:id="rId2"/>
            </p:custDataLst>
          </p:nvPr>
        </p:nvSpPr>
        <p:spPr>
          <a:xfrm flipH="1">
            <a:off x="2801938" y="4503738"/>
            <a:ext cx="496887" cy="1071562"/>
          </a:xfrm>
          <a:custGeom>
            <a:avLst/>
            <a:gdLst>
              <a:gd name="connsiteX0" fmla="*/ 496160 w 496160"/>
              <a:gd name="connsiteY0" fmla="*/ 0 h 1071498"/>
              <a:gd name="connsiteX1" fmla="*/ 0 w 496160"/>
              <a:gd name="connsiteY1" fmla="*/ 0 h 1071498"/>
              <a:gd name="connsiteX2" fmla="*/ 0 w 496160"/>
              <a:gd name="connsiteY2" fmla="*/ 813599 h 1071498"/>
              <a:gd name="connsiteX3" fmla="*/ 496159 w 496160"/>
              <a:gd name="connsiteY3" fmla="*/ 1071498 h 107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160" h="1071498">
                <a:moveTo>
                  <a:pt x="496160" y="0"/>
                </a:moveTo>
                <a:lnTo>
                  <a:pt x="0" y="0"/>
                </a:lnTo>
                <a:lnTo>
                  <a:pt x="0" y="813599"/>
                </a:lnTo>
                <a:lnTo>
                  <a:pt x="496159" y="10714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lang="zh-CN" altLang="en-US" sz="1400" noProof="1">
              <a:solidFill>
                <a:srgbClr val="FEFFFF"/>
              </a:solidFill>
            </a:endParaRPr>
          </a:p>
        </p:txBody>
      </p:sp>
      <p:sp>
        <p:nvSpPr>
          <p:cNvPr id="22" name="矩形: 圆角 21"/>
          <p:cNvSpPr>
            <a:spLocks noChangeArrowheads="1"/>
          </p:cNvSpPr>
          <p:nvPr/>
        </p:nvSpPr>
        <p:spPr bwMode="auto">
          <a:xfrm>
            <a:off x="735013" y="4706938"/>
            <a:ext cx="1304925" cy="1306512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16200000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defTabSz="1217295" eaLnBrk="0" hangingPunct="0"/>
            <a:r>
              <a:rPr lang="en-US" altLang="zh-CN" sz="4400" noProof="1">
                <a:solidFill>
                  <a:schemeClr val="accent1"/>
                </a:solidFill>
                <a:latin typeface="+mn-lt"/>
                <a:ea typeface="+mn-ea"/>
                <a:sym typeface="+mn-ea"/>
              </a:rPr>
              <a:t>01</a:t>
            </a:r>
            <a:endParaRPr lang="zh-CN" altLang="en-US" sz="4400" noProof="1">
              <a:solidFill>
                <a:schemeClr val="accent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2287" y="3502026"/>
            <a:ext cx="2516187" cy="1001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虚拟摇杆</a:t>
            </a:r>
            <a:endParaRPr lang="zh-CN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 flipH="1">
            <a:off x="5614988" y="5146675"/>
            <a:ext cx="762000" cy="428625"/>
          </a:xfrm>
          <a:custGeom>
            <a:avLst/>
            <a:gdLst>
              <a:gd name="connsiteX0" fmla="*/ 761558 w 761558"/>
              <a:gd name="connsiteY0" fmla="*/ 0 h 429111"/>
              <a:gd name="connsiteX1" fmla="*/ 0 w 761558"/>
              <a:gd name="connsiteY1" fmla="*/ 0 h 429111"/>
              <a:gd name="connsiteX2" fmla="*/ 0 w 761558"/>
              <a:gd name="connsiteY2" fmla="*/ 429111 h 429111"/>
              <a:gd name="connsiteX3" fmla="*/ 761558 w 761558"/>
              <a:gd name="connsiteY3" fmla="*/ 429111 h 42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58" h="429111">
                <a:moveTo>
                  <a:pt x="761558" y="0"/>
                </a:moveTo>
                <a:lnTo>
                  <a:pt x="0" y="0"/>
                </a:lnTo>
                <a:lnTo>
                  <a:pt x="0" y="429111"/>
                </a:lnTo>
                <a:lnTo>
                  <a:pt x="761558" y="42911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8" name="任意多边形: 形状 17"/>
          <p:cNvSpPr/>
          <p:nvPr>
            <p:custDataLst>
              <p:tags r:id="rId4"/>
            </p:custDataLst>
          </p:nvPr>
        </p:nvSpPr>
        <p:spPr>
          <a:xfrm flipH="1">
            <a:off x="6376988" y="4503738"/>
            <a:ext cx="495300" cy="1071562"/>
          </a:xfrm>
          <a:custGeom>
            <a:avLst/>
            <a:gdLst>
              <a:gd name="connsiteX0" fmla="*/ 496160 w 496160"/>
              <a:gd name="connsiteY0" fmla="*/ 0 h 1071498"/>
              <a:gd name="connsiteX1" fmla="*/ 0 w 496160"/>
              <a:gd name="connsiteY1" fmla="*/ 0 h 1071498"/>
              <a:gd name="connsiteX2" fmla="*/ 0 w 496160"/>
              <a:gd name="connsiteY2" fmla="*/ 813599 h 1071498"/>
              <a:gd name="connsiteX3" fmla="*/ 496159 w 496160"/>
              <a:gd name="connsiteY3" fmla="*/ 1071498 h 107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160" h="1071498">
                <a:moveTo>
                  <a:pt x="496160" y="0"/>
                </a:moveTo>
                <a:lnTo>
                  <a:pt x="0" y="0"/>
                </a:lnTo>
                <a:lnTo>
                  <a:pt x="0" y="813599"/>
                </a:lnTo>
                <a:lnTo>
                  <a:pt x="496159" y="10714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lang="zh-CN" altLang="en-US" sz="1400" noProof="1">
              <a:solidFill>
                <a:srgbClr val="FEFFFF"/>
              </a:solidFill>
            </a:endParaRPr>
          </a:p>
        </p:txBody>
      </p:sp>
      <p:sp>
        <p:nvSpPr>
          <p:cNvPr id="27" name="矩形: 圆角 26"/>
          <p:cNvSpPr>
            <a:spLocks noChangeArrowheads="1"/>
          </p:cNvSpPr>
          <p:nvPr/>
        </p:nvSpPr>
        <p:spPr bwMode="auto">
          <a:xfrm>
            <a:off x="4308475" y="4706938"/>
            <a:ext cx="1306513" cy="1306512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16200000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defTabSz="1217295" eaLnBrk="0" hangingPunct="0"/>
            <a:r>
              <a:rPr lang="en-US" altLang="zh-CN" sz="4400" noProof="1">
                <a:solidFill>
                  <a:schemeClr val="accent1"/>
                </a:solidFill>
                <a:latin typeface="+mn-lt"/>
                <a:ea typeface="+mn-ea"/>
                <a:sym typeface="+mn-ea"/>
              </a:rPr>
              <a:t>02</a:t>
            </a:r>
            <a:endParaRPr lang="zh-CN" altLang="en-US" sz="4400" noProof="1">
              <a:solidFill>
                <a:schemeClr val="accent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18125" y="3502026"/>
            <a:ext cx="2517775" cy="1001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碰撞与随机</a:t>
            </a:r>
            <a:endParaRPr lang="zh-CN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任意多边形: 形状 28"/>
          <p:cNvSpPr/>
          <p:nvPr>
            <p:custDataLst>
              <p:tags r:id="rId5"/>
            </p:custDataLst>
          </p:nvPr>
        </p:nvSpPr>
        <p:spPr>
          <a:xfrm flipH="1">
            <a:off x="9190038" y="5146675"/>
            <a:ext cx="760412" cy="428625"/>
          </a:xfrm>
          <a:custGeom>
            <a:avLst/>
            <a:gdLst>
              <a:gd name="connsiteX0" fmla="*/ 761558 w 761558"/>
              <a:gd name="connsiteY0" fmla="*/ 0 h 429111"/>
              <a:gd name="connsiteX1" fmla="*/ 0 w 761558"/>
              <a:gd name="connsiteY1" fmla="*/ 0 h 429111"/>
              <a:gd name="connsiteX2" fmla="*/ 0 w 761558"/>
              <a:gd name="connsiteY2" fmla="*/ 429111 h 429111"/>
              <a:gd name="connsiteX3" fmla="*/ 761558 w 761558"/>
              <a:gd name="connsiteY3" fmla="*/ 429111 h 42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58" h="429111">
                <a:moveTo>
                  <a:pt x="761558" y="0"/>
                </a:moveTo>
                <a:lnTo>
                  <a:pt x="0" y="0"/>
                </a:lnTo>
                <a:lnTo>
                  <a:pt x="0" y="429111"/>
                </a:lnTo>
                <a:lnTo>
                  <a:pt x="761558" y="42911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0" name="任意多边形: 形状 29"/>
          <p:cNvSpPr/>
          <p:nvPr>
            <p:custDataLst>
              <p:tags r:id="rId6"/>
            </p:custDataLst>
          </p:nvPr>
        </p:nvSpPr>
        <p:spPr>
          <a:xfrm flipH="1">
            <a:off x="9950450" y="4503738"/>
            <a:ext cx="496888" cy="1071562"/>
          </a:xfrm>
          <a:custGeom>
            <a:avLst/>
            <a:gdLst>
              <a:gd name="connsiteX0" fmla="*/ 496160 w 496160"/>
              <a:gd name="connsiteY0" fmla="*/ 0 h 1071498"/>
              <a:gd name="connsiteX1" fmla="*/ 0 w 496160"/>
              <a:gd name="connsiteY1" fmla="*/ 0 h 1071498"/>
              <a:gd name="connsiteX2" fmla="*/ 0 w 496160"/>
              <a:gd name="connsiteY2" fmla="*/ 813599 h 1071498"/>
              <a:gd name="connsiteX3" fmla="*/ 496159 w 496160"/>
              <a:gd name="connsiteY3" fmla="*/ 1071498 h 107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160" h="1071498">
                <a:moveTo>
                  <a:pt x="496160" y="0"/>
                </a:moveTo>
                <a:lnTo>
                  <a:pt x="0" y="0"/>
                </a:lnTo>
                <a:lnTo>
                  <a:pt x="0" y="813599"/>
                </a:lnTo>
                <a:lnTo>
                  <a:pt x="496159" y="10714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lang="zh-CN" altLang="en-US" sz="1400" noProof="1">
              <a:solidFill>
                <a:srgbClr val="FEFFFF"/>
              </a:solidFill>
            </a:endParaRPr>
          </a:p>
        </p:txBody>
      </p:sp>
      <p:sp>
        <p:nvSpPr>
          <p:cNvPr id="31" name="矩形: 圆角 30"/>
          <p:cNvSpPr>
            <a:spLocks noChangeArrowheads="1"/>
          </p:cNvSpPr>
          <p:nvPr/>
        </p:nvSpPr>
        <p:spPr bwMode="auto">
          <a:xfrm>
            <a:off x="7883525" y="4706938"/>
            <a:ext cx="1306513" cy="1306512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16200000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defTabSz="1217295" eaLnBrk="0" hangingPunct="0"/>
            <a:r>
              <a:rPr lang="en-US" altLang="zh-CN" sz="4400" noProof="1">
                <a:solidFill>
                  <a:schemeClr val="accent1"/>
                </a:solidFill>
                <a:latin typeface="+mn-lt"/>
                <a:ea typeface="+mn-ea"/>
                <a:sym typeface="+mn-ea"/>
              </a:rPr>
              <a:t>03</a:t>
            </a:r>
            <a:endParaRPr lang="zh-CN" altLang="en-US" sz="4400" noProof="1">
              <a:solidFill>
                <a:schemeClr val="accent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45551" y="3502026"/>
            <a:ext cx="2516188" cy="1001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Entity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类与检测</a:t>
            </a:r>
            <a:endParaRPr lang="zh-CN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23938" y="1742283"/>
            <a:ext cx="10144125" cy="178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      本游戏是一款名为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Fight game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，在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iPhone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平台上运行的一款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2D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战斗类小游戏。该游戏是基于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cocos2d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框架开发的，主要实现了主角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怪物的生命检测，攻击受伤害，吃治疗物可以恢复的功能。此外，增加了主角血量条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/UI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显示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虚拟摇杆，增强了用户游戏体验。随机产生的怪物和主角位置，主角动画，攻击动画，碰撞是本游戏的亮点。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幼圆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52"/>
          <p:cNvGrpSpPr>
            <a:grpSpLocks/>
          </p:cNvGrpSpPr>
          <p:nvPr/>
        </p:nvGrpSpPr>
        <p:grpSpPr bwMode="auto">
          <a:xfrm rot="7901112" flipV="1">
            <a:off x="742950" y="2557463"/>
            <a:ext cx="1673225" cy="120650"/>
            <a:chOff x="3157239" y="3969697"/>
            <a:chExt cx="1888573" cy="129331"/>
          </a:xfrm>
        </p:grpSpPr>
        <p:sp>
          <p:nvSpPr>
            <p:cNvPr id="11267" name="Freeform 40"/>
            <p:cNvSpPr>
              <a:spLocks noChangeArrowheads="1"/>
            </p:cNvSpPr>
            <p:nvPr/>
          </p:nvSpPr>
          <p:spPr bwMode="auto">
            <a:xfrm>
              <a:off x="4810183" y="3969697"/>
              <a:ext cx="235629" cy="129331"/>
            </a:xfrm>
            <a:custGeom>
              <a:avLst/>
              <a:gdLst>
                <a:gd name="T0" fmla="*/ 0 w 50"/>
                <a:gd name="T1" fmla="*/ 27 h 27"/>
                <a:gd name="T2" fmla="*/ 49 w 50"/>
                <a:gd name="T3" fmla="*/ 15 h 27"/>
                <a:gd name="T4" fmla="*/ 49 w 50"/>
                <a:gd name="T5" fmla="*/ 12 h 27"/>
                <a:gd name="T6" fmla="*/ 0 w 50"/>
                <a:gd name="T7" fmla="*/ 0 h 27"/>
                <a:gd name="T8" fmla="*/ 0 w 50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0" y="27"/>
                  </a:move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3"/>
                    <a:pt x="49" y="1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F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68" name="Rectangle 41"/>
            <p:cNvSpPr>
              <a:spLocks noChangeArrowheads="1"/>
            </p:cNvSpPr>
            <p:nvPr/>
          </p:nvSpPr>
          <p:spPr bwMode="auto">
            <a:xfrm>
              <a:off x="3205073" y="3969697"/>
              <a:ext cx="1605110" cy="129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69" name="Oval 42"/>
            <p:cNvSpPr>
              <a:spLocks noChangeArrowheads="1"/>
            </p:cNvSpPr>
            <p:nvPr/>
          </p:nvSpPr>
          <p:spPr bwMode="auto">
            <a:xfrm>
              <a:off x="3157239" y="3969697"/>
              <a:ext cx="95669" cy="1293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70" name="Rectangle 43"/>
            <p:cNvSpPr>
              <a:spLocks noChangeArrowheads="1"/>
            </p:cNvSpPr>
            <p:nvPr/>
          </p:nvSpPr>
          <p:spPr bwMode="auto">
            <a:xfrm>
              <a:off x="3205073" y="3969697"/>
              <a:ext cx="184251" cy="129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71" name="Freeform 44"/>
            <p:cNvSpPr>
              <a:spLocks noChangeArrowheads="1"/>
            </p:cNvSpPr>
            <p:nvPr/>
          </p:nvSpPr>
          <p:spPr bwMode="auto">
            <a:xfrm>
              <a:off x="3252908" y="3969697"/>
              <a:ext cx="240944" cy="129331"/>
            </a:xfrm>
            <a:custGeom>
              <a:avLst/>
              <a:gdLst>
                <a:gd name="T0" fmla="*/ 51 w 51"/>
                <a:gd name="T1" fmla="*/ 14 h 27"/>
                <a:gd name="T2" fmla="*/ 41 w 51"/>
                <a:gd name="T3" fmla="*/ 0 h 27"/>
                <a:gd name="T4" fmla="*/ 0 w 51"/>
                <a:gd name="T5" fmla="*/ 0 h 27"/>
                <a:gd name="T6" fmla="*/ 10 w 51"/>
                <a:gd name="T7" fmla="*/ 14 h 27"/>
                <a:gd name="T8" fmla="*/ 0 w 51"/>
                <a:gd name="T9" fmla="*/ 27 h 27"/>
                <a:gd name="T10" fmla="*/ 41 w 51"/>
                <a:gd name="T11" fmla="*/ 27 h 27"/>
                <a:gd name="T12" fmla="*/ 51 w 51"/>
                <a:gd name="T1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27">
                  <a:moveTo>
                    <a:pt x="51" y="14"/>
                  </a:moveTo>
                  <a:cubicBezTo>
                    <a:pt x="51" y="6"/>
                    <a:pt x="47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6"/>
                    <a:pt x="10" y="14"/>
                  </a:cubicBezTo>
                  <a:cubicBezTo>
                    <a:pt x="10" y="21"/>
                    <a:pt x="5" y="27"/>
                    <a:pt x="0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7" y="27"/>
                    <a:pt x="51" y="21"/>
                    <a:pt x="51" y="14"/>
                  </a:cubicBezTo>
                  <a:close/>
                </a:path>
              </a:pathLst>
            </a:custGeom>
            <a:solidFill>
              <a:srgbClr val="B4D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72" name="Freeform 45"/>
            <p:cNvSpPr>
              <a:spLocks noChangeArrowheads="1"/>
            </p:cNvSpPr>
            <p:nvPr/>
          </p:nvSpPr>
          <p:spPr bwMode="auto">
            <a:xfrm>
              <a:off x="4960773" y="4008673"/>
              <a:ext cx="85039" cy="56693"/>
            </a:xfrm>
            <a:custGeom>
              <a:avLst/>
              <a:gdLst>
                <a:gd name="T0" fmla="*/ 1 w 18"/>
                <a:gd name="T1" fmla="*/ 6 h 12"/>
                <a:gd name="T2" fmla="*/ 0 w 18"/>
                <a:gd name="T3" fmla="*/ 12 h 12"/>
                <a:gd name="T4" fmla="*/ 17 w 18"/>
                <a:gd name="T5" fmla="*/ 7 h 12"/>
                <a:gd name="T6" fmla="*/ 17 w 18"/>
                <a:gd name="T7" fmla="*/ 4 h 12"/>
                <a:gd name="T8" fmla="*/ 0 w 18"/>
                <a:gd name="T9" fmla="*/ 0 h 12"/>
                <a:gd name="T10" fmla="*/ 1 w 18"/>
                <a:gd name="T1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" y="6"/>
                  </a:moveTo>
                  <a:cubicBezTo>
                    <a:pt x="1" y="8"/>
                    <a:pt x="0" y="10"/>
                    <a:pt x="0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259404" y="1405733"/>
            <a:ext cx="6093235" cy="495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主角能够通过攻击键投掷冰块对怪物攻击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主角能够通过碰撞对怪物发起攻击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主角能通过虚拟摇杆改变位置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主角受伤血量条减少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主角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怪物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治疗物品随机生成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定时随机生成苹果，治疗主角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定时随机下雪，伤害主角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主角攻击有投掷动画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8.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主角信息维护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UI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重玩游戏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退出游戏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幼圆" charset="0"/>
            </a:endParaRPr>
          </a:p>
        </p:txBody>
      </p:sp>
      <p:grpSp>
        <p:nvGrpSpPr>
          <p:cNvPr id="11274" name="组合 60"/>
          <p:cNvGrpSpPr>
            <a:grpSpLocks/>
          </p:cNvGrpSpPr>
          <p:nvPr/>
        </p:nvGrpSpPr>
        <p:grpSpPr bwMode="auto">
          <a:xfrm rot="7901112" flipV="1">
            <a:off x="743744" y="4602957"/>
            <a:ext cx="1671637" cy="120650"/>
            <a:chOff x="3157239" y="3969697"/>
            <a:chExt cx="1888573" cy="129331"/>
          </a:xfrm>
        </p:grpSpPr>
        <p:sp>
          <p:nvSpPr>
            <p:cNvPr id="11275" name="Freeform 40"/>
            <p:cNvSpPr>
              <a:spLocks noChangeArrowheads="1"/>
            </p:cNvSpPr>
            <p:nvPr/>
          </p:nvSpPr>
          <p:spPr bwMode="auto">
            <a:xfrm>
              <a:off x="4810183" y="3969697"/>
              <a:ext cx="235629" cy="129331"/>
            </a:xfrm>
            <a:custGeom>
              <a:avLst/>
              <a:gdLst>
                <a:gd name="T0" fmla="*/ 0 w 50"/>
                <a:gd name="T1" fmla="*/ 27 h 27"/>
                <a:gd name="T2" fmla="*/ 49 w 50"/>
                <a:gd name="T3" fmla="*/ 15 h 27"/>
                <a:gd name="T4" fmla="*/ 49 w 50"/>
                <a:gd name="T5" fmla="*/ 12 h 27"/>
                <a:gd name="T6" fmla="*/ 0 w 50"/>
                <a:gd name="T7" fmla="*/ 0 h 27"/>
                <a:gd name="T8" fmla="*/ 0 w 50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0" y="27"/>
                  </a:move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3"/>
                    <a:pt x="49" y="1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F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76" name="Rectangle 41"/>
            <p:cNvSpPr>
              <a:spLocks noChangeArrowheads="1"/>
            </p:cNvSpPr>
            <p:nvPr/>
          </p:nvSpPr>
          <p:spPr bwMode="auto">
            <a:xfrm>
              <a:off x="3205073" y="3969697"/>
              <a:ext cx="1605110" cy="129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77" name="Oval 42"/>
            <p:cNvSpPr>
              <a:spLocks noChangeArrowheads="1"/>
            </p:cNvSpPr>
            <p:nvPr/>
          </p:nvSpPr>
          <p:spPr bwMode="auto">
            <a:xfrm>
              <a:off x="3157239" y="3969697"/>
              <a:ext cx="95669" cy="1293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78" name="Rectangle 43"/>
            <p:cNvSpPr>
              <a:spLocks noChangeArrowheads="1"/>
            </p:cNvSpPr>
            <p:nvPr/>
          </p:nvSpPr>
          <p:spPr bwMode="auto">
            <a:xfrm>
              <a:off x="3205073" y="3969697"/>
              <a:ext cx="184251" cy="129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79" name="Freeform 44"/>
            <p:cNvSpPr>
              <a:spLocks noChangeArrowheads="1"/>
            </p:cNvSpPr>
            <p:nvPr/>
          </p:nvSpPr>
          <p:spPr bwMode="auto">
            <a:xfrm>
              <a:off x="3252908" y="3969697"/>
              <a:ext cx="240944" cy="129331"/>
            </a:xfrm>
            <a:custGeom>
              <a:avLst/>
              <a:gdLst>
                <a:gd name="T0" fmla="*/ 51 w 51"/>
                <a:gd name="T1" fmla="*/ 14 h 27"/>
                <a:gd name="T2" fmla="*/ 41 w 51"/>
                <a:gd name="T3" fmla="*/ 0 h 27"/>
                <a:gd name="T4" fmla="*/ 0 w 51"/>
                <a:gd name="T5" fmla="*/ 0 h 27"/>
                <a:gd name="T6" fmla="*/ 10 w 51"/>
                <a:gd name="T7" fmla="*/ 14 h 27"/>
                <a:gd name="T8" fmla="*/ 0 w 51"/>
                <a:gd name="T9" fmla="*/ 27 h 27"/>
                <a:gd name="T10" fmla="*/ 41 w 51"/>
                <a:gd name="T11" fmla="*/ 27 h 27"/>
                <a:gd name="T12" fmla="*/ 51 w 51"/>
                <a:gd name="T1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27">
                  <a:moveTo>
                    <a:pt x="51" y="14"/>
                  </a:moveTo>
                  <a:cubicBezTo>
                    <a:pt x="51" y="6"/>
                    <a:pt x="47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6"/>
                    <a:pt x="10" y="14"/>
                  </a:cubicBezTo>
                  <a:cubicBezTo>
                    <a:pt x="10" y="21"/>
                    <a:pt x="5" y="27"/>
                    <a:pt x="0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7" y="27"/>
                    <a:pt x="51" y="21"/>
                    <a:pt x="51" y="14"/>
                  </a:cubicBezTo>
                  <a:close/>
                </a:path>
              </a:pathLst>
            </a:custGeom>
            <a:solidFill>
              <a:srgbClr val="B4D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280" name="Freeform 45"/>
            <p:cNvSpPr>
              <a:spLocks noChangeArrowheads="1"/>
            </p:cNvSpPr>
            <p:nvPr/>
          </p:nvSpPr>
          <p:spPr bwMode="auto">
            <a:xfrm>
              <a:off x="4960773" y="4008673"/>
              <a:ext cx="85039" cy="56693"/>
            </a:xfrm>
            <a:custGeom>
              <a:avLst/>
              <a:gdLst>
                <a:gd name="T0" fmla="*/ 1 w 18"/>
                <a:gd name="T1" fmla="*/ 6 h 12"/>
                <a:gd name="T2" fmla="*/ 0 w 18"/>
                <a:gd name="T3" fmla="*/ 12 h 12"/>
                <a:gd name="T4" fmla="*/ 17 w 18"/>
                <a:gd name="T5" fmla="*/ 7 h 12"/>
                <a:gd name="T6" fmla="*/ 17 w 18"/>
                <a:gd name="T7" fmla="*/ 4 h 12"/>
                <a:gd name="T8" fmla="*/ 0 w 18"/>
                <a:gd name="T9" fmla="*/ 0 h 12"/>
                <a:gd name="T10" fmla="*/ 1 w 18"/>
                <a:gd name="T1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" y="6"/>
                  </a:moveTo>
                  <a:cubicBezTo>
                    <a:pt x="1" y="8"/>
                    <a:pt x="0" y="10"/>
                    <a:pt x="0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69" name="KSO_Shape"/>
          <p:cNvSpPr/>
          <p:nvPr/>
        </p:nvSpPr>
        <p:spPr bwMode="auto">
          <a:xfrm>
            <a:off x="9326563" y="1747838"/>
            <a:ext cx="2047875" cy="3241675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1283" name="Rectangle 41"/>
          <p:cNvSpPr>
            <a:spLocks noChangeArrowheads="1"/>
          </p:cNvSpPr>
          <p:nvPr/>
        </p:nvSpPr>
        <p:spPr bwMode="auto">
          <a:xfrm>
            <a:off x="8969375" y="5306715"/>
            <a:ext cx="27622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buFont typeface="Arial" charset="0"/>
              <a:buNone/>
            </a:pPr>
            <a:r>
              <a:rPr lang="en-US" altLang="zh-CN" sz="2800" smtClean="0">
                <a:latin typeface="等线" charset="-122"/>
              </a:rPr>
              <a:t>Game Function</a:t>
            </a:r>
            <a:endParaRPr lang="zh-CN" altLang="en-US" sz="2000" dirty="0">
              <a:latin typeface="等线" charset="-122"/>
            </a:endParaRPr>
          </a:p>
        </p:txBody>
      </p:sp>
      <p:sp>
        <p:nvSpPr>
          <p:cNvPr id="22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功能介绍</a:t>
            </a:r>
            <a:endParaRPr lang="en-US" altLang="zh-CN" dirty="0">
              <a:ln>
                <a:noFill/>
              </a:ln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/>
          <p:cNvSpPr/>
          <p:nvPr/>
        </p:nvSpPr>
        <p:spPr>
          <a:xfrm>
            <a:off x="5227638" y="3154363"/>
            <a:ext cx="1736725" cy="2008187"/>
          </a:xfrm>
          <a:custGeom>
            <a:avLst/>
            <a:gdLst>
              <a:gd name="connsiteX0" fmla="*/ 90604 w 738080"/>
              <a:gd name="connsiteY0" fmla="*/ 0 h 853427"/>
              <a:gd name="connsiteX1" fmla="*/ 130873 w 738080"/>
              <a:gd name="connsiteY1" fmla="*/ 66298 h 853427"/>
              <a:gd name="connsiteX2" fmla="*/ 144649 w 738080"/>
              <a:gd name="connsiteY2" fmla="*/ 71602 h 853427"/>
              <a:gd name="connsiteX3" fmla="*/ 157365 w 738080"/>
              <a:gd name="connsiteY3" fmla="*/ 75845 h 853427"/>
              <a:gd name="connsiteX4" fmla="*/ 163723 w 738080"/>
              <a:gd name="connsiteY4" fmla="*/ 77436 h 853427"/>
              <a:gd name="connsiteX5" fmla="*/ 169552 w 738080"/>
              <a:gd name="connsiteY5" fmla="*/ 78497 h 853427"/>
              <a:gd name="connsiteX6" fmla="*/ 175910 w 738080"/>
              <a:gd name="connsiteY6" fmla="*/ 79027 h 853427"/>
              <a:gd name="connsiteX7" fmla="*/ 182268 w 738080"/>
              <a:gd name="connsiteY7" fmla="*/ 79027 h 853427"/>
              <a:gd name="connsiteX8" fmla="*/ 190216 w 738080"/>
              <a:gd name="connsiteY8" fmla="*/ 79027 h 853427"/>
              <a:gd name="connsiteX9" fmla="*/ 197634 w 738080"/>
              <a:gd name="connsiteY9" fmla="*/ 77966 h 853427"/>
              <a:gd name="connsiteX10" fmla="*/ 205581 w 738080"/>
              <a:gd name="connsiteY10" fmla="*/ 75845 h 853427"/>
              <a:gd name="connsiteX11" fmla="*/ 213529 w 738080"/>
              <a:gd name="connsiteY11" fmla="*/ 73723 h 853427"/>
              <a:gd name="connsiteX12" fmla="*/ 220947 w 738080"/>
              <a:gd name="connsiteY12" fmla="*/ 70541 h 853427"/>
              <a:gd name="connsiteX13" fmla="*/ 228365 w 738080"/>
              <a:gd name="connsiteY13" fmla="*/ 66298 h 853427"/>
              <a:gd name="connsiteX14" fmla="*/ 235783 w 738080"/>
              <a:gd name="connsiteY14" fmla="*/ 60464 h 853427"/>
              <a:gd name="connsiteX15" fmla="*/ 242671 w 738080"/>
              <a:gd name="connsiteY15" fmla="*/ 55160 h 853427"/>
              <a:gd name="connsiteX16" fmla="*/ 259626 w 738080"/>
              <a:gd name="connsiteY16" fmla="*/ 40309 h 853427"/>
              <a:gd name="connsiteX17" fmla="*/ 276581 w 738080"/>
              <a:gd name="connsiteY17" fmla="*/ 53569 h 853427"/>
              <a:gd name="connsiteX18" fmla="*/ 286648 w 738080"/>
              <a:gd name="connsiteY18" fmla="*/ 60994 h 853427"/>
              <a:gd name="connsiteX19" fmla="*/ 296186 w 738080"/>
              <a:gd name="connsiteY19" fmla="*/ 67889 h 853427"/>
              <a:gd name="connsiteX20" fmla="*/ 306253 w 738080"/>
              <a:gd name="connsiteY20" fmla="*/ 73723 h 853427"/>
              <a:gd name="connsiteX21" fmla="*/ 315260 w 738080"/>
              <a:gd name="connsiteY21" fmla="*/ 78497 h 853427"/>
              <a:gd name="connsiteX22" fmla="*/ 324797 w 738080"/>
              <a:gd name="connsiteY22" fmla="*/ 82209 h 853427"/>
              <a:gd name="connsiteX23" fmla="*/ 333805 w 738080"/>
              <a:gd name="connsiteY23" fmla="*/ 85392 h 853427"/>
              <a:gd name="connsiteX24" fmla="*/ 343342 w 738080"/>
              <a:gd name="connsiteY24" fmla="*/ 86983 h 853427"/>
              <a:gd name="connsiteX25" fmla="*/ 351820 w 738080"/>
              <a:gd name="connsiteY25" fmla="*/ 87513 h 853427"/>
              <a:gd name="connsiteX26" fmla="*/ 359767 w 738080"/>
              <a:gd name="connsiteY26" fmla="*/ 87513 h 853427"/>
              <a:gd name="connsiteX27" fmla="*/ 367715 w 738080"/>
              <a:gd name="connsiteY27" fmla="*/ 86453 h 853427"/>
              <a:gd name="connsiteX28" fmla="*/ 375663 w 738080"/>
              <a:gd name="connsiteY28" fmla="*/ 83801 h 853427"/>
              <a:gd name="connsiteX29" fmla="*/ 383611 w 738080"/>
              <a:gd name="connsiteY29" fmla="*/ 81149 h 853427"/>
              <a:gd name="connsiteX30" fmla="*/ 391558 w 738080"/>
              <a:gd name="connsiteY30" fmla="*/ 76375 h 853427"/>
              <a:gd name="connsiteX31" fmla="*/ 398976 w 738080"/>
              <a:gd name="connsiteY31" fmla="*/ 71071 h 853427"/>
              <a:gd name="connsiteX32" fmla="*/ 406924 w 738080"/>
              <a:gd name="connsiteY32" fmla="*/ 64176 h 853427"/>
              <a:gd name="connsiteX33" fmla="*/ 415402 w 738080"/>
              <a:gd name="connsiteY33" fmla="*/ 56751 h 853427"/>
              <a:gd name="connsiteX34" fmla="*/ 432887 w 738080"/>
              <a:gd name="connsiteY34" fmla="*/ 37657 h 853427"/>
              <a:gd name="connsiteX35" fmla="*/ 451961 w 738080"/>
              <a:gd name="connsiteY35" fmla="*/ 55160 h 853427"/>
              <a:gd name="connsiteX36" fmla="*/ 463088 w 738080"/>
              <a:gd name="connsiteY36" fmla="*/ 63646 h 853427"/>
              <a:gd name="connsiteX37" fmla="*/ 473685 w 738080"/>
              <a:gd name="connsiteY37" fmla="*/ 70541 h 853427"/>
              <a:gd name="connsiteX38" fmla="*/ 484812 w 738080"/>
              <a:gd name="connsiteY38" fmla="*/ 76375 h 853427"/>
              <a:gd name="connsiteX39" fmla="*/ 494879 w 738080"/>
              <a:gd name="connsiteY39" fmla="*/ 80088 h 853427"/>
              <a:gd name="connsiteX40" fmla="*/ 506006 w 738080"/>
              <a:gd name="connsiteY40" fmla="*/ 83270 h 853427"/>
              <a:gd name="connsiteX41" fmla="*/ 516603 w 738080"/>
              <a:gd name="connsiteY41" fmla="*/ 85392 h 853427"/>
              <a:gd name="connsiteX42" fmla="*/ 527200 w 738080"/>
              <a:gd name="connsiteY42" fmla="*/ 85922 h 853427"/>
              <a:gd name="connsiteX43" fmla="*/ 537797 w 738080"/>
              <a:gd name="connsiteY43" fmla="*/ 85392 h 853427"/>
              <a:gd name="connsiteX44" fmla="*/ 546274 w 738080"/>
              <a:gd name="connsiteY44" fmla="*/ 83801 h 853427"/>
              <a:gd name="connsiteX45" fmla="*/ 555282 w 738080"/>
              <a:gd name="connsiteY45" fmla="*/ 82209 h 853427"/>
              <a:gd name="connsiteX46" fmla="*/ 563759 w 738080"/>
              <a:gd name="connsiteY46" fmla="*/ 79558 h 853427"/>
              <a:gd name="connsiteX47" fmla="*/ 573297 w 738080"/>
              <a:gd name="connsiteY47" fmla="*/ 76375 h 853427"/>
              <a:gd name="connsiteX48" fmla="*/ 582304 w 738080"/>
              <a:gd name="connsiteY48" fmla="*/ 73723 h 853427"/>
              <a:gd name="connsiteX49" fmla="*/ 591841 w 738080"/>
              <a:gd name="connsiteY49" fmla="*/ 70011 h 853427"/>
              <a:gd name="connsiteX50" fmla="*/ 610386 w 738080"/>
              <a:gd name="connsiteY50" fmla="*/ 60994 h 853427"/>
              <a:gd name="connsiteX51" fmla="*/ 648535 w 738080"/>
              <a:gd name="connsiteY51" fmla="*/ 0 h 853427"/>
              <a:gd name="connsiteX52" fmla="*/ 738080 w 738080"/>
              <a:gd name="connsiteY52" fmla="*/ 56221 h 853427"/>
              <a:gd name="connsiteX53" fmla="*/ 518722 w 738080"/>
              <a:gd name="connsiteY53" fmla="*/ 409986 h 853427"/>
              <a:gd name="connsiteX54" fmla="*/ 518722 w 738080"/>
              <a:gd name="connsiteY54" fmla="*/ 853427 h 853427"/>
              <a:gd name="connsiteX55" fmla="*/ 412222 w 738080"/>
              <a:gd name="connsiteY55" fmla="*/ 853427 h 853427"/>
              <a:gd name="connsiteX56" fmla="*/ 412222 w 738080"/>
              <a:gd name="connsiteY56" fmla="*/ 394074 h 853427"/>
              <a:gd name="connsiteX57" fmla="*/ 412222 w 738080"/>
              <a:gd name="connsiteY57" fmla="*/ 379754 h 853427"/>
              <a:gd name="connsiteX58" fmla="*/ 420170 w 738080"/>
              <a:gd name="connsiteY58" fmla="*/ 366494 h 853427"/>
              <a:gd name="connsiteX59" fmla="*/ 564819 w 738080"/>
              <a:gd name="connsiteY59" fmla="*/ 134717 h 853427"/>
              <a:gd name="connsiteX60" fmla="*/ 553692 w 738080"/>
              <a:gd name="connsiteY60" fmla="*/ 136308 h 853427"/>
              <a:gd name="connsiteX61" fmla="*/ 542565 w 738080"/>
              <a:gd name="connsiteY61" fmla="*/ 137900 h 853427"/>
              <a:gd name="connsiteX62" fmla="*/ 528789 w 738080"/>
              <a:gd name="connsiteY62" fmla="*/ 138960 h 853427"/>
              <a:gd name="connsiteX63" fmla="*/ 516073 w 738080"/>
              <a:gd name="connsiteY63" fmla="*/ 138960 h 853427"/>
              <a:gd name="connsiteX64" fmla="*/ 502297 w 738080"/>
              <a:gd name="connsiteY64" fmla="*/ 136839 h 853427"/>
              <a:gd name="connsiteX65" fmla="*/ 489580 w 738080"/>
              <a:gd name="connsiteY65" fmla="*/ 134717 h 853427"/>
              <a:gd name="connsiteX66" fmla="*/ 475804 w 738080"/>
              <a:gd name="connsiteY66" fmla="*/ 129944 h 853427"/>
              <a:gd name="connsiteX67" fmla="*/ 463088 w 738080"/>
              <a:gd name="connsiteY67" fmla="*/ 125170 h 853427"/>
              <a:gd name="connsiteX68" fmla="*/ 449842 w 738080"/>
              <a:gd name="connsiteY68" fmla="*/ 117745 h 853427"/>
              <a:gd name="connsiteX69" fmla="*/ 436066 w 738080"/>
              <a:gd name="connsiteY69" fmla="*/ 109789 h 853427"/>
              <a:gd name="connsiteX70" fmla="*/ 425469 w 738080"/>
              <a:gd name="connsiteY70" fmla="*/ 117215 h 853427"/>
              <a:gd name="connsiteX71" fmla="*/ 415932 w 738080"/>
              <a:gd name="connsiteY71" fmla="*/ 124110 h 853427"/>
              <a:gd name="connsiteX72" fmla="*/ 404805 w 738080"/>
              <a:gd name="connsiteY72" fmla="*/ 129413 h 853427"/>
              <a:gd name="connsiteX73" fmla="*/ 394208 w 738080"/>
              <a:gd name="connsiteY73" fmla="*/ 133657 h 853427"/>
              <a:gd name="connsiteX74" fmla="*/ 383081 w 738080"/>
              <a:gd name="connsiteY74" fmla="*/ 137369 h 853427"/>
              <a:gd name="connsiteX75" fmla="*/ 371954 w 738080"/>
              <a:gd name="connsiteY75" fmla="*/ 139491 h 853427"/>
              <a:gd name="connsiteX76" fmla="*/ 360827 w 738080"/>
              <a:gd name="connsiteY76" fmla="*/ 140552 h 853427"/>
              <a:gd name="connsiteX77" fmla="*/ 349700 w 738080"/>
              <a:gd name="connsiteY77" fmla="*/ 140552 h 853427"/>
              <a:gd name="connsiteX78" fmla="*/ 339103 w 738080"/>
              <a:gd name="connsiteY78" fmla="*/ 140021 h 853427"/>
              <a:gd name="connsiteX79" fmla="*/ 327976 w 738080"/>
              <a:gd name="connsiteY79" fmla="*/ 137900 h 853427"/>
              <a:gd name="connsiteX80" fmla="*/ 316850 w 738080"/>
              <a:gd name="connsiteY80" fmla="*/ 135248 h 853427"/>
              <a:gd name="connsiteX81" fmla="*/ 305723 w 738080"/>
              <a:gd name="connsiteY81" fmla="*/ 131535 h 853427"/>
              <a:gd name="connsiteX82" fmla="*/ 294596 w 738080"/>
              <a:gd name="connsiteY82" fmla="*/ 127292 h 853427"/>
              <a:gd name="connsiteX83" fmla="*/ 282939 w 738080"/>
              <a:gd name="connsiteY83" fmla="*/ 121458 h 853427"/>
              <a:gd name="connsiteX84" fmla="*/ 271812 w 738080"/>
              <a:gd name="connsiteY84" fmla="*/ 115624 h 853427"/>
              <a:gd name="connsiteX85" fmla="*/ 260686 w 738080"/>
              <a:gd name="connsiteY85" fmla="*/ 108198 h 853427"/>
              <a:gd name="connsiteX86" fmla="*/ 251678 w 738080"/>
              <a:gd name="connsiteY86" fmla="*/ 114032 h 853427"/>
              <a:gd name="connsiteX87" fmla="*/ 241611 w 738080"/>
              <a:gd name="connsiteY87" fmla="*/ 118806 h 853427"/>
              <a:gd name="connsiteX88" fmla="*/ 232604 w 738080"/>
              <a:gd name="connsiteY88" fmla="*/ 123579 h 853427"/>
              <a:gd name="connsiteX89" fmla="*/ 222007 w 738080"/>
              <a:gd name="connsiteY89" fmla="*/ 126231 h 853427"/>
              <a:gd name="connsiteX90" fmla="*/ 211940 w 738080"/>
              <a:gd name="connsiteY90" fmla="*/ 128883 h 853427"/>
              <a:gd name="connsiteX91" fmla="*/ 202402 w 738080"/>
              <a:gd name="connsiteY91" fmla="*/ 131005 h 853427"/>
              <a:gd name="connsiteX92" fmla="*/ 191805 w 738080"/>
              <a:gd name="connsiteY92" fmla="*/ 132065 h 853427"/>
              <a:gd name="connsiteX93" fmla="*/ 181208 w 738080"/>
              <a:gd name="connsiteY93" fmla="*/ 132065 h 853427"/>
              <a:gd name="connsiteX94" fmla="*/ 172201 w 738080"/>
              <a:gd name="connsiteY94" fmla="*/ 132065 h 853427"/>
              <a:gd name="connsiteX95" fmla="*/ 317909 w 738080"/>
              <a:gd name="connsiteY95" fmla="*/ 366494 h 853427"/>
              <a:gd name="connsiteX96" fmla="*/ 325857 w 738080"/>
              <a:gd name="connsiteY96" fmla="*/ 379754 h 853427"/>
              <a:gd name="connsiteX97" fmla="*/ 325857 w 738080"/>
              <a:gd name="connsiteY97" fmla="*/ 394074 h 853427"/>
              <a:gd name="connsiteX98" fmla="*/ 325857 w 738080"/>
              <a:gd name="connsiteY98" fmla="*/ 853427 h 853427"/>
              <a:gd name="connsiteX99" fmla="*/ 219357 w 738080"/>
              <a:gd name="connsiteY99" fmla="*/ 853427 h 853427"/>
              <a:gd name="connsiteX100" fmla="*/ 219357 w 738080"/>
              <a:gd name="connsiteY100" fmla="*/ 409986 h 853427"/>
              <a:gd name="connsiteX101" fmla="*/ 0 w 738080"/>
              <a:gd name="connsiteY101" fmla="*/ 56221 h 85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738080" h="853427">
                <a:moveTo>
                  <a:pt x="90604" y="0"/>
                </a:moveTo>
                <a:lnTo>
                  <a:pt x="130873" y="66298"/>
                </a:lnTo>
                <a:lnTo>
                  <a:pt x="144649" y="71602"/>
                </a:lnTo>
                <a:lnTo>
                  <a:pt x="157365" y="75845"/>
                </a:lnTo>
                <a:lnTo>
                  <a:pt x="163723" y="77436"/>
                </a:lnTo>
                <a:lnTo>
                  <a:pt x="169552" y="78497"/>
                </a:lnTo>
                <a:lnTo>
                  <a:pt x="175910" y="79027"/>
                </a:lnTo>
                <a:lnTo>
                  <a:pt x="182268" y="79027"/>
                </a:lnTo>
                <a:lnTo>
                  <a:pt x="190216" y="79027"/>
                </a:lnTo>
                <a:lnTo>
                  <a:pt x="197634" y="77966"/>
                </a:lnTo>
                <a:lnTo>
                  <a:pt x="205581" y="75845"/>
                </a:lnTo>
                <a:lnTo>
                  <a:pt x="213529" y="73723"/>
                </a:lnTo>
                <a:lnTo>
                  <a:pt x="220947" y="70541"/>
                </a:lnTo>
                <a:lnTo>
                  <a:pt x="228365" y="66298"/>
                </a:lnTo>
                <a:lnTo>
                  <a:pt x="235783" y="60464"/>
                </a:lnTo>
                <a:lnTo>
                  <a:pt x="242671" y="55160"/>
                </a:lnTo>
                <a:lnTo>
                  <a:pt x="259626" y="40309"/>
                </a:lnTo>
                <a:lnTo>
                  <a:pt x="276581" y="53569"/>
                </a:lnTo>
                <a:lnTo>
                  <a:pt x="286648" y="60994"/>
                </a:lnTo>
                <a:lnTo>
                  <a:pt x="296186" y="67889"/>
                </a:lnTo>
                <a:lnTo>
                  <a:pt x="306253" y="73723"/>
                </a:lnTo>
                <a:lnTo>
                  <a:pt x="315260" y="78497"/>
                </a:lnTo>
                <a:lnTo>
                  <a:pt x="324797" y="82209"/>
                </a:lnTo>
                <a:lnTo>
                  <a:pt x="333805" y="85392"/>
                </a:lnTo>
                <a:lnTo>
                  <a:pt x="343342" y="86983"/>
                </a:lnTo>
                <a:lnTo>
                  <a:pt x="351820" y="87513"/>
                </a:lnTo>
                <a:lnTo>
                  <a:pt x="359767" y="87513"/>
                </a:lnTo>
                <a:lnTo>
                  <a:pt x="367715" y="86453"/>
                </a:lnTo>
                <a:lnTo>
                  <a:pt x="375663" y="83801"/>
                </a:lnTo>
                <a:lnTo>
                  <a:pt x="383611" y="81149"/>
                </a:lnTo>
                <a:lnTo>
                  <a:pt x="391558" y="76375"/>
                </a:lnTo>
                <a:lnTo>
                  <a:pt x="398976" y="71071"/>
                </a:lnTo>
                <a:lnTo>
                  <a:pt x="406924" y="64176"/>
                </a:lnTo>
                <a:lnTo>
                  <a:pt x="415402" y="56751"/>
                </a:lnTo>
                <a:lnTo>
                  <a:pt x="432887" y="37657"/>
                </a:lnTo>
                <a:lnTo>
                  <a:pt x="451961" y="55160"/>
                </a:lnTo>
                <a:lnTo>
                  <a:pt x="463088" y="63646"/>
                </a:lnTo>
                <a:lnTo>
                  <a:pt x="473685" y="70541"/>
                </a:lnTo>
                <a:lnTo>
                  <a:pt x="484812" y="76375"/>
                </a:lnTo>
                <a:lnTo>
                  <a:pt x="494879" y="80088"/>
                </a:lnTo>
                <a:lnTo>
                  <a:pt x="506006" y="83270"/>
                </a:lnTo>
                <a:lnTo>
                  <a:pt x="516603" y="85392"/>
                </a:lnTo>
                <a:lnTo>
                  <a:pt x="527200" y="85922"/>
                </a:lnTo>
                <a:lnTo>
                  <a:pt x="537797" y="85392"/>
                </a:lnTo>
                <a:lnTo>
                  <a:pt x="546274" y="83801"/>
                </a:lnTo>
                <a:lnTo>
                  <a:pt x="555282" y="82209"/>
                </a:lnTo>
                <a:lnTo>
                  <a:pt x="563759" y="79558"/>
                </a:lnTo>
                <a:lnTo>
                  <a:pt x="573297" y="76375"/>
                </a:lnTo>
                <a:lnTo>
                  <a:pt x="582304" y="73723"/>
                </a:lnTo>
                <a:lnTo>
                  <a:pt x="591841" y="70011"/>
                </a:lnTo>
                <a:lnTo>
                  <a:pt x="610386" y="60994"/>
                </a:lnTo>
                <a:lnTo>
                  <a:pt x="648535" y="0"/>
                </a:lnTo>
                <a:lnTo>
                  <a:pt x="738080" y="56221"/>
                </a:lnTo>
                <a:lnTo>
                  <a:pt x="518722" y="409986"/>
                </a:lnTo>
                <a:lnTo>
                  <a:pt x="518722" y="853427"/>
                </a:lnTo>
                <a:lnTo>
                  <a:pt x="412222" y="853427"/>
                </a:lnTo>
                <a:lnTo>
                  <a:pt x="412222" y="394074"/>
                </a:lnTo>
                <a:lnTo>
                  <a:pt x="412222" y="379754"/>
                </a:lnTo>
                <a:lnTo>
                  <a:pt x="420170" y="366494"/>
                </a:lnTo>
                <a:lnTo>
                  <a:pt x="564819" y="134717"/>
                </a:lnTo>
                <a:lnTo>
                  <a:pt x="553692" y="136308"/>
                </a:lnTo>
                <a:lnTo>
                  <a:pt x="542565" y="137900"/>
                </a:lnTo>
                <a:lnTo>
                  <a:pt x="528789" y="138960"/>
                </a:lnTo>
                <a:lnTo>
                  <a:pt x="516073" y="138960"/>
                </a:lnTo>
                <a:lnTo>
                  <a:pt x="502297" y="136839"/>
                </a:lnTo>
                <a:lnTo>
                  <a:pt x="489580" y="134717"/>
                </a:lnTo>
                <a:lnTo>
                  <a:pt x="475804" y="129944"/>
                </a:lnTo>
                <a:lnTo>
                  <a:pt x="463088" y="125170"/>
                </a:lnTo>
                <a:lnTo>
                  <a:pt x="449842" y="117745"/>
                </a:lnTo>
                <a:lnTo>
                  <a:pt x="436066" y="109789"/>
                </a:lnTo>
                <a:lnTo>
                  <a:pt x="425469" y="117215"/>
                </a:lnTo>
                <a:lnTo>
                  <a:pt x="415932" y="124110"/>
                </a:lnTo>
                <a:lnTo>
                  <a:pt x="404805" y="129413"/>
                </a:lnTo>
                <a:lnTo>
                  <a:pt x="394208" y="133657"/>
                </a:lnTo>
                <a:lnTo>
                  <a:pt x="383081" y="137369"/>
                </a:lnTo>
                <a:lnTo>
                  <a:pt x="371954" y="139491"/>
                </a:lnTo>
                <a:lnTo>
                  <a:pt x="360827" y="140552"/>
                </a:lnTo>
                <a:lnTo>
                  <a:pt x="349700" y="140552"/>
                </a:lnTo>
                <a:lnTo>
                  <a:pt x="339103" y="140021"/>
                </a:lnTo>
                <a:lnTo>
                  <a:pt x="327976" y="137900"/>
                </a:lnTo>
                <a:lnTo>
                  <a:pt x="316850" y="135248"/>
                </a:lnTo>
                <a:lnTo>
                  <a:pt x="305723" y="131535"/>
                </a:lnTo>
                <a:lnTo>
                  <a:pt x="294596" y="127292"/>
                </a:lnTo>
                <a:lnTo>
                  <a:pt x="282939" y="121458"/>
                </a:lnTo>
                <a:lnTo>
                  <a:pt x="271812" y="115624"/>
                </a:lnTo>
                <a:lnTo>
                  <a:pt x="260686" y="108198"/>
                </a:lnTo>
                <a:lnTo>
                  <a:pt x="251678" y="114032"/>
                </a:lnTo>
                <a:lnTo>
                  <a:pt x="241611" y="118806"/>
                </a:lnTo>
                <a:lnTo>
                  <a:pt x="232604" y="123579"/>
                </a:lnTo>
                <a:lnTo>
                  <a:pt x="222007" y="126231"/>
                </a:lnTo>
                <a:lnTo>
                  <a:pt x="211940" y="128883"/>
                </a:lnTo>
                <a:lnTo>
                  <a:pt x="202402" y="131005"/>
                </a:lnTo>
                <a:lnTo>
                  <a:pt x="191805" y="132065"/>
                </a:lnTo>
                <a:lnTo>
                  <a:pt x="181208" y="132065"/>
                </a:lnTo>
                <a:lnTo>
                  <a:pt x="172201" y="132065"/>
                </a:lnTo>
                <a:lnTo>
                  <a:pt x="317909" y="366494"/>
                </a:lnTo>
                <a:lnTo>
                  <a:pt x="325857" y="379754"/>
                </a:lnTo>
                <a:lnTo>
                  <a:pt x="325857" y="394074"/>
                </a:lnTo>
                <a:lnTo>
                  <a:pt x="325857" y="853427"/>
                </a:lnTo>
                <a:lnTo>
                  <a:pt x="219357" y="853427"/>
                </a:lnTo>
                <a:lnTo>
                  <a:pt x="219357" y="409986"/>
                </a:lnTo>
                <a:lnTo>
                  <a:pt x="0" y="5622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6" name="椭圆 35"/>
          <p:cNvSpPr/>
          <p:nvPr/>
        </p:nvSpPr>
        <p:spPr>
          <a:xfrm>
            <a:off x="4238625" y="5133975"/>
            <a:ext cx="3714750" cy="136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7" name="矩形 36"/>
          <p:cNvSpPr/>
          <p:nvPr/>
        </p:nvSpPr>
        <p:spPr>
          <a:xfrm>
            <a:off x="514239" y="3645284"/>
            <a:ext cx="3837099" cy="2295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编写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Joy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Stick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类：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打开用户交互并通过控制底部圆与顶部圆的圆心位置，获取输入的方向与大小以此控制主角移动，（并控制顶部圆不跑出去）。</a:t>
            </a:r>
            <a:endParaRPr lang="en-US" altLang="zh-CN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7638" y="164499"/>
            <a:ext cx="3554412" cy="2295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Map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Edittor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类：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提供一些全局的方法如随机位置点生成，碰撞检测，物体之间穿透重叠检测，物体运动曲线生成等。</a:t>
            </a:r>
            <a:endParaRPr lang="en-US" altLang="zh-CN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椭圆 40"/>
          <p:cNvSpPr>
            <a:spLocks noChangeArrowheads="1"/>
          </p:cNvSpPr>
          <p:nvPr/>
        </p:nvSpPr>
        <p:spPr bwMode="auto">
          <a:xfrm>
            <a:off x="6708775" y="2790825"/>
            <a:ext cx="511175" cy="512763"/>
          </a:xfrm>
          <a:prstGeom prst="ellipse">
            <a:avLst/>
          </a:prstGeom>
          <a:solidFill>
            <a:srgbClr val="377C6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2" name="椭圆 41"/>
          <p:cNvSpPr>
            <a:spLocks noChangeArrowheads="1"/>
          </p:cNvSpPr>
          <p:nvPr/>
        </p:nvSpPr>
        <p:spPr bwMode="auto">
          <a:xfrm>
            <a:off x="4956175" y="2790825"/>
            <a:ext cx="511175" cy="512763"/>
          </a:xfrm>
          <a:prstGeom prst="ellipse">
            <a:avLst/>
          </a:prstGeom>
          <a:solidFill>
            <a:srgbClr val="377C6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部分实现思路</a:t>
            </a:r>
            <a:endParaRPr lang="en-US" altLang="zh-CN" dirty="0">
              <a:ln>
                <a:noFill/>
              </a:ln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26" y="1524001"/>
            <a:ext cx="1981425" cy="196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63" y="1524001"/>
            <a:ext cx="2108200" cy="196412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461250" y="2682576"/>
            <a:ext cx="4267199" cy="1353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动画：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CCSpriteAnmimate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类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CCSpriteFrame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等类</a:t>
            </a:r>
            <a:endParaRPr lang="en-US" altLang="zh-CN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just" eaLnBrk="0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4540" y="4036522"/>
            <a:ext cx="4267199" cy="1160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资源：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利用</a:t>
            </a:r>
            <a:r>
              <a:rPr lang="en-US" altLang="zh-CN" sz="1800" dirty="0" err="1" smtClean="0">
                <a:solidFill>
                  <a:schemeClr val="tx1"/>
                </a:solidFill>
                <a:latin typeface="+mj-ea"/>
                <a:ea typeface="+mj-ea"/>
              </a:rPr>
              <a:t>CCSprite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类 创建并引入项目</a:t>
            </a:r>
            <a:endParaRPr lang="en-US" altLang="zh-CN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just" eaLnBrk="0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43562" y="5648326"/>
            <a:ext cx="4267199" cy="1160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定时器</a:t>
            </a: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：（挂一些定时计划）</a:t>
            </a:r>
            <a:endParaRPr lang="en-US" altLang="zh-CN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[self schedule:@selector(</a:t>
            </a:r>
            <a:r>
              <a:rPr lang="en-US" altLang="zh-CN" sz="1800" dirty="0" err="1">
                <a:solidFill>
                  <a:schemeClr val="tx1"/>
                </a:solidFill>
                <a:latin typeface="+mj-ea"/>
                <a:ea typeface="+mj-ea"/>
              </a:rPr>
              <a:t>HurtPlayer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) interval:0.01f]</a:t>
            </a:r>
          </a:p>
          <a:p>
            <a:pPr algn="just" eaLnBrk="0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Rectangle 41"/>
          <p:cNvSpPr>
            <a:spLocks noChangeArrowheads="1"/>
          </p:cNvSpPr>
          <p:nvPr/>
        </p:nvSpPr>
        <p:spPr bwMode="auto">
          <a:xfrm>
            <a:off x="1819274" y="1405733"/>
            <a:ext cx="8391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eaLnBrk="0" hangingPunct="0">
              <a:buFont typeface="Arial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开始界面，点击</a:t>
            </a:r>
            <a:r>
              <a:rPr lang="en-US" altLang="zh-CN" sz="2000" dirty="0" smtClean="0">
                <a:latin typeface="+mj-ea"/>
                <a:ea typeface="+mj-ea"/>
              </a:rPr>
              <a:t>play</a:t>
            </a:r>
            <a:r>
              <a:rPr lang="zh-CN" altLang="en-US" sz="2000" dirty="0" smtClean="0">
                <a:latin typeface="+mj-ea"/>
                <a:ea typeface="+mj-ea"/>
              </a:rPr>
              <a:t>即可进入游戏场景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2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项目展示</a:t>
            </a:r>
            <a:endParaRPr lang="en-US" altLang="zh-CN" dirty="0">
              <a:ln>
                <a:noFill/>
              </a:ln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9" y="1836620"/>
            <a:ext cx="9309100" cy="47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891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Rectangle 41"/>
          <p:cNvSpPr>
            <a:spLocks noChangeArrowheads="1"/>
          </p:cNvSpPr>
          <p:nvPr/>
        </p:nvSpPr>
        <p:spPr bwMode="auto">
          <a:xfrm>
            <a:off x="1703384" y="1242300"/>
            <a:ext cx="83915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eaLnBrk="0" hangingPunct="0">
              <a:buFont typeface="Arial" charset="0"/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游戏场景</a:t>
            </a:r>
            <a:r>
              <a:rPr lang="zh-CN" altLang="en-US" sz="1800" dirty="0" smtClean="0">
                <a:latin typeface="+mj-ea"/>
                <a:ea typeface="+mj-ea"/>
                <a:sym typeface="Wingdings"/>
              </a:rPr>
              <a:t>（此时为刚进入游戏随机生成的情况）</a:t>
            </a:r>
            <a:endParaRPr lang="en-US" altLang="zh-CN" sz="1800" dirty="0" smtClean="0">
              <a:latin typeface="+mj-ea"/>
              <a:ea typeface="+mj-ea"/>
              <a:sym typeface="Wingdings"/>
            </a:endParaRPr>
          </a:p>
          <a:p>
            <a:pPr algn="just" eaLnBrk="0" hangingPunct="0">
              <a:buFont typeface="Arial" charset="0"/>
              <a:buNone/>
            </a:pPr>
            <a:r>
              <a:rPr lang="zh-CN" altLang="en-US" sz="1800" dirty="0" smtClean="0">
                <a:latin typeface="+mj-ea"/>
                <a:ea typeface="+mj-ea"/>
                <a:sym typeface="Wingdings"/>
              </a:rPr>
              <a:t>雪会让主角受伤，苹果会让主角恢复，企鹅为敌人，这些会定期在屏幕上产生（会保证数量）</a:t>
            </a:r>
            <a:endParaRPr lang="en-US" altLang="zh-CN" sz="1800" dirty="0" smtClean="0">
              <a:latin typeface="+mj-ea"/>
              <a:ea typeface="+mj-ea"/>
              <a:sym typeface="Wingdings"/>
            </a:endParaRPr>
          </a:p>
          <a:p>
            <a:pPr algn="just" eaLnBrk="0" hangingPunct="0">
              <a:buFont typeface="Arial" charset="0"/>
              <a:buNone/>
            </a:pPr>
            <a:r>
              <a:rPr lang="zh-CN" altLang="en-US" sz="1800" dirty="0" smtClean="0">
                <a:latin typeface="+mj-ea"/>
                <a:ea typeface="+mj-ea"/>
                <a:sym typeface="Wingdings"/>
              </a:rPr>
              <a:t>主角在一定时间内即使不受伤也会消耗能量而掉血。左上角为主角信息</a:t>
            </a:r>
            <a:r>
              <a:rPr lang="en-US" altLang="zh-CN" sz="1800" dirty="0" smtClean="0">
                <a:latin typeface="+mj-ea"/>
                <a:ea typeface="+mj-ea"/>
                <a:sym typeface="Wingdings"/>
              </a:rPr>
              <a:t>UI .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22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项目展示</a:t>
            </a:r>
            <a:endParaRPr lang="en-US" altLang="zh-CN" dirty="0">
              <a:ln>
                <a:noFill/>
              </a:ln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96" y="2350296"/>
            <a:ext cx="8623300" cy="43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899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Rectangle 41"/>
          <p:cNvSpPr>
            <a:spLocks noChangeArrowheads="1"/>
          </p:cNvSpPr>
          <p:nvPr/>
        </p:nvSpPr>
        <p:spPr bwMode="auto">
          <a:xfrm>
            <a:off x="1690686" y="1529905"/>
            <a:ext cx="8391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eaLnBrk="0" hangingPunct="0">
              <a:buFont typeface="Arial" charset="0"/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触摸转动虚拟摇杆，主角朝向</a:t>
            </a:r>
            <a:r>
              <a:rPr lang="en-US" altLang="zh-CN" sz="1800" dirty="0" smtClean="0">
                <a:latin typeface="+mj-ea"/>
                <a:ea typeface="+mj-ea"/>
              </a:rPr>
              <a:t>/</a:t>
            </a:r>
            <a:r>
              <a:rPr lang="zh-CN" altLang="en-US" sz="1800" dirty="0" smtClean="0">
                <a:latin typeface="+mj-ea"/>
                <a:ea typeface="+mj-ea"/>
              </a:rPr>
              <a:t>运动速度</a:t>
            </a:r>
            <a:r>
              <a:rPr lang="en-US" altLang="zh-CN" sz="1800" dirty="0" smtClean="0">
                <a:latin typeface="+mj-ea"/>
                <a:ea typeface="+mj-ea"/>
              </a:rPr>
              <a:t>/</a:t>
            </a:r>
            <a:r>
              <a:rPr lang="zh-CN" altLang="en-US" sz="1800" dirty="0" smtClean="0">
                <a:latin typeface="+mj-ea"/>
                <a:ea typeface="+mj-ea"/>
              </a:rPr>
              <a:t>位置会发生改变。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 algn="just" eaLnBrk="0" hangingPunct="0">
              <a:buFont typeface="Arial" charset="0"/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主角无法跑到场景外，</a:t>
            </a:r>
            <a:r>
              <a:rPr lang="en-US" altLang="zh-CN" sz="1800" dirty="0" smtClean="0">
                <a:latin typeface="+mj-ea"/>
                <a:ea typeface="+mj-ea"/>
              </a:rPr>
              <a:t>UI</a:t>
            </a:r>
            <a:r>
              <a:rPr lang="zh-CN" altLang="en-US" sz="1800" dirty="0" smtClean="0">
                <a:latin typeface="+mj-ea"/>
                <a:ea typeface="+mj-ea"/>
              </a:rPr>
              <a:t>上。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 algn="just" eaLnBrk="0" hangingPunct="0">
              <a:buFont typeface="Arial" charset="0"/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主角接触到敌人，敌人的血量会减少，由头上的数字动态显示。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22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项目展示</a:t>
            </a:r>
            <a:endParaRPr lang="en-US" altLang="zh-CN" dirty="0">
              <a:ln>
                <a:noFill/>
              </a:ln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85074"/>
            <a:ext cx="8413750" cy="40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7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Rectangle 41"/>
          <p:cNvSpPr>
            <a:spLocks noChangeArrowheads="1"/>
          </p:cNvSpPr>
          <p:nvPr/>
        </p:nvSpPr>
        <p:spPr bwMode="auto">
          <a:xfrm>
            <a:off x="1690686" y="1529905"/>
            <a:ext cx="839152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eaLnBrk="0" hangingPunct="0">
              <a:buFont typeface="Arial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按下右下角攻击键，主角会向前随机抛射弧度投掷冰块，并播放主角主角投掷动作。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22" name="标题 3"/>
          <p:cNvSpPr>
            <a:spLocks noGrp="1" noChangeArrowheads="1"/>
          </p:cNvSpPr>
          <p:nvPr>
            <p:ph type="title"/>
          </p:nvPr>
        </p:nvSpPr>
        <p:spPr>
          <a:xfrm>
            <a:off x="1392239" y="397670"/>
            <a:ext cx="9969500" cy="1008063"/>
          </a:xfrm>
        </p:spPr>
        <p:txBody>
          <a:bodyPr/>
          <a:lstStyle/>
          <a:p>
            <a:r>
              <a:rPr lang="zh-CN" altLang="en-US" dirty="0" smtClean="0">
                <a:ln>
                  <a:noFill/>
                </a:ln>
              </a:rPr>
              <a:t>项目展示</a:t>
            </a:r>
            <a:endParaRPr lang="en-US" altLang="zh-CN" dirty="0">
              <a:ln>
                <a:noFill/>
              </a:ln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9" y="2269630"/>
            <a:ext cx="8869361" cy="43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063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OTHER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ENTRY"/>
  <p:tag name="ID" val="55353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NUMBER"/>
  <p:tag name="ID" val="55353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ENTRY"/>
  <p:tag name="ID" val="55353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NUMBER"/>
  <p:tag name="ID" val="55353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7155430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7155430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7155430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ENTRY"/>
  <p:tag name="ID" val="55353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7155430"/>
  <p:tag name="MH_LIBRARY" val="GRAPHIC"/>
  <p:tag name="MH_TYPE" val="SubTitle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7155430"/>
  <p:tag name="MH_LIBRARY" val="GRAPHIC"/>
  <p:tag name="MH_TYPE" val="Other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7155430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NUMBER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ENTRY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NUMBER"/>
  <p:tag name="ID" val="55353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1213506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A000120141119A01PPBG">
  <a:themeElements>
    <a:clrScheme name="自定义 104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49A580"/>
      </a:accent1>
      <a:accent2>
        <a:srgbClr val="64C4AB"/>
      </a:accent2>
      <a:accent3>
        <a:srgbClr val="00B0F0"/>
      </a:accent3>
      <a:accent4>
        <a:srgbClr val="E3CC45"/>
      </a:accent4>
      <a:accent5>
        <a:srgbClr val="E676A9"/>
      </a:accent5>
      <a:accent6>
        <a:srgbClr val="B97375"/>
      </a:accent6>
      <a:hlink>
        <a:srgbClr val="EF342B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74</TotalTime>
  <Words>537</Words>
  <Application>Microsoft Macintosh PowerPoint</Application>
  <PresentationFormat>宽屏</PresentationFormat>
  <Paragraphs>65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Calibri</vt:lpstr>
      <vt:lpstr>Tempus Sans ITC</vt:lpstr>
      <vt:lpstr>Wingdings</vt:lpstr>
      <vt:lpstr>Wingdings 2</vt:lpstr>
      <vt:lpstr>等线</vt:lpstr>
      <vt:lpstr>等线 Light</vt:lpstr>
      <vt:lpstr>宋体</vt:lpstr>
      <vt:lpstr>微软雅黑</vt:lpstr>
      <vt:lpstr>幼圆</vt:lpstr>
      <vt:lpstr>Arial</vt:lpstr>
      <vt:lpstr>A000120141119A01PPBG</vt:lpstr>
      <vt:lpstr>IPhone应用开发大作业 Fight Game</vt:lpstr>
      <vt:lpstr>PowerPoint 演示文稿</vt:lpstr>
      <vt:lpstr>项目简介</vt:lpstr>
      <vt:lpstr>功能介绍</vt:lpstr>
      <vt:lpstr>部分实现思路</vt:lpstr>
      <vt:lpstr>项目展示</vt:lpstr>
      <vt:lpstr>项目展示</vt:lpstr>
      <vt:lpstr>项目展示</vt:lpstr>
      <vt:lpstr>项目展示</vt:lpstr>
      <vt:lpstr>项目展示</vt:lpstr>
      <vt:lpstr>项目展示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小清新工作总结年中报告模板</dc:title>
  <dc:creator>Love Kobe</dc:creator>
  <cp:lastModifiedBy>Microsoft Office 用户</cp:lastModifiedBy>
  <cp:revision>21</cp:revision>
  <dcterms:created xsi:type="dcterms:W3CDTF">2016-06-21T13:40:00Z</dcterms:created>
  <dcterms:modified xsi:type="dcterms:W3CDTF">2018-01-12T13:03:33Z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