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7"/>
  </p:notesMasterIdLst>
  <p:handoutMasterIdLst>
    <p:handoutMasterId r:id="rId28"/>
  </p:handoutMasterIdLst>
  <p:sldIdLst>
    <p:sldId id="279"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81" r:id="rId22"/>
    <p:sldId id="276" r:id="rId23"/>
    <p:sldId id="277" r:id="rId24"/>
    <p:sldId id="282" r:id="rId25"/>
    <p:sldId id="278"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F14B52-9F5D-4943-ABFF-282A41453D5C}" type="datetimeFigureOut">
              <a:rPr lang="fr-FR" smtClean="0"/>
              <a:t>04/01/2012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8B7B27-E1D8-4D89-A84B-DD0158243569}" type="slidenum">
              <a:rPr lang="fr-FR" smtClean="0"/>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BB6E7-8ADD-46CC-96BD-46F29C9DF60F}" type="datetimeFigureOut">
              <a:rPr lang="fr-FR" smtClean="0"/>
              <a:pPr/>
              <a:t>04/01/2012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64A739-448D-4E73-AC64-9A82B139C795}"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3C64A739-448D-4E73-AC64-9A82B139C795}"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3C64A739-448D-4E73-AC64-9A82B139C795}" type="slidenum">
              <a:rPr lang="fr-FR" smtClean="0"/>
              <a:pPr/>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3" name="Picture 16" descr="1"/>
          <p:cNvPicPr>
            <a:picLocks noChangeAspect="1" noChangeArrowheads="1"/>
          </p:cNvPicPr>
          <p:nvPr/>
        </p:nvPicPr>
        <p:blipFill>
          <a:blip r:embed="rId2"/>
          <a:srcRect/>
          <a:stretch>
            <a:fillRect/>
          </a:stretch>
        </p:blipFill>
        <p:spPr bwMode="auto">
          <a:xfrm>
            <a:off x="0" y="44450"/>
            <a:ext cx="9144000" cy="6778625"/>
          </a:xfrm>
          <a:prstGeom prst="rect">
            <a:avLst/>
          </a:prstGeom>
          <a:noFill/>
          <a:ln w="9525">
            <a:noFill/>
            <a:miter lim="800000"/>
            <a:headEnd/>
            <a:tailEnd/>
          </a:ln>
        </p:spPr>
      </p:pic>
      <p:sp>
        <p:nvSpPr>
          <p:cNvPr id="4" name="Text Box 12"/>
          <p:cNvSpPr txBox="1">
            <a:spLocks noChangeArrowheads="1"/>
          </p:cNvSpPr>
          <p:nvPr/>
        </p:nvSpPr>
        <p:spPr bwMode="auto">
          <a:xfrm>
            <a:off x="466725" y="6148388"/>
            <a:ext cx="3313113" cy="304800"/>
          </a:xfrm>
          <a:prstGeom prst="rect">
            <a:avLst/>
          </a:prstGeom>
          <a:noFill/>
          <a:ln w="9525">
            <a:noFill/>
            <a:miter lim="800000"/>
            <a:headEnd/>
            <a:tailEnd/>
          </a:ln>
          <a:effectLst/>
        </p:spPr>
        <p:txBody>
          <a:bodyPr>
            <a:spAutoFit/>
          </a:bodyPr>
          <a:lstStyle/>
          <a:p>
            <a:pPr>
              <a:spcBef>
                <a:spcPct val="50000"/>
              </a:spcBef>
              <a:defRPr/>
            </a:pPr>
            <a:r>
              <a:rPr lang="fr-FR" sz="1400" b="1">
                <a:solidFill>
                  <a:schemeClr val="bg1"/>
                </a:solidFill>
              </a:rPr>
              <a:t>www.groupeastek.com</a:t>
            </a:r>
          </a:p>
        </p:txBody>
      </p:sp>
      <p:sp>
        <p:nvSpPr>
          <p:cNvPr id="5" name="ZoneTexte 4"/>
          <p:cNvSpPr txBox="1"/>
          <p:nvPr/>
        </p:nvSpPr>
        <p:spPr>
          <a:xfrm>
            <a:off x="3786188" y="6357938"/>
            <a:ext cx="2000250" cy="215900"/>
          </a:xfrm>
          <a:prstGeom prst="rect">
            <a:avLst/>
          </a:prstGeom>
          <a:noFill/>
        </p:spPr>
        <p:txBody>
          <a:bodyPr>
            <a:spAutoFit/>
          </a:bodyPr>
          <a:lstStyle/>
          <a:p>
            <a:pPr>
              <a:defRPr/>
            </a:pPr>
            <a:r>
              <a:rPr lang="fr-FR" sz="800" dirty="0">
                <a:solidFill>
                  <a:srgbClr val="92D050"/>
                </a:solidFill>
              </a:rPr>
              <a:t>Modèle : ASO-2007-M_PPT-0012 v2.1</a:t>
            </a:r>
          </a:p>
        </p:txBody>
      </p:sp>
      <p:pic>
        <p:nvPicPr>
          <p:cNvPr id="6" name="Picture 2"/>
          <p:cNvPicPr>
            <a:picLocks noChangeAspect="1" noChangeArrowheads="1"/>
          </p:cNvPicPr>
          <p:nvPr/>
        </p:nvPicPr>
        <p:blipFill>
          <a:blip r:embed="rId3"/>
          <a:srcRect/>
          <a:stretch>
            <a:fillRect/>
          </a:stretch>
        </p:blipFill>
        <p:spPr bwMode="auto">
          <a:xfrm>
            <a:off x="6054725" y="6119813"/>
            <a:ext cx="2760663" cy="381000"/>
          </a:xfrm>
          <a:prstGeom prst="rect">
            <a:avLst/>
          </a:prstGeom>
          <a:noFill/>
          <a:ln w="9525">
            <a:noFill/>
            <a:miter lim="800000"/>
            <a:headEnd/>
            <a:tailEnd/>
          </a:ln>
        </p:spPr>
      </p:pic>
      <p:sp>
        <p:nvSpPr>
          <p:cNvPr id="4098" name="Rectangle 2"/>
          <p:cNvSpPr>
            <a:spLocks noGrp="1" noChangeArrowheads="1"/>
          </p:cNvSpPr>
          <p:nvPr>
            <p:ph type="ctrTitle"/>
          </p:nvPr>
        </p:nvSpPr>
        <p:spPr>
          <a:xfrm>
            <a:off x="2484438" y="950913"/>
            <a:ext cx="6191250" cy="1470025"/>
          </a:xfrm>
        </p:spPr>
        <p:txBody>
          <a:bodyPr/>
          <a:lstStyle>
            <a:lvl1pPr>
              <a:defRPr b="1"/>
            </a:lvl1pPr>
          </a:lstStyle>
          <a:p>
            <a:r>
              <a:rPr lang="fr-FR" smtClean="0"/>
              <a:t>Cliquez pour modifier le style du titre</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83425" y="215900"/>
            <a:ext cx="2060575" cy="5722938"/>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900113" y="215900"/>
            <a:ext cx="6030912" cy="57229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lvl1pPr>
              <a:buFontTx/>
              <a:buBlip>
                <a:blip r:embed="rId2"/>
              </a:buBlip>
              <a:defRPr/>
            </a:lvl1pPr>
            <a:lvl2pPr>
              <a:buClr>
                <a:srgbClr val="99CC00"/>
              </a:buClr>
              <a:buFont typeface="Arial" pitchFamily="34" charset="0"/>
              <a:buChar char="•"/>
              <a:defRPr/>
            </a:lvl2pPr>
            <a:lvl3pPr>
              <a:buFont typeface="Courier New" pitchFamily="49" charset="0"/>
              <a:buChar char="o"/>
              <a:defRPr/>
            </a:lvl3pPr>
            <a:lvl4pPr>
              <a:buFont typeface="Wingdings" pitchFamily="2" charset="2"/>
              <a:buChar char="§"/>
              <a:defRPr/>
            </a:lvl4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900113" y="1412875"/>
            <a:ext cx="36004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2963" y="1412875"/>
            <a:ext cx="360203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4"/>
          <p:cNvSpPr>
            <a:spLocks noGrp="1" noChangeArrowheads="1"/>
          </p:cNvSpPr>
          <p:nvPr>
            <p:ph type="sldNum" sz="quarter" idx="10"/>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1187450" y="215900"/>
            <a:ext cx="7956550"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Titre</a:t>
            </a:r>
          </a:p>
        </p:txBody>
      </p:sp>
      <p:sp>
        <p:nvSpPr>
          <p:cNvPr id="1027" name="Rectangle 13"/>
          <p:cNvSpPr>
            <a:spLocks noGrp="1" noChangeArrowheads="1"/>
          </p:cNvSpPr>
          <p:nvPr>
            <p:ph type="body" idx="1"/>
          </p:nvPr>
        </p:nvSpPr>
        <p:spPr bwMode="auto">
          <a:xfrm>
            <a:off x="900113" y="1412875"/>
            <a:ext cx="735488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2"/>
            <a:r>
              <a:rPr lang="fr-FR" smtClean="0"/>
              <a:t>Deuxième niveau</a:t>
            </a:r>
          </a:p>
          <a:p>
            <a:pPr lvl="3"/>
            <a:r>
              <a:rPr lang="fr-FR" smtClean="0"/>
              <a:t>Troisième niveau</a:t>
            </a:r>
          </a:p>
        </p:txBody>
      </p:sp>
      <p:sp>
        <p:nvSpPr>
          <p:cNvPr id="1038" name="Rectangle 14"/>
          <p:cNvSpPr>
            <a:spLocks noGrp="1" noChangeArrowheads="1"/>
          </p:cNvSpPr>
          <p:nvPr>
            <p:ph type="sldNum" sz="quarter" idx="4"/>
          </p:nvPr>
        </p:nvSpPr>
        <p:spPr bwMode="auto">
          <a:xfrm>
            <a:off x="8604250" y="6308725"/>
            <a:ext cx="504825" cy="207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lvl1pPr>
          </a:lstStyle>
          <a:p>
            <a:fld id="{CF4668DC-857F-487D-BFFA-8C0CA5037977}" type="slidenum">
              <a:rPr lang="fr-BE" smtClean="0"/>
              <a:pPr/>
              <a:t>‹N°›</a:t>
            </a:fld>
            <a:endParaRPr lang="fr-BE"/>
          </a:p>
        </p:txBody>
      </p:sp>
      <p:pic>
        <p:nvPicPr>
          <p:cNvPr id="1029" name="Picture 16" descr="2"/>
          <p:cNvPicPr>
            <a:picLocks noChangeAspect="1" noChangeArrowheads="1"/>
          </p:cNvPicPr>
          <p:nvPr/>
        </p:nvPicPr>
        <p:blipFill>
          <a:blip r:embed="rId13"/>
          <a:srcRect/>
          <a:stretch>
            <a:fillRect/>
          </a:stretch>
        </p:blipFill>
        <p:spPr bwMode="auto">
          <a:xfrm>
            <a:off x="0" y="-1588"/>
            <a:ext cx="1455738" cy="6859588"/>
          </a:xfrm>
          <a:prstGeom prst="rect">
            <a:avLst/>
          </a:prstGeom>
          <a:noFill/>
          <a:ln w="9525">
            <a:noFill/>
            <a:miter lim="800000"/>
            <a:headEnd/>
            <a:tailEnd/>
          </a:ln>
        </p:spPr>
      </p:pic>
      <p:sp>
        <p:nvSpPr>
          <p:cNvPr id="1042" name="Text Box 18"/>
          <p:cNvSpPr txBox="1">
            <a:spLocks noChangeArrowheads="1"/>
          </p:cNvSpPr>
          <p:nvPr/>
        </p:nvSpPr>
        <p:spPr bwMode="auto">
          <a:xfrm rot="16200000">
            <a:off x="-1527968" y="4387056"/>
            <a:ext cx="3313112" cy="244475"/>
          </a:xfrm>
          <a:prstGeom prst="rect">
            <a:avLst/>
          </a:prstGeom>
          <a:noFill/>
          <a:ln w="9525">
            <a:noFill/>
            <a:miter lim="800000"/>
            <a:headEnd/>
            <a:tailEnd/>
          </a:ln>
          <a:effectLst/>
        </p:spPr>
        <p:txBody>
          <a:bodyPr>
            <a:spAutoFit/>
          </a:bodyPr>
          <a:lstStyle/>
          <a:p>
            <a:pPr>
              <a:spcBef>
                <a:spcPct val="50000"/>
              </a:spcBef>
              <a:defRPr/>
            </a:pPr>
            <a:r>
              <a:rPr lang="fr-FR" sz="1000" b="1">
                <a:solidFill>
                  <a:schemeClr val="bg1"/>
                </a:solidFill>
              </a:rPr>
              <a:t>www.groupeastek.com</a:t>
            </a:r>
          </a:p>
        </p:txBody>
      </p:sp>
      <p:sp>
        <p:nvSpPr>
          <p:cNvPr id="8" name="ZoneTexte 7"/>
          <p:cNvSpPr txBox="1"/>
          <p:nvPr/>
        </p:nvSpPr>
        <p:spPr>
          <a:xfrm>
            <a:off x="7072313" y="6500813"/>
            <a:ext cx="2071687" cy="230187"/>
          </a:xfrm>
          <a:prstGeom prst="rect">
            <a:avLst/>
          </a:prstGeom>
          <a:noFill/>
        </p:spPr>
        <p:txBody>
          <a:bodyPr>
            <a:spAutoFit/>
          </a:bodyPr>
          <a:lstStyle/>
          <a:p>
            <a:pPr>
              <a:defRPr/>
            </a:pPr>
            <a:r>
              <a:rPr lang="fr-FR" sz="900" dirty="0"/>
              <a:t>Modèle : </a:t>
            </a:r>
            <a:r>
              <a:rPr lang="fr-FR" sz="800" dirty="0"/>
              <a:t>ASO-2007-M_PPT-0012</a:t>
            </a:r>
            <a:r>
              <a:rPr lang="fr-FR" sz="900" dirty="0"/>
              <a:t> v2.1</a:t>
            </a:r>
          </a:p>
        </p:txBody>
      </p:sp>
      <p:pic>
        <p:nvPicPr>
          <p:cNvPr id="1032" name="Picture 8"/>
          <p:cNvPicPr>
            <a:picLocks noChangeAspect="1" noChangeArrowheads="1"/>
          </p:cNvPicPr>
          <p:nvPr/>
        </p:nvPicPr>
        <p:blipFill>
          <a:blip r:embed="rId14"/>
          <a:srcRect/>
          <a:stretch>
            <a:fillRect/>
          </a:stretch>
        </p:blipFill>
        <p:spPr bwMode="auto">
          <a:xfrm>
            <a:off x="142875" y="6286500"/>
            <a:ext cx="441325" cy="419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ftr="0" dt="0"/>
  <p:txStyles>
    <p:titleStyle>
      <a:lvl1pPr algn="l" rtl="0" eaLnBrk="1" fontAlgn="base" hangingPunct="1">
        <a:spcBef>
          <a:spcPct val="0"/>
        </a:spcBef>
        <a:spcAft>
          <a:spcPct val="0"/>
        </a:spcAft>
        <a:buFont typeface="Arial" charset="0"/>
        <a:defRPr sz="2800">
          <a:solidFill>
            <a:srgbClr val="009BCE"/>
          </a:solidFill>
          <a:latin typeface="+mj-lt"/>
          <a:ea typeface="+mj-ea"/>
          <a:cs typeface="+mj-cs"/>
        </a:defRPr>
      </a:lvl1pPr>
      <a:lvl2pPr algn="l" rtl="0" eaLnBrk="1" fontAlgn="base" hangingPunct="1">
        <a:spcBef>
          <a:spcPct val="0"/>
        </a:spcBef>
        <a:spcAft>
          <a:spcPct val="0"/>
        </a:spcAft>
        <a:buFont typeface="Arial" charset="0"/>
        <a:defRPr sz="2800">
          <a:solidFill>
            <a:srgbClr val="009BCE"/>
          </a:solidFill>
          <a:latin typeface="Arial" charset="0"/>
        </a:defRPr>
      </a:lvl2pPr>
      <a:lvl3pPr algn="l" rtl="0" eaLnBrk="1" fontAlgn="base" hangingPunct="1">
        <a:spcBef>
          <a:spcPct val="0"/>
        </a:spcBef>
        <a:spcAft>
          <a:spcPct val="0"/>
        </a:spcAft>
        <a:buFont typeface="Arial" charset="0"/>
        <a:defRPr sz="2800">
          <a:solidFill>
            <a:srgbClr val="009BCE"/>
          </a:solidFill>
          <a:latin typeface="Arial" charset="0"/>
        </a:defRPr>
      </a:lvl3pPr>
      <a:lvl4pPr algn="l" rtl="0" eaLnBrk="1" fontAlgn="base" hangingPunct="1">
        <a:spcBef>
          <a:spcPct val="0"/>
        </a:spcBef>
        <a:spcAft>
          <a:spcPct val="0"/>
        </a:spcAft>
        <a:buFont typeface="Arial" charset="0"/>
        <a:defRPr sz="2800">
          <a:solidFill>
            <a:srgbClr val="009BCE"/>
          </a:solidFill>
          <a:latin typeface="Arial" charset="0"/>
        </a:defRPr>
      </a:lvl4pPr>
      <a:lvl5pPr algn="l" rtl="0" eaLnBrk="1" fontAlgn="base" hangingPunct="1">
        <a:spcBef>
          <a:spcPct val="0"/>
        </a:spcBef>
        <a:spcAft>
          <a:spcPct val="0"/>
        </a:spcAft>
        <a:buFont typeface="Arial" charset="0"/>
        <a:defRPr sz="2800">
          <a:solidFill>
            <a:srgbClr val="009BCE"/>
          </a:solidFill>
          <a:latin typeface="Arial" charset="0"/>
        </a:defRPr>
      </a:lvl5pPr>
      <a:lvl6pPr marL="457200" algn="l" rtl="0" eaLnBrk="1" fontAlgn="base" hangingPunct="1">
        <a:spcBef>
          <a:spcPct val="0"/>
        </a:spcBef>
        <a:spcAft>
          <a:spcPct val="0"/>
        </a:spcAft>
        <a:buFont typeface="Arial" charset="0"/>
        <a:defRPr sz="2800">
          <a:solidFill>
            <a:srgbClr val="009BCE"/>
          </a:solidFill>
          <a:latin typeface="Arial" charset="0"/>
        </a:defRPr>
      </a:lvl6pPr>
      <a:lvl7pPr marL="914400" algn="l" rtl="0" eaLnBrk="1" fontAlgn="base" hangingPunct="1">
        <a:spcBef>
          <a:spcPct val="0"/>
        </a:spcBef>
        <a:spcAft>
          <a:spcPct val="0"/>
        </a:spcAft>
        <a:buFont typeface="Arial" charset="0"/>
        <a:defRPr sz="2800">
          <a:solidFill>
            <a:srgbClr val="009BCE"/>
          </a:solidFill>
          <a:latin typeface="Arial" charset="0"/>
        </a:defRPr>
      </a:lvl7pPr>
      <a:lvl8pPr marL="1371600" algn="l" rtl="0" eaLnBrk="1" fontAlgn="base" hangingPunct="1">
        <a:spcBef>
          <a:spcPct val="0"/>
        </a:spcBef>
        <a:spcAft>
          <a:spcPct val="0"/>
        </a:spcAft>
        <a:buFont typeface="Arial" charset="0"/>
        <a:defRPr sz="2800">
          <a:solidFill>
            <a:srgbClr val="009BCE"/>
          </a:solidFill>
          <a:latin typeface="Arial" charset="0"/>
        </a:defRPr>
      </a:lvl8pPr>
      <a:lvl9pPr marL="1828800" algn="l" rtl="0" eaLnBrk="1" fontAlgn="base" hangingPunct="1">
        <a:spcBef>
          <a:spcPct val="0"/>
        </a:spcBef>
        <a:spcAft>
          <a:spcPct val="0"/>
        </a:spcAft>
        <a:buFont typeface="Arial" charset="0"/>
        <a:defRPr sz="2800">
          <a:solidFill>
            <a:srgbClr val="009BCE"/>
          </a:solidFill>
          <a:latin typeface="Arial" charset="0"/>
        </a:defRPr>
      </a:lvl9pPr>
    </p:titleStyle>
    <p:bodyStyle>
      <a:lvl1pPr marL="342900" indent="-342900" algn="l" rtl="0" eaLnBrk="1" fontAlgn="base" hangingPunct="1">
        <a:spcBef>
          <a:spcPct val="20000"/>
        </a:spcBef>
        <a:spcAft>
          <a:spcPct val="0"/>
        </a:spcAft>
        <a:buClr>
          <a:schemeClr val="folHlink"/>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lr>
          <a:schemeClr val="folHlink"/>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484438" y="1022350"/>
            <a:ext cx="6191250" cy="1470025"/>
          </a:xfrm>
        </p:spPr>
        <p:txBody>
          <a:bodyPr/>
          <a:lstStyle/>
          <a:p>
            <a:pPr eaLnBrk="1" hangingPunct="1"/>
            <a:r>
              <a:rPr lang="fr-FR" dirty="0" smtClean="0"/>
              <a:t>La méthode agile SCRUM</a:t>
            </a:r>
          </a:p>
        </p:txBody>
      </p:sp>
      <p:sp>
        <p:nvSpPr>
          <p:cNvPr id="3075" name="ZoneTexte 2"/>
          <p:cNvSpPr txBox="1">
            <a:spLocks noChangeArrowheads="1"/>
          </p:cNvSpPr>
          <p:nvPr/>
        </p:nvSpPr>
        <p:spPr bwMode="auto">
          <a:xfrm>
            <a:off x="285750" y="4786313"/>
            <a:ext cx="2428875" cy="369887"/>
          </a:xfrm>
          <a:prstGeom prst="rect">
            <a:avLst/>
          </a:prstGeom>
          <a:noFill/>
          <a:ln w="9525">
            <a:noFill/>
            <a:miter lim="800000"/>
            <a:headEnd/>
            <a:tailEnd/>
          </a:ln>
        </p:spPr>
        <p:txBody>
          <a:bodyPr>
            <a:spAutoFit/>
          </a:bodyPr>
          <a:lstStyle/>
          <a:p>
            <a:r>
              <a:rPr lang="fr-FR" dirty="0" smtClean="0">
                <a:solidFill>
                  <a:schemeClr val="bg1"/>
                </a:solidFill>
              </a:rPr>
              <a:t>NGUYEN Eric</a:t>
            </a:r>
            <a:endParaRPr lang="fr-FR"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glossaire SCRUM</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Les rôles</a:t>
            </a:r>
          </a:p>
          <a:p>
            <a:pPr lvl="1"/>
            <a:r>
              <a:rPr lang="fr-FR" dirty="0" smtClean="0"/>
              <a:t>Product Owner</a:t>
            </a:r>
          </a:p>
          <a:p>
            <a:pPr lvl="1"/>
            <a:r>
              <a:rPr lang="fr-FR" dirty="0" smtClean="0"/>
              <a:t>Scrum Master</a:t>
            </a:r>
          </a:p>
          <a:p>
            <a:pPr lvl="1"/>
            <a:r>
              <a:rPr lang="fr-FR" dirty="0" smtClean="0"/>
              <a:t>Equipe</a:t>
            </a:r>
          </a:p>
          <a:p>
            <a:r>
              <a:rPr lang="fr-FR" dirty="0" smtClean="0"/>
              <a:t>Les événements</a:t>
            </a:r>
          </a:p>
          <a:p>
            <a:pPr lvl="1"/>
            <a:r>
              <a:rPr lang="fr-FR" dirty="0" smtClean="0"/>
              <a:t>Release planning</a:t>
            </a:r>
          </a:p>
          <a:p>
            <a:pPr lvl="1"/>
            <a:r>
              <a:rPr lang="fr-FR" dirty="0" smtClean="0"/>
              <a:t>Sprint planning (ou poker planning)</a:t>
            </a:r>
          </a:p>
          <a:p>
            <a:pPr lvl="1"/>
            <a:r>
              <a:rPr lang="fr-FR" dirty="0" smtClean="0"/>
              <a:t>Daily Scrum</a:t>
            </a:r>
          </a:p>
          <a:p>
            <a:pPr lvl="1"/>
            <a:r>
              <a:rPr lang="fr-FR" dirty="0" smtClean="0"/>
              <a:t>Sprint </a:t>
            </a:r>
            <a:r>
              <a:rPr lang="fr-FR" dirty="0" err="1" smtClean="0"/>
              <a:t>Review</a:t>
            </a:r>
            <a:endParaRPr lang="fr-FR" dirty="0" smtClean="0"/>
          </a:p>
          <a:p>
            <a:pPr lvl="1"/>
            <a:r>
              <a:rPr lang="fr-FR" dirty="0" smtClean="0"/>
              <a:t>Sprint </a:t>
            </a:r>
            <a:r>
              <a:rPr lang="fr-FR" dirty="0" err="1" smtClean="0"/>
              <a:t>Retrospective</a:t>
            </a:r>
            <a:endParaRPr lang="fr-FR" dirty="0" smtClean="0"/>
          </a:p>
          <a:p>
            <a:r>
              <a:rPr lang="fr-FR" dirty="0" smtClean="0"/>
              <a:t>Des artefacts</a:t>
            </a:r>
          </a:p>
          <a:p>
            <a:pPr lvl="1"/>
            <a:r>
              <a:rPr lang="fr-FR" dirty="0" smtClean="0"/>
              <a:t>Product </a:t>
            </a:r>
            <a:r>
              <a:rPr lang="fr-FR" dirty="0" err="1" smtClean="0"/>
              <a:t>Backlog</a:t>
            </a:r>
            <a:endParaRPr lang="fr-FR" dirty="0" smtClean="0"/>
          </a:p>
          <a:p>
            <a:pPr lvl="1"/>
            <a:r>
              <a:rPr lang="fr-FR" dirty="0" smtClean="0"/>
              <a:t>Sprint </a:t>
            </a:r>
            <a:r>
              <a:rPr lang="fr-FR" dirty="0" err="1" smtClean="0"/>
              <a:t>Backlog</a:t>
            </a:r>
            <a:endParaRPr lang="fr-FR" dirty="0" smtClean="0"/>
          </a:p>
          <a:p>
            <a:pPr lvl="1"/>
            <a:r>
              <a:rPr lang="fr-FR" dirty="0" err="1" smtClean="0"/>
              <a:t>Burndown</a:t>
            </a:r>
            <a:r>
              <a:rPr lang="fr-FR" dirty="0" smtClean="0"/>
              <a:t> </a:t>
            </a:r>
            <a:r>
              <a:rPr lang="fr-FR" dirty="0" err="1" smtClean="0"/>
              <a:t>Chart</a:t>
            </a:r>
            <a:endParaRPr lang="fr-FR" dirty="0" smtClean="0"/>
          </a:p>
          <a:p>
            <a:pPr lvl="1"/>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10</a:t>
            </a:fld>
            <a:endParaRPr lang="fr-B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rôles : le </a:t>
            </a:r>
            <a:r>
              <a:rPr lang="fr-FR" dirty="0" err="1" smtClean="0"/>
              <a:t>product</a:t>
            </a:r>
            <a:r>
              <a:rPr lang="fr-FR" dirty="0" smtClean="0"/>
              <a:t> </a:t>
            </a:r>
            <a:r>
              <a:rPr lang="fr-FR" dirty="0" err="1" smtClean="0"/>
              <a:t>owner</a:t>
            </a:r>
            <a:endParaRPr lang="fr-FR" dirty="0"/>
          </a:p>
        </p:txBody>
      </p:sp>
      <p:sp>
        <p:nvSpPr>
          <p:cNvPr id="3" name="Espace réservé du contenu 2"/>
          <p:cNvSpPr>
            <a:spLocks noGrp="1"/>
          </p:cNvSpPr>
          <p:nvPr>
            <p:ph idx="1"/>
          </p:nvPr>
        </p:nvSpPr>
        <p:spPr/>
        <p:txBody>
          <a:bodyPr>
            <a:normAutofit fontScale="92500" lnSpcReduction="10000"/>
          </a:bodyPr>
          <a:lstStyle/>
          <a:p>
            <a:r>
              <a:rPr lang="fr-FR" sz="3600" dirty="0" smtClean="0"/>
              <a:t>Product Owner (Responsable métier)</a:t>
            </a:r>
          </a:p>
          <a:p>
            <a:pPr lvl="1"/>
            <a:r>
              <a:rPr lang="fr-FR" dirty="0" smtClean="0"/>
              <a:t>Définit les fonctionnalités du produit</a:t>
            </a:r>
          </a:p>
          <a:p>
            <a:pPr lvl="1"/>
            <a:r>
              <a:rPr lang="fr-FR" dirty="0" smtClean="0"/>
              <a:t>Choisit la date et le contenu de la release</a:t>
            </a:r>
          </a:p>
          <a:p>
            <a:pPr lvl="1"/>
            <a:r>
              <a:rPr lang="fr-FR" dirty="0" smtClean="0"/>
              <a:t>Responsable du retour sur investissement</a:t>
            </a:r>
          </a:p>
          <a:p>
            <a:pPr lvl="1"/>
            <a:r>
              <a:rPr lang="fr-FR" dirty="0" smtClean="0"/>
              <a:t>Définit les priorités dans le </a:t>
            </a:r>
            <a:r>
              <a:rPr lang="fr-FR" dirty="0" err="1" smtClean="0"/>
              <a:t>backlog</a:t>
            </a:r>
            <a:r>
              <a:rPr lang="fr-FR" dirty="0" smtClean="0"/>
              <a:t> en fonction de la valeur « métier »</a:t>
            </a:r>
          </a:p>
          <a:p>
            <a:pPr lvl="1"/>
            <a:r>
              <a:rPr lang="fr-FR" dirty="0" smtClean="0"/>
              <a:t>Ajuste les fonctionnalités et les priorités à chaque sprint si nécessaire</a:t>
            </a:r>
          </a:p>
          <a:p>
            <a:pPr lvl="1"/>
            <a:r>
              <a:rPr lang="fr-FR" dirty="0" smtClean="0"/>
              <a:t>Accepte ou rejette les résultats</a:t>
            </a:r>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11</a:t>
            </a:fld>
            <a:endParaRPr lang="fr-B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rôles : le Scrum MASTER</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Représente le management du projet</a:t>
            </a:r>
          </a:p>
          <a:p>
            <a:r>
              <a:rPr lang="fr-FR" dirty="0" smtClean="0"/>
              <a:t>Responsable de faire appliquer par l’équipe les valeurs et les pratiques de Scrum</a:t>
            </a:r>
          </a:p>
          <a:p>
            <a:r>
              <a:rPr lang="fr-FR" dirty="0" smtClean="0"/>
              <a:t>Élimine les obstacles</a:t>
            </a:r>
          </a:p>
          <a:p>
            <a:r>
              <a:rPr lang="fr-FR" dirty="0" smtClean="0"/>
              <a:t>S'assure que l'équipe est complètement fonctionnelle et productive</a:t>
            </a:r>
          </a:p>
          <a:p>
            <a:r>
              <a:rPr lang="fr-FR" dirty="0" smtClean="0"/>
              <a:t>Facilite une coopération poussée entre tous les rôles et fonctions</a:t>
            </a:r>
          </a:p>
          <a:p>
            <a:r>
              <a:rPr lang="fr-FR" dirty="0" smtClean="0"/>
              <a:t>Protège l'équipe des interférences extérieures</a:t>
            </a:r>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12</a:t>
            </a:fld>
            <a:endParaRPr lang="fr-B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rôles : L’équipe </a:t>
            </a:r>
            <a:r>
              <a:rPr lang="fr-FR" dirty="0" err="1" smtClean="0"/>
              <a:t>scrum</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De 5 à 10 personnes</a:t>
            </a:r>
          </a:p>
          <a:p>
            <a:r>
              <a:rPr lang="fr-FR" dirty="0" smtClean="0"/>
              <a:t>Equipe responsabilisée et qui s’engage</a:t>
            </a:r>
          </a:p>
          <a:p>
            <a:r>
              <a:rPr lang="fr-FR" dirty="0" smtClean="0"/>
              <a:t>Regroupant tous les rôles (architecte, concepteur, développeur, spécialiste IHM, testeur, etc.)</a:t>
            </a:r>
          </a:p>
          <a:p>
            <a:r>
              <a:rPr lang="fr-FR" dirty="0" smtClean="0"/>
              <a:t>A plein temps sur le projet, de préférence</a:t>
            </a:r>
          </a:p>
          <a:p>
            <a:r>
              <a:rPr lang="fr-FR" dirty="0" smtClean="0"/>
              <a:t>La composition de l’équipe ne doit pas changer pendant un Sprint</a:t>
            </a:r>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13</a:t>
            </a:fld>
            <a:endParaRPr lang="fr-B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démarche </a:t>
            </a:r>
            <a:r>
              <a:rPr lang="fr-FR" dirty="0" err="1" smtClean="0"/>
              <a:t>scrum</a:t>
            </a:r>
            <a:endParaRPr lang="fr-FR" dirty="0"/>
          </a:p>
        </p:txBody>
      </p:sp>
      <p:pic>
        <p:nvPicPr>
          <p:cNvPr id="4098" name="Picture 2"/>
          <p:cNvPicPr>
            <a:picLocks noChangeAspect="1" noChangeArrowheads="1"/>
          </p:cNvPicPr>
          <p:nvPr/>
        </p:nvPicPr>
        <p:blipFill>
          <a:blip r:embed="rId2" cstate="print"/>
          <a:srcRect/>
          <a:stretch>
            <a:fillRect/>
          </a:stretch>
        </p:blipFill>
        <p:spPr bwMode="auto">
          <a:xfrm>
            <a:off x="1015893" y="1772816"/>
            <a:ext cx="7794410" cy="4863852"/>
          </a:xfrm>
          <a:prstGeom prst="rect">
            <a:avLst/>
          </a:prstGeom>
          <a:noFill/>
          <a:ln w="9525">
            <a:noFill/>
            <a:miter lim="800000"/>
            <a:headEnd/>
            <a:tailEnd/>
          </a:ln>
        </p:spPr>
      </p:pic>
      <p:sp>
        <p:nvSpPr>
          <p:cNvPr id="4" name="Espace réservé du numéro de diapositive 3"/>
          <p:cNvSpPr>
            <a:spLocks noGrp="1"/>
          </p:cNvSpPr>
          <p:nvPr>
            <p:ph type="sldNum" sz="quarter" idx="10"/>
          </p:nvPr>
        </p:nvSpPr>
        <p:spPr/>
        <p:txBody>
          <a:bodyPr/>
          <a:lstStyle/>
          <a:p>
            <a:fld id="{CF4668DC-857F-487D-BFFA-8C0CA5037977}" type="slidenum">
              <a:rPr lang="fr-BE" smtClean="0"/>
              <a:pPr/>
              <a:t>14</a:t>
            </a:fld>
            <a:endParaRPr lang="fr-B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du </a:t>
            </a:r>
            <a:r>
              <a:rPr lang="fr-FR" dirty="0" err="1" smtClean="0"/>
              <a:t>backlog</a:t>
            </a:r>
            <a:r>
              <a:rPr lang="fr-FR" dirty="0" smtClean="0"/>
              <a:t> produit</a:t>
            </a:r>
            <a:endParaRPr lang="fr-FR" dirty="0"/>
          </a:p>
        </p:txBody>
      </p:sp>
      <p:sp>
        <p:nvSpPr>
          <p:cNvPr id="3" name="Espace réservé du contenu 2"/>
          <p:cNvSpPr>
            <a:spLocks noGrp="1"/>
          </p:cNvSpPr>
          <p:nvPr>
            <p:ph idx="1"/>
          </p:nvPr>
        </p:nvSpPr>
        <p:spPr>
          <a:xfrm>
            <a:off x="611560" y="1556792"/>
            <a:ext cx="5419328" cy="4525963"/>
          </a:xfrm>
        </p:spPr>
        <p:txBody>
          <a:bodyPr>
            <a:normAutofit fontScale="55000" lnSpcReduction="20000"/>
          </a:bodyPr>
          <a:lstStyle/>
          <a:p>
            <a:r>
              <a:rPr lang="fr-FR" dirty="0" smtClean="0"/>
              <a:t>Le </a:t>
            </a:r>
            <a:r>
              <a:rPr lang="fr-FR" dirty="0" err="1" smtClean="0"/>
              <a:t>product</a:t>
            </a:r>
            <a:r>
              <a:rPr lang="fr-FR" dirty="0" smtClean="0"/>
              <a:t> </a:t>
            </a:r>
            <a:r>
              <a:rPr lang="fr-FR" dirty="0" err="1" smtClean="0"/>
              <a:t>backlog</a:t>
            </a:r>
            <a:r>
              <a:rPr lang="fr-FR" dirty="0" smtClean="0"/>
              <a:t> contient toutes les fonctionnalités qui doivent être développées</a:t>
            </a:r>
          </a:p>
          <a:p>
            <a:r>
              <a:rPr lang="fr-FR" dirty="0" smtClean="0"/>
              <a:t>Les fonctionnalités sont formalisées du point de vue des utilisateurs sous la forme de </a:t>
            </a:r>
            <a:r>
              <a:rPr lang="fr-FR" b="1" dirty="0" smtClean="0"/>
              <a:t>user stories</a:t>
            </a:r>
          </a:p>
          <a:p>
            <a:r>
              <a:rPr lang="fr-FR" dirty="0" smtClean="0"/>
              <a:t>Chaque user story contient une description et des cas de test</a:t>
            </a:r>
          </a:p>
          <a:p>
            <a:r>
              <a:rPr lang="fr-FR" dirty="0" smtClean="0"/>
              <a:t>Les user stories sont priorisées par ordre d’importance métier</a:t>
            </a:r>
          </a:p>
          <a:p>
            <a:r>
              <a:rPr lang="fr-FR" dirty="0" smtClean="0"/>
              <a:t>C’est la responsabilité du Product Owner de maintenir le </a:t>
            </a:r>
            <a:r>
              <a:rPr lang="fr-FR" dirty="0" err="1" smtClean="0"/>
              <a:t>product</a:t>
            </a:r>
            <a:r>
              <a:rPr lang="fr-FR" dirty="0" smtClean="0"/>
              <a:t> </a:t>
            </a:r>
            <a:r>
              <a:rPr lang="fr-FR" dirty="0" err="1" smtClean="0"/>
              <a:t>backlog</a:t>
            </a:r>
            <a:r>
              <a:rPr lang="fr-FR" dirty="0" smtClean="0"/>
              <a:t> à jour</a:t>
            </a:r>
          </a:p>
          <a:p>
            <a:r>
              <a:rPr lang="fr-FR" dirty="0" smtClean="0"/>
              <a:t>Il peut ajouter, supprimer, modifier et préciser les user stories</a:t>
            </a:r>
          </a:p>
          <a:p>
            <a:r>
              <a:rPr lang="fr-FR" dirty="0" smtClean="0"/>
              <a:t>Il peut modifier la priorité des stories</a:t>
            </a:r>
          </a:p>
          <a:p>
            <a:r>
              <a:rPr lang="fr-FR" dirty="0" smtClean="0"/>
              <a:t>La gestion du </a:t>
            </a:r>
            <a:r>
              <a:rPr lang="fr-FR" dirty="0" err="1" smtClean="0"/>
              <a:t>product</a:t>
            </a:r>
            <a:r>
              <a:rPr lang="fr-FR" dirty="0" smtClean="0"/>
              <a:t> </a:t>
            </a:r>
            <a:r>
              <a:rPr lang="fr-FR" dirty="0" err="1" smtClean="0"/>
              <a:t>backlog</a:t>
            </a:r>
            <a:r>
              <a:rPr lang="fr-FR" dirty="0" smtClean="0"/>
              <a:t> est une activité continue</a:t>
            </a:r>
          </a:p>
          <a:p>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6069394" y="1484784"/>
            <a:ext cx="3074606" cy="2172721"/>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15</a:t>
            </a:fld>
            <a:endParaRPr lang="fr-B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Release planning</a:t>
            </a:r>
            <a:endParaRPr lang="fr-FR" dirty="0"/>
          </a:p>
        </p:txBody>
      </p:sp>
      <p:sp>
        <p:nvSpPr>
          <p:cNvPr id="3" name="Espace réservé du contenu 2"/>
          <p:cNvSpPr>
            <a:spLocks noGrp="1"/>
          </p:cNvSpPr>
          <p:nvPr>
            <p:ph idx="1"/>
          </p:nvPr>
        </p:nvSpPr>
        <p:spPr>
          <a:xfrm>
            <a:off x="611560" y="1556791"/>
            <a:ext cx="8380040" cy="2736305"/>
          </a:xfrm>
        </p:spPr>
        <p:txBody>
          <a:bodyPr>
            <a:normAutofit fontScale="77500" lnSpcReduction="20000"/>
          </a:bodyPr>
          <a:lstStyle/>
          <a:p>
            <a:r>
              <a:rPr lang="fr-FR" dirty="0" smtClean="0"/>
              <a:t>Product Owner explique le contenu du </a:t>
            </a:r>
            <a:r>
              <a:rPr lang="fr-FR" dirty="0" err="1" smtClean="0"/>
              <a:t>backlog</a:t>
            </a:r>
            <a:r>
              <a:rPr lang="fr-FR" dirty="0" smtClean="0"/>
              <a:t> à l’équipe</a:t>
            </a:r>
          </a:p>
          <a:p>
            <a:r>
              <a:rPr lang="fr-FR" dirty="0" smtClean="0"/>
              <a:t>L’équipe estime les stories du </a:t>
            </a:r>
            <a:r>
              <a:rPr lang="fr-FR" dirty="0" err="1" smtClean="0"/>
              <a:t>product</a:t>
            </a:r>
            <a:r>
              <a:rPr lang="fr-FR" dirty="0" smtClean="0"/>
              <a:t> </a:t>
            </a:r>
            <a:r>
              <a:rPr lang="fr-FR" dirty="0" err="1" smtClean="0"/>
              <a:t>backlog</a:t>
            </a:r>
            <a:endParaRPr lang="fr-FR" dirty="0" smtClean="0"/>
          </a:p>
          <a:p>
            <a:r>
              <a:rPr lang="fr-FR" dirty="0" smtClean="0"/>
              <a:t>En fonction de la capacité de production de l’équipe et de la durée des sprints le plan de la release est établi</a:t>
            </a:r>
          </a:p>
          <a:p>
            <a:r>
              <a:rPr lang="fr-FR" dirty="0" smtClean="0"/>
              <a:t>Le PO peut ajuster la priorité des user stories si nécessaire</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683568" y="4149080"/>
            <a:ext cx="7848872" cy="2571491"/>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16</a:t>
            </a:fld>
            <a:endParaRPr lang="fr-B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planning meeting</a:t>
            </a:r>
            <a:endParaRPr lang="fr-FR" dirty="0"/>
          </a:p>
        </p:txBody>
      </p:sp>
      <p:sp>
        <p:nvSpPr>
          <p:cNvPr id="3" name="Espace réservé du contenu 2"/>
          <p:cNvSpPr>
            <a:spLocks noGrp="1"/>
          </p:cNvSpPr>
          <p:nvPr>
            <p:ph idx="1"/>
          </p:nvPr>
        </p:nvSpPr>
        <p:spPr>
          <a:xfrm>
            <a:off x="611560" y="1556791"/>
            <a:ext cx="8380040" cy="3168353"/>
          </a:xfrm>
        </p:spPr>
        <p:txBody>
          <a:bodyPr>
            <a:normAutofit fontScale="62500" lnSpcReduction="20000"/>
          </a:bodyPr>
          <a:lstStyle/>
          <a:p>
            <a:r>
              <a:rPr lang="fr-FR" dirty="0" smtClean="0"/>
              <a:t>Le Product Owner explique à l’équipe les user stories les plus prioritaires du </a:t>
            </a:r>
            <a:r>
              <a:rPr lang="fr-FR" dirty="0" err="1" smtClean="0"/>
              <a:t>product</a:t>
            </a:r>
            <a:r>
              <a:rPr lang="fr-FR" dirty="0" smtClean="0"/>
              <a:t> </a:t>
            </a:r>
            <a:r>
              <a:rPr lang="fr-FR" dirty="0" err="1" smtClean="0"/>
              <a:t>backlog</a:t>
            </a:r>
            <a:endParaRPr lang="fr-FR" dirty="0" smtClean="0"/>
          </a:p>
          <a:p>
            <a:r>
              <a:rPr lang="fr-FR" dirty="0" smtClean="0"/>
              <a:t>L’équipe décompose les stories en tâches et les chiffre</a:t>
            </a:r>
          </a:p>
          <a:p>
            <a:r>
              <a:rPr lang="fr-FR" dirty="0" smtClean="0"/>
              <a:t>Les explications du PO et les chiffrages réalisés permettent à toute l’équipe de s’assurer de la bonne compréhension des stories</a:t>
            </a:r>
          </a:p>
          <a:p>
            <a:r>
              <a:rPr lang="fr-FR" dirty="0" smtClean="0"/>
              <a:t>Quand la somme des tâches chiffrées atteint la capacité de production de l’équipe, le périmètre du sprint est défini</a:t>
            </a:r>
          </a:p>
          <a:p>
            <a:r>
              <a:rPr lang="fr-FR" dirty="0" smtClean="0"/>
              <a:t>On ne fait rentrer que des stories complètes dans le sprint</a:t>
            </a:r>
          </a:p>
          <a:p>
            <a:r>
              <a:rPr lang="fr-FR" dirty="0" smtClean="0"/>
              <a:t>Le PO a le droit de modifier les priorités des stories si nécessaire</a:t>
            </a:r>
          </a:p>
          <a:p>
            <a:r>
              <a:rPr lang="fr-FR" dirty="0" smtClean="0"/>
              <a:t>La liste des tâches identifiées constitue le </a:t>
            </a:r>
            <a:r>
              <a:rPr lang="fr-FR" b="1" dirty="0" smtClean="0"/>
              <a:t>sprint </a:t>
            </a:r>
            <a:r>
              <a:rPr lang="fr-FR" b="1" dirty="0" err="1" smtClean="0"/>
              <a:t>backlog</a:t>
            </a:r>
            <a:endParaRPr lang="fr-FR" b="1" dirty="0" smtClean="0"/>
          </a:p>
          <a:p>
            <a:endParaRPr lang="fr-FR" dirty="0"/>
          </a:p>
        </p:txBody>
      </p:sp>
      <p:pic>
        <p:nvPicPr>
          <p:cNvPr id="7170" name="Picture 2"/>
          <p:cNvPicPr>
            <a:picLocks noChangeAspect="1" noChangeArrowheads="1"/>
          </p:cNvPicPr>
          <p:nvPr/>
        </p:nvPicPr>
        <p:blipFill>
          <a:blip r:embed="rId2" cstate="print"/>
          <a:srcRect/>
          <a:stretch>
            <a:fillRect/>
          </a:stretch>
        </p:blipFill>
        <p:spPr bwMode="auto">
          <a:xfrm>
            <a:off x="2051720" y="4653136"/>
            <a:ext cx="5133975" cy="1666875"/>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17</a:t>
            </a:fld>
            <a:endParaRPr lang="fr-B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sprint</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Itération de 2 à 4 semaines</a:t>
            </a:r>
          </a:p>
          <a:p>
            <a:r>
              <a:rPr lang="fr-FR" b="1" dirty="0" smtClean="0"/>
              <a:t>Durée fixe permettant de rythmer la vie du projet</a:t>
            </a:r>
          </a:p>
          <a:p>
            <a:r>
              <a:rPr lang="fr-FR" dirty="0" smtClean="0"/>
              <a:t>Un sprint produit de la </a:t>
            </a:r>
            <a:r>
              <a:rPr lang="fr-FR" b="1" dirty="0" smtClean="0"/>
              <a:t>valeur métier</a:t>
            </a:r>
          </a:p>
          <a:p>
            <a:r>
              <a:rPr lang="fr-FR" dirty="0" smtClean="0"/>
              <a:t>Les stories sont développées par ordre d’importance</a:t>
            </a:r>
          </a:p>
          <a:p>
            <a:r>
              <a:rPr lang="fr-FR" dirty="0" smtClean="0"/>
              <a:t>Chaque story est conçue, codée, documentée et testée (définition du </a:t>
            </a:r>
            <a:r>
              <a:rPr lang="fr-FR" b="1" dirty="0" smtClean="0"/>
              <a:t>terminé)</a:t>
            </a:r>
          </a:p>
          <a:p>
            <a:r>
              <a:rPr lang="fr-FR" dirty="0" smtClean="0"/>
              <a:t>Toutes les activités de développement ont lieu</a:t>
            </a:r>
          </a:p>
          <a:p>
            <a:r>
              <a:rPr lang="fr-FR" dirty="0" smtClean="0"/>
              <a:t>Participation active du Product Owner</a:t>
            </a:r>
          </a:p>
          <a:p>
            <a:pPr lvl="1"/>
            <a:r>
              <a:rPr lang="fr-FR" dirty="0" smtClean="0"/>
              <a:t>Explication des stories, préparation des jeux de tests, tests</a:t>
            </a:r>
          </a:p>
          <a:p>
            <a:r>
              <a:rPr lang="fr-FR" b="1" dirty="0" smtClean="0"/>
              <a:t>Stabilité pendant le sprint</a:t>
            </a:r>
          </a:p>
          <a:p>
            <a:pPr lvl="1"/>
            <a:r>
              <a:rPr lang="fr-FR" dirty="0" smtClean="0"/>
              <a:t>Pas de changement de périmètre</a:t>
            </a:r>
          </a:p>
          <a:p>
            <a:pPr lvl="1"/>
            <a:r>
              <a:rPr lang="fr-FR" dirty="0" smtClean="0"/>
              <a:t>Pas de changement dans l’équipe</a:t>
            </a:r>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18</a:t>
            </a:fld>
            <a:endParaRPr lang="fr-B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Daily </a:t>
            </a:r>
            <a:r>
              <a:rPr lang="fr-FR" dirty="0" err="1" smtClean="0"/>
              <a:t>scrum</a:t>
            </a:r>
            <a:endParaRPr lang="fr-FR" dirty="0"/>
          </a:p>
        </p:txBody>
      </p:sp>
      <p:sp>
        <p:nvSpPr>
          <p:cNvPr id="3" name="Espace réservé du contenu 2"/>
          <p:cNvSpPr>
            <a:spLocks noGrp="1"/>
          </p:cNvSpPr>
          <p:nvPr>
            <p:ph idx="1"/>
          </p:nvPr>
        </p:nvSpPr>
        <p:spPr>
          <a:xfrm>
            <a:off x="683568" y="1556792"/>
            <a:ext cx="5256584" cy="4523333"/>
          </a:xfrm>
        </p:spPr>
        <p:txBody>
          <a:bodyPr>
            <a:normAutofit fontScale="77500" lnSpcReduction="20000"/>
          </a:bodyPr>
          <a:lstStyle/>
          <a:p>
            <a:r>
              <a:rPr lang="fr-FR" dirty="0" smtClean="0"/>
              <a:t>À heure fixe, durée 15’, debout</a:t>
            </a:r>
          </a:p>
          <a:p>
            <a:r>
              <a:rPr lang="fr-FR" dirty="0" smtClean="0"/>
              <a:t>Tout le monde peut participer, seule l’équipe peut parler</a:t>
            </a:r>
          </a:p>
          <a:p>
            <a:r>
              <a:rPr lang="fr-FR" dirty="0" smtClean="0"/>
              <a:t>Chacun doit répondre à 3 questions</a:t>
            </a:r>
          </a:p>
          <a:p>
            <a:pPr lvl="1"/>
            <a:r>
              <a:rPr lang="fr-FR" dirty="0" smtClean="0"/>
              <a:t>Qu’as-tu fait hier</a:t>
            </a:r>
          </a:p>
          <a:p>
            <a:pPr lvl="1"/>
            <a:r>
              <a:rPr lang="fr-FR" dirty="0" smtClean="0"/>
              <a:t>Que vas-tu faire aujourd’hui</a:t>
            </a:r>
          </a:p>
          <a:p>
            <a:pPr lvl="1"/>
            <a:r>
              <a:rPr lang="fr-FR" dirty="0" smtClean="0"/>
              <a:t>Y a-t-il des obstacles</a:t>
            </a:r>
          </a:p>
          <a:p>
            <a:r>
              <a:rPr lang="fr-FR" dirty="0" smtClean="0"/>
              <a:t>Il s’agit de prendre des engagements envers ses pairs</a:t>
            </a:r>
          </a:p>
          <a:p>
            <a:r>
              <a:rPr lang="fr-FR" dirty="0" smtClean="0"/>
              <a:t>Le radiateur d’informations et le </a:t>
            </a:r>
            <a:r>
              <a:rPr lang="fr-FR" dirty="0" err="1" smtClean="0"/>
              <a:t>burndown</a:t>
            </a:r>
            <a:r>
              <a:rPr lang="fr-FR" dirty="0" smtClean="0"/>
              <a:t> </a:t>
            </a:r>
            <a:r>
              <a:rPr lang="fr-FR" dirty="0" err="1" smtClean="0"/>
              <a:t>chart</a:t>
            </a:r>
            <a:r>
              <a:rPr lang="fr-FR" dirty="0" smtClean="0"/>
              <a:t> sont mis à jour.</a:t>
            </a:r>
          </a:p>
          <a:p>
            <a:endParaRPr lang="fr-FR" dirty="0"/>
          </a:p>
        </p:txBody>
      </p:sp>
      <p:pic>
        <p:nvPicPr>
          <p:cNvPr id="8194" name="Picture 2"/>
          <p:cNvPicPr>
            <a:picLocks noChangeAspect="1" noChangeArrowheads="1"/>
          </p:cNvPicPr>
          <p:nvPr/>
        </p:nvPicPr>
        <p:blipFill>
          <a:blip r:embed="rId2" cstate="print"/>
          <a:srcRect/>
          <a:stretch>
            <a:fillRect/>
          </a:stretch>
        </p:blipFill>
        <p:spPr bwMode="auto">
          <a:xfrm>
            <a:off x="5763583" y="1772816"/>
            <a:ext cx="3380417" cy="3249563"/>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19</a:t>
            </a:fld>
            <a:endParaRPr lang="fr-B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constats</a:t>
            </a:r>
            <a:endParaRPr lang="fr-FR" dirty="0"/>
          </a:p>
        </p:txBody>
      </p:sp>
      <p:sp>
        <p:nvSpPr>
          <p:cNvPr id="3" name="Espace réservé du contenu 2"/>
          <p:cNvSpPr>
            <a:spLocks noGrp="1"/>
          </p:cNvSpPr>
          <p:nvPr>
            <p:ph idx="1"/>
          </p:nvPr>
        </p:nvSpPr>
        <p:spPr/>
        <p:txBody>
          <a:bodyPr>
            <a:normAutofit fontScale="85000" lnSpcReduction="10000"/>
          </a:bodyPr>
          <a:lstStyle/>
          <a:p>
            <a:r>
              <a:rPr lang="fr-FR" sz="2400" dirty="0" smtClean="0"/>
              <a:t>Les </a:t>
            </a:r>
            <a:r>
              <a:rPr lang="fr-FR" sz="2400" dirty="0" err="1" smtClean="0"/>
              <a:t>MOAs</a:t>
            </a:r>
            <a:r>
              <a:rPr lang="fr-FR" sz="2400" dirty="0" smtClean="0"/>
              <a:t> accumulent les demandes métier dans des cahiers des charges qui, sous couvert d’exhaustivité, ne distinguent plus le nécessaire du superflu.</a:t>
            </a:r>
          </a:p>
          <a:p>
            <a:r>
              <a:rPr lang="fr-FR" sz="2400" dirty="0" smtClean="0"/>
              <a:t>Les délais initiaux des projets sont rarement respectés.</a:t>
            </a:r>
          </a:p>
          <a:p>
            <a:r>
              <a:rPr lang="fr-FR" sz="2400" dirty="0" smtClean="0"/>
              <a:t>80 % de la valeur vient de 20% des fonctionnalités</a:t>
            </a:r>
          </a:p>
          <a:p>
            <a:r>
              <a:rPr lang="fr-FR" sz="2400" dirty="0" smtClean="0"/>
              <a:t>« Ce n’est pas un bug! C’est une demande d’évolution par rapport à la spécification »</a:t>
            </a:r>
          </a:p>
          <a:p>
            <a:r>
              <a:rPr lang="fr-FR" sz="2400" dirty="0" smtClean="0"/>
              <a:t>Dette technique</a:t>
            </a:r>
          </a:p>
          <a:p>
            <a:r>
              <a:rPr lang="fr-FR" sz="2400" dirty="0" smtClean="0"/>
              <a:t>Code sans tests, redondant, illisible</a:t>
            </a:r>
          </a:p>
          <a:p>
            <a:r>
              <a:rPr lang="fr-FR" sz="2400" dirty="0" smtClean="0"/>
              <a:t>Design trop complexe</a:t>
            </a:r>
          </a:p>
          <a:p>
            <a:r>
              <a:rPr lang="fr-FR" sz="2400" dirty="0" smtClean="0"/>
              <a:t>Le goulot d’étranglement des projets est la synchronisation des acteurs</a:t>
            </a:r>
          </a:p>
          <a:p>
            <a:r>
              <a:rPr lang="fr-FR" sz="2400" dirty="0" smtClean="0"/>
              <a:t>Les architectes tentent de simplifier le SI en créant des guichets normatifs où s’empilent les demandes des projets</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Burndown</a:t>
            </a:r>
            <a:r>
              <a:rPr lang="fr-FR" dirty="0" smtClean="0"/>
              <a:t> </a:t>
            </a:r>
            <a:r>
              <a:rPr lang="fr-FR" dirty="0" err="1" smtClean="0"/>
              <a:t>chart</a:t>
            </a:r>
            <a:endParaRPr lang="fr-FR" dirty="0"/>
          </a:p>
        </p:txBody>
      </p:sp>
      <p:sp>
        <p:nvSpPr>
          <p:cNvPr id="3" name="Espace réservé du contenu 2"/>
          <p:cNvSpPr>
            <a:spLocks noGrp="1"/>
          </p:cNvSpPr>
          <p:nvPr>
            <p:ph idx="1"/>
          </p:nvPr>
        </p:nvSpPr>
        <p:spPr>
          <a:xfrm>
            <a:off x="683568" y="980728"/>
            <a:ext cx="8208912" cy="1512168"/>
          </a:xfrm>
        </p:spPr>
        <p:txBody>
          <a:bodyPr>
            <a:normAutofit/>
          </a:bodyPr>
          <a:lstStyle/>
          <a:p>
            <a:r>
              <a:rPr lang="fr-FR" sz="2400" dirty="0" smtClean="0"/>
              <a:t>Visualisation simple et rapide de l’avancement du sprint</a:t>
            </a:r>
          </a:p>
        </p:txBody>
      </p:sp>
      <p:pic>
        <p:nvPicPr>
          <p:cNvPr id="1026" name="Picture 2"/>
          <p:cNvPicPr>
            <a:picLocks noChangeAspect="1" noChangeArrowheads="1"/>
          </p:cNvPicPr>
          <p:nvPr/>
        </p:nvPicPr>
        <p:blipFill>
          <a:blip r:embed="rId2"/>
          <a:srcRect/>
          <a:stretch>
            <a:fillRect/>
          </a:stretch>
        </p:blipFill>
        <p:spPr bwMode="auto">
          <a:xfrm>
            <a:off x="2915816" y="1988704"/>
            <a:ext cx="6228184" cy="4275347"/>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20</a:t>
            </a:fld>
            <a:endParaRPr lang="fr-B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Scrum</a:t>
            </a:r>
            <a:r>
              <a:rPr lang="fr-FR" dirty="0" smtClean="0"/>
              <a:t> </a:t>
            </a:r>
            <a:r>
              <a:rPr lang="fr-FR" dirty="0" err="1" smtClean="0"/>
              <a:t>Board</a:t>
            </a:r>
            <a:endParaRPr lang="fr-FR" dirty="0"/>
          </a:p>
        </p:txBody>
      </p:sp>
      <p:sp>
        <p:nvSpPr>
          <p:cNvPr id="3" name="Espace réservé du contenu 2"/>
          <p:cNvSpPr>
            <a:spLocks noGrp="1"/>
          </p:cNvSpPr>
          <p:nvPr>
            <p:ph idx="1"/>
          </p:nvPr>
        </p:nvSpPr>
        <p:spPr>
          <a:xfrm>
            <a:off x="683568" y="980728"/>
            <a:ext cx="8208912" cy="1512168"/>
          </a:xfrm>
        </p:spPr>
        <p:txBody>
          <a:bodyPr>
            <a:normAutofit/>
          </a:bodyPr>
          <a:lstStyle/>
          <a:p>
            <a:r>
              <a:rPr lang="fr-FR" sz="2400" dirty="0" smtClean="0"/>
              <a:t>Tableau de bord</a:t>
            </a:r>
          </a:p>
        </p:txBody>
      </p:sp>
      <p:pic>
        <p:nvPicPr>
          <p:cNvPr id="2050" name="Picture 2"/>
          <p:cNvPicPr>
            <a:picLocks noChangeAspect="1" noChangeArrowheads="1"/>
          </p:cNvPicPr>
          <p:nvPr/>
        </p:nvPicPr>
        <p:blipFill>
          <a:blip r:embed="rId2"/>
          <a:srcRect/>
          <a:stretch>
            <a:fillRect/>
          </a:stretch>
        </p:blipFill>
        <p:spPr bwMode="auto">
          <a:xfrm>
            <a:off x="1907704" y="1700808"/>
            <a:ext cx="6608006" cy="4336504"/>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21</a:t>
            </a:fld>
            <a:endParaRPr lang="fr-B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Sprint </a:t>
            </a:r>
            <a:r>
              <a:rPr lang="fr-FR" dirty="0" err="1" smtClean="0"/>
              <a:t>review</a:t>
            </a:r>
            <a:r>
              <a:rPr lang="fr-FR" dirty="0" smtClean="0"/>
              <a:t> et rétrospective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Sprint </a:t>
            </a:r>
            <a:r>
              <a:rPr lang="fr-FR" dirty="0" err="1" smtClean="0"/>
              <a:t>review</a:t>
            </a:r>
            <a:r>
              <a:rPr lang="fr-FR" dirty="0" smtClean="0"/>
              <a:t> (2h)</a:t>
            </a:r>
          </a:p>
          <a:p>
            <a:pPr lvl="1"/>
            <a:r>
              <a:rPr lang="fr-FR" dirty="0" smtClean="0"/>
              <a:t>Tout le monde est invité (surtout les utilisateurs)</a:t>
            </a:r>
          </a:p>
          <a:p>
            <a:pPr lvl="1"/>
            <a:r>
              <a:rPr lang="fr-FR" dirty="0" smtClean="0"/>
              <a:t>Démonstration des user stories développées lors du sprint</a:t>
            </a:r>
          </a:p>
          <a:p>
            <a:pPr lvl="1"/>
            <a:r>
              <a:rPr lang="fr-FR" dirty="0" smtClean="0"/>
              <a:t>Feedback sur le produit</a:t>
            </a:r>
          </a:p>
          <a:p>
            <a:r>
              <a:rPr lang="fr-FR" dirty="0" err="1" smtClean="0"/>
              <a:t>Retrospective</a:t>
            </a:r>
            <a:r>
              <a:rPr lang="fr-FR" dirty="0" smtClean="0"/>
              <a:t> (1/2h)</a:t>
            </a:r>
          </a:p>
          <a:p>
            <a:pPr lvl="1"/>
            <a:r>
              <a:rPr lang="fr-FR" dirty="0" smtClean="0"/>
              <a:t>Processus d’amélioration continue</a:t>
            </a:r>
          </a:p>
          <a:p>
            <a:pPr lvl="1"/>
            <a:r>
              <a:rPr lang="fr-FR" dirty="0" smtClean="0"/>
              <a:t>Toute l’équipe participe</a:t>
            </a:r>
          </a:p>
          <a:p>
            <a:pPr lvl="1"/>
            <a:r>
              <a:rPr lang="fr-FR" dirty="0" smtClean="0"/>
              <a:t>Identification de ce qui fonctionne bien et de ce qu’il faut améliorer</a:t>
            </a:r>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22</a:t>
            </a:fld>
            <a:endParaRPr lang="fr-B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Macro-planning du projet </a:t>
            </a:r>
            <a:r>
              <a:rPr lang="fr-FR" dirty="0" err="1" smtClean="0"/>
              <a:t>scrum</a:t>
            </a:r>
            <a:endParaRPr lang="fr-FR"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660240" y="1124744"/>
            <a:ext cx="8124934" cy="4880445"/>
          </a:xfrm>
          <a:prstGeom prst="rect">
            <a:avLst/>
          </a:prstGeom>
          <a:noFill/>
          <a:ln w="9525">
            <a:noFill/>
            <a:miter lim="800000"/>
            <a:headEnd/>
            <a:tailEnd/>
          </a:ln>
        </p:spPr>
      </p:pic>
      <p:sp>
        <p:nvSpPr>
          <p:cNvPr id="4" name="Espace réservé du numéro de diapositive 3"/>
          <p:cNvSpPr>
            <a:spLocks noGrp="1"/>
          </p:cNvSpPr>
          <p:nvPr>
            <p:ph type="sldNum" sz="quarter" idx="10"/>
          </p:nvPr>
        </p:nvSpPr>
        <p:spPr/>
        <p:txBody>
          <a:bodyPr/>
          <a:lstStyle/>
          <a:p>
            <a:fld id="{CF4668DC-857F-487D-BFFA-8C0CA5037977}" type="slidenum">
              <a:rPr lang="fr-BE" smtClean="0"/>
              <a:pPr/>
              <a:t>23</a:t>
            </a:fld>
            <a:endParaRPr lang="fr-B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 d’expérience</a:t>
            </a:r>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24</a:t>
            </a:fld>
            <a:endParaRPr lang="fr-BE"/>
          </a:p>
        </p:txBody>
      </p:sp>
      <p:sp>
        <p:nvSpPr>
          <p:cNvPr id="6" name="Espace réservé du contenu 2"/>
          <p:cNvSpPr>
            <a:spLocks noGrp="1"/>
          </p:cNvSpPr>
          <p:nvPr>
            <p:ph idx="1"/>
          </p:nvPr>
        </p:nvSpPr>
        <p:spPr>
          <a:xfrm>
            <a:off x="1043608" y="1052736"/>
            <a:ext cx="7354887" cy="4525963"/>
          </a:xfrm>
        </p:spPr>
        <p:txBody>
          <a:bodyPr>
            <a:normAutofit lnSpcReduction="10000"/>
          </a:bodyPr>
          <a:lstStyle/>
          <a:p>
            <a:r>
              <a:rPr lang="fr-FR" dirty="0" smtClean="0"/>
              <a:t>Méthode efficace si la philosophie SCRUM est appliquée</a:t>
            </a:r>
          </a:p>
          <a:p>
            <a:endParaRPr lang="fr-FR" dirty="0" smtClean="0"/>
          </a:p>
          <a:p>
            <a:r>
              <a:rPr lang="fr-FR" dirty="0" smtClean="0"/>
              <a:t>Resistance au changement</a:t>
            </a:r>
          </a:p>
          <a:p>
            <a:r>
              <a:rPr lang="fr-FR" dirty="0" smtClean="0"/>
              <a:t>Contraintes projet :</a:t>
            </a:r>
          </a:p>
          <a:p>
            <a:pPr lvl="1"/>
            <a:r>
              <a:rPr lang="fr-FR" dirty="0" smtClean="0"/>
              <a:t>Implication des clients</a:t>
            </a:r>
          </a:p>
          <a:p>
            <a:pPr lvl="1"/>
            <a:r>
              <a:rPr lang="fr-FR" dirty="0" smtClean="0"/>
              <a:t>Implication du chef de projet</a:t>
            </a:r>
          </a:p>
          <a:p>
            <a:pPr lvl="1"/>
            <a:r>
              <a:rPr lang="fr-FR" dirty="0" smtClean="0"/>
              <a:t>Facturation</a:t>
            </a:r>
          </a:p>
          <a:p>
            <a:pPr lvl="1"/>
            <a:r>
              <a:rPr lang="fr-FR" dirty="0" smtClean="0"/>
              <a:t>Localisation des équipes</a:t>
            </a:r>
          </a:p>
          <a:p>
            <a:pPr lvl="1"/>
            <a:endParaRPr lang="fr-FR"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bibliographie</a:t>
            </a:r>
            <a:endParaRPr lang="fr-FR" dirty="0"/>
          </a:p>
        </p:txBody>
      </p:sp>
      <p:sp>
        <p:nvSpPr>
          <p:cNvPr id="4" name="Espace réservé du contenu 3"/>
          <p:cNvSpPr>
            <a:spLocks noGrp="1"/>
          </p:cNvSpPr>
          <p:nvPr>
            <p:ph idx="1"/>
          </p:nvPr>
        </p:nvSpPr>
        <p:spPr/>
        <p:txBody>
          <a:bodyPr>
            <a:normAutofit fontScale="92500" lnSpcReduction="20000"/>
          </a:bodyPr>
          <a:lstStyle/>
          <a:p>
            <a:r>
              <a:rPr lang="fr-FR" dirty="0" smtClean="0"/>
              <a:t>“An Introduction to Scrum” by Mike Cohn (www.mountaingoatsoftware.com), traduction de Claude Aubry</a:t>
            </a:r>
          </a:p>
          <a:p>
            <a:r>
              <a:rPr lang="fr-FR" dirty="0" smtClean="0"/>
              <a:t>« Gestion de projet. Vers les méthodes agiles » de Véronique Messager Rota</a:t>
            </a:r>
          </a:p>
          <a:p>
            <a:r>
              <a:rPr lang="en-US" dirty="0" smtClean="0"/>
              <a:t>« Scrum And </a:t>
            </a:r>
            <a:r>
              <a:rPr lang="en-US" dirty="0" err="1" smtClean="0"/>
              <a:t>Xp</a:t>
            </a:r>
            <a:r>
              <a:rPr lang="en-US" dirty="0" smtClean="0"/>
              <a:t> From The Trenches », by </a:t>
            </a:r>
            <a:r>
              <a:rPr lang="en-US" dirty="0" err="1" smtClean="0"/>
              <a:t>Enrik</a:t>
            </a:r>
            <a:r>
              <a:rPr lang="en-US" dirty="0" smtClean="0"/>
              <a:t> </a:t>
            </a:r>
            <a:r>
              <a:rPr lang="en-US" dirty="0" err="1" smtClean="0"/>
              <a:t>Kniberg</a:t>
            </a:r>
            <a:endParaRPr lang="en-US" dirty="0" smtClean="0"/>
          </a:p>
          <a:p>
            <a:r>
              <a:rPr lang="fr-FR" smtClean="0"/>
              <a:t>« </a:t>
            </a:r>
            <a:r>
              <a:rPr lang="fr-FR" dirty="0" smtClean="0"/>
              <a:t>Scrum Le guide pratique de la méthode agile la plus populaire », de Claude Aubry</a:t>
            </a:r>
          </a:p>
          <a:p>
            <a:endParaRPr lang="fr-FR" dirty="0"/>
          </a:p>
        </p:txBody>
      </p:sp>
      <p:sp>
        <p:nvSpPr>
          <p:cNvPr id="5" name="Espace réservé du numéro de diapositive 4"/>
          <p:cNvSpPr>
            <a:spLocks noGrp="1"/>
          </p:cNvSpPr>
          <p:nvPr>
            <p:ph type="sldNum" sz="quarter" idx="10"/>
          </p:nvPr>
        </p:nvSpPr>
        <p:spPr/>
        <p:txBody>
          <a:bodyPr/>
          <a:lstStyle/>
          <a:p>
            <a:fld id="{CF4668DC-857F-487D-BFFA-8C0CA5037977}" type="slidenum">
              <a:rPr lang="fr-BE" smtClean="0"/>
              <a:pPr/>
              <a:t>25</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concept de l’</a:t>
            </a:r>
            <a:r>
              <a:rPr lang="fr-FR" dirty="0" err="1" smtClean="0"/>
              <a:t>agilite</a:t>
            </a:r>
            <a:endParaRPr lang="fr-FR" dirty="0"/>
          </a:p>
        </p:txBody>
      </p:sp>
      <p:sp>
        <p:nvSpPr>
          <p:cNvPr id="3" name="Espace réservé du contenu 2"/>
          <p:cNvSpPr>
            <a:spLocks noGrp="1"/>
          </p:cNvSpPr>
          <p:nvPr>
            <p:ph idx="1"/>
          </p:nvPr>
        </p:nvSpPr>
        <p:spPr/>
        <p:txBody>
          <a:bodyPr>
            <a:normAutofit fontScale="92500"/>
          </a:bodyPr>
          <a:lstStyle/>
          <a:p>
            <a:r>
              <a:rPr lang="fr-FR" sz="2400" dirty="0" smtClean="0"/>
              <a:t>Une méthode agile est une approche itérative et incrémentale, qui est menée dans un esprit collaboratif, avec juste ce qu'il faut de formalisme. Elle génère un produit de haute qualité tout en prenant en compte l'évolution des besoins des clients</a:t>
            </a:r>
          </a:p>
          <a:p>
            <a:endParaRPr lang="fr-FR" sz="2400" dirty="0" smtClean="0"/>
          </a:p>
          <a:p>
            <a:r>
              <a:rPr lang="fr-FR" sz="2000" dirty="0" smtClean="0"/>
              <a:t>Privilégier </a:t>
            </a:r>
            <a:r>
              <a:rPr lang="fr-FR" sz="2000" b="1" dirty="0" smtClean="0"/>
              <a:t>l’interaction avec les personnes </a:t>
            </a:r>
            <a:r>
              <a:rPr lang="fr-FR" sz="2000" dirty="0" smtClean="0"/>
              <a:t>aux processus et outils.</a:t>
            </a:r>
          </a:p>
          <a:p>
            <a:r>
              <a:rPr lang="fr-FR" sz="2000" dirty="0" smtClean="0"/>
              <a:t>Privilégier un </a:t>
            </a:r>
            <a:r>
              <a:rPr lang="fr-FR" sz="2000" b="1" dirty="0" smtClean="0"/>
              <a:t>produit opérationnel </a:t>
            </a:r>
            <a:r>
              <a:rPr lang="fr-FR" sz="2000" dirty="0" smtClean="0"/>
              <a:t>à une documentation pléthorique.</a:t>
            </a:r>
          </a:p>
          <a:p>
            <a:r>
              <a:rPr lang="fr-FR" sz="2000" dirty="0" smtClean="0"/>
              <a:t>Privilégier la </a:t>
            </a:r>
            <a:r>
              <a:rPr lang="fr-FR" sz="2000" b="1" dirty="0" smtClean="0"/>
              <a:t>collaboration avec le client  </a:t>
            </a:r>
            <a:r>
              <a:rPr lang="fr-FR" sz="2000" dirty="0" smtClean="0"/>
              <a:t>à la négociation de contrat.</a:t>
            </a:r>
          </a:p>
          <a:p>
            <a:r>
              <a:rPr lang="fr-FR" sz="2000" dirty="0" smtClean="0"/>
              <a:t>Privilégier la </a:t>
            </a:r>
            <a:r>
              <a:rPr lang="fr-FR" sz="2000" b="1" dirty="0" smtClean="0"/>
              <a:t>réactivité face au changement </a:t>
            </a:r>
            <a:r>
              <a:rPr lang="fr-FR" sz="2000" dirty="0" smtClean="0"/>
              <a:t>au suivi d'un plan</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3</a:t>
            </a:fld>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méthodes agiles</a:t>
            </a:r>
            <a:endParaRPr lang="fr-FR" dirty="0"/>
          </a:p>
        </p:txBody>
      </p:sp>
      <p:sp>
        <p:nvSpPr>
          <p:cNvPr id="3" name="Espace réservé du contenu 2"/>
          <p:cNvSpPr>
            <a:spLocks noGrp="1"/>
          </p:cNvSpPr>
          <p:nvPr>
            <p:ph idx="1"/>
          </p:nvPr>
        </p:nvSpPr>
        <p:spPr/>
        <p:txBody>
          <a:bodyPr>
            <a:normAutofit/>
          </a:bodyPr>
          <a:lstStyle/>
          <a:p>
            <a:r>
              <a:rPr lang="fr-FR" sz="2400" dirty="0" smtClean="0"/>
              <a:t>Scrum</a:t>
            </a:r>
          </a:p>
          <a:p>
            <a:r>
              <a:rPr lang="fr-FR" sz="2400" dirty="0" smtClean="0"/>
              <a:t>XP (</a:t>
            </a:r>
            <a:r>
              <a:rPr lang="fr-FR" sz="2400" dirty="0" err="1" smtClean="0"/>
              <a:t>eXtreme</a:t>
            </a:r>
            <a:r>
              <a:rPr lang="fr-FR" sz="2400" dirty="0" smtClean="0"/>
              <a:t> </a:t>
            </a:r>
            <a:r>
              <a:rPr lang="fr-FR" sz="2400" dirty="0" err="1" smtClean="0"/>
              <a:t>Programming</a:t>
            </a:r>
            <a:r>
              <a:rPr lang="fr-FR" sz="2400" dirty="0" smtClean="0"/>
              <a:t>)</a:t>
            </a:r>
          </a:p>
          <a:p>
            <a:r>
              <a:rPr lang="fr-FR" sz="2400" dirty="0" smtClean="0"/>
              <a:t>UP (</a:t>
            </a:r>
            <a:r>
              <a:rPr lang="fr-FR" sz="2400" dirty="0" err="1" smtClean="0"/>
              <a:t>Unified</a:t>
            </a:r>
            <a:r>
              <a:rPr lang="fr-FR" sz="2400" dirty="0" smtClean="0"/>
              <a:t> </a:t>
            </a:r>
            <a:r>
              <a:rPr lang="fr-FR" sz="2400" dirty="0" err="1" smtClean="0"/>
              <a:t>Process</a:t>
            </a:r>
            <a:r>
              <a:rPr lang="fr-FR" sz="2400" dirty="0" smtClean="0"/>
              <a:t>)</a:t>
            </a:r>
          </a:p>
          <a:p>
            <a:r>
              <a:rPr lang="fr-FR" sz="2400" dirty="0" smtClean="0"/>
              <a:t>Crystal</a:t>
            </a:r>
          </a:p>
          <a:p>
            <a:r>
              <a:rPr lang="en-US" sz="2400" dirty="0" smtClean="0"/>
              <a:t>DSDM (Dynamic Software Development Method)</a:t>
            </a:r>
          </a:p>
          <a:p>
            <a:r>
              <a:rPr lang="en-US" sz="2400" dirty="0" smtClean="0"/>
              <a:t>RAD (Rapid Application Development)</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4</a:t>
            </a:fld>
            <a:endParaRPr lang="fr-B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t>
            </a:r>
            <a:r>
              <a:rPr lang="fr-FR" dirty="0" err="1" smtClean="0"/>
              <a:t>Scrum</a:t>
            </a:r>
            <a:endParaRPr lang="fr-FR" dirty="0"/>
          </a:p>
        </p:txBody>
      </p:sp>
      <p:sp>
        <p:nvSpPr>
          <p:cNvPr id="3" name="Espace réservé du contenu 2"/>
          <p:cNvSpPr>
            <a:spLocks noGrp="1"/>
          </p:cNvSpPr>
          <p:nvPr>
            <p:ph idx="1"/>
          </p:nvPr>
        </p:nvSpPr>
        <p:spPr/>
        <p:txBody>
          <a:bodyPr>
            <a:normAutofit lnSpcReduction="10000"/>
          </a:bodyPr>
          <a:lstStyle/>
          <a:p>
            <a:r>
              <a:rPr lang="fr-FR" sz="2400" dirty="0" smtClean="0"/>
              <a:t>Scrum est un processus agile qui permet de produire la plus grande valeur métier dans la durée la plus courte.</a:t>
            </a:r>
          </a:p>
          <a:p>
            <a:r>
              <a:rPr lang="fr-FR" sz="2400" dirty="0" smtClean="0"/>
              <a:t>Du logiciel qui fonctionne est produit à chaque sprint (toutes les 2 à 4 semaines).</a:t>
            </a:r>
          </a:p>
          <a:p>
            <a:r>
              <a:rPr lang="fr-FR" sz="2400" dirty="0" smtClean="0"/>
              <a:t>Le métier définit les priorités. L'équipe s'organise elle-même pour déterminer la meilleure façon de produire les exigences les plus prioritaires.</a:t>
            </a:r>
          </a:p>
          <a:p>
            <a:r>
              <a:rPr lang="fr-FR" sz="2400" dirty="0" smtClean="0"/>
              <a:t>A chaque fin de sprint, tout le monde peut voir fonctionner le produit courant et décider soit de le livrer dans l'état, soit de continuer à l'améliorer pendant un sprint supplémentaire.</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5</a:t>
            </a:fld>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processus</a:t>
            </a:r>
            <a:endParaRPr lang="fr-FR" dirty="0"/>
          </a:p>
        </p:txBody>
      </p:sp>
      <p:sp>
        <p:nvSpPr>
          <p:cNvPr id="3" name="Espace réservé du contenu 2"/>
          <p:cNvSpPr>
            <a:spLocks noGrp="1"/>
          </p:cNvSpPr>
          <p:nvPr>
            <p:ph idx="1"/>
          </p:nvPr>
        </p:nvSpPr>
        <p:spPr>
          <a:xfrm>
            <a:off x="304800" y="1554163"/>
            <a:ext cx="8686800" cy="650702"/>
          </a:xfrm>
        </p:spPr>
        <p:txBody>
          <a:bodyPr>
            <a:normAutofit/>
          </a:bodyPr>
          <a:lstStyle/>
          <a:p>
            <a:r>
              <a:rPr lang="fr-FR" sz="2400" dirty="0" smtClean="0"/>
              <a:t>Objectif: Donner de la visibilité au client</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dirty="0"/>
          </a:p>
        </p:txBody>
      </p:sp>
      <p:pic>
        <p:nvPicPr>
          <p:cNvPr id="1030" name="Picture 6"/>
          <p:cNvPicPr>
            <a:picLocks noChangeAspect="1" noChangeArrowheads="1"/>
          </p:cNvPicPr>
          <p:nvPr/>
        </p:nvPicPr>
        <p:blipFill>
          <a:blip r:embed="rId2" cstate="print"/>
          <a:srcRect/>
          <a:stretch>
            <a:fillRect/>
          </a:stretch>
        </p:blipFill>
        <p:spPr bwMode="auto">
          <a:xfrm>
            <a:off x="611560" y="2420888"/>
            <a:ext cx="8026102" cy="3611746"/>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6</a:t>
            </a:fld>
            <a:endParaRPr lang="fr-B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FR" dirty="0" smtClean="0"/>
              <a:t>Le processus</a:t>
            </a:r>
            <a:endParaRPr lang="fr-FR" dirty="0"/>
          </a:p>
        </p:txBody>
      </p:sp>
      <p:sp>
        <p:nvSpPr>
          <p:cNvPr id="3" name="Espace réservé du contenu 2"/>
          <p:cNvSpPr>
            <a:spLocks noGrp="1"/>
          </p:cNvSpPr>
          <p:nvPr>
            <p:ph idx="1"/>
          </p:nvPr>
        </p:nvSpPr>
        <p:spPr/>
        <p:txBody>
          <a:bodyPr>
            <a:normAutofit fontScale="47500" lnSpcReduction="20000"/>
          </a:bodyPr>
          <a:lstStyle/>
          <a:p>
            <a:r>
              <a:rPr lang="fr-FR" sz="4800" dirty="0" smtClean="0"/>
              <a:t>Itérations courtes</a:t>
            </a:r>
          </a:p>
          <a:p>
            <a:pPr lvl="1"/>
            <a:r>
              <a:rPr lang="fr-FR" sz="4400" dirty="0" smtClean="0"/>
              <a:t>Absence d’effet tunnel – visibilité donnée au client</a:t>
            </a:r>
          </a:p>
          <a:p>
            <a:pPr lvl="1"/>
            <a:r>
              <a:rPr lang="fr-FR" sz="4400" dirty="0" smtClean="0"/>
              <a:t>L’intégration et la qualification peuvent se faire au fur et </a:t>
            </a:r>
            <a:r>
              <a:rPr lang="fr-FR" sz="4800" dirty="0" smtClean="0"/>
              <a:t>à mesure</a:t>
            </a:r>
          </a:p>
          <a:p>
            <a:pPr lvl="1"/>
            <a:r>
              <a:rPr lang="fr-FR" sz="4400" dirty="0" smtClean="0"/>
              <a:t>Les non conformités sont détectées et corrigées au plus tôt</a:t>
            </a:r>
          </a:p>
          <a:p>
            <a:r>
              <a:rPr lang="fr-FR" sz="4800" dirty="0" smtClean="0"/>
              <a:t>Processus incrémental</a:t>
            </a:r>
          </a:p>
          <a:p>
            <a:pPr lvl="1"/>
            <a:r>
              <a:rPr lang="fr-FR" sz="4400" dirty="0" smtClean="0"/>
              <a:t>Production d’incréments potentiellement livrables</a:t>
            </a:r>
          </a:p>
          <a:p>
            <a:pPr lvl="1"/>
            <a:r>
              <a:rPr lang="fr-FR" sz="4400" dirty="0" smtClean="0"/>
              <a:t>L’application est complétée à chaque itération</a:t>
            </a:r>
          </a:p>
          <a:p>
            <a:r>
              <a:rPr lang="fr-FR" sz="4800" dirty="0" err="1" smtClean="0"/>
              <a:t>Timeboxing</a:t>
            </a:r>
            <a:endParaRPr lang="fr-FR" sz="4800" dirty="0" smtClean="0"/>
          </a:p>
          <a:p>
            <a:pPr lvl="1"/>
            <a:r>
              <a:rPr lang="fr-FR" sz="4400" dirty="0" smtClean="0"/>
              <a:t>Livraisons garanties</a:t>
            </a:r>
          </a:p>
          <a:p>
            <a:pPr lvl="1"/>
            <a:r>
              <a:rPr lang="fr-FR" sz="4400" dirty="0" smtClean="0"/>
              <a:t>Time to </a:t>
            </a:r>
            <a:r>
              <a:rPr lang="fr-FR" sz="4400" dirty="0" err="1" smtClean="0"/>
              <a:t>Market</a:t>
            </a:r>
            <a:r>
              <a:rPr lang="fr-FR" sz="4400" dirty="0" smtClean="0"/>
              <a:t> respecté</a:t>
            </a:r>
          </a:p>
          <a:p>
            <a:pPr lvl="1"/>
            <a:r>
              <a:rPr lang="fr-FR" sz="4400" dirty="0" smtClean="0"/>
              <a:t>Ajustement du périmètre</a:t>
            </a:r>
          </a:p>
          <a:p>
            <a:pPr>
              <a:buNone/>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F4668DC-857F-487D-BFFA-8C0CA5037977}" type="slidenum">
              <a:rPr lang="fr-BE" smtClean="0"/>
              <a:pPr/>
              <a:t>7</a:t>
            </a:fld>
            <a:endParaRPr lang="fr-B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64704"/>
            <a:ext cx="8686800" cy="838200"/>
          </a:xfrm>
        </p:spPr>
        <p:txBody>
          <a:bodyPr>
            <a:normAutofit fontScale="90000"/>
          </a:bodyPr>
          <a:lstStyle/>
          <a:p>
            <a:r>
              <a:rPr lang="fr-FR" sz="2700" dirty="0" smtClean="0"/>
              <a:t>Cycle de développement orienté « Valeur Ajoutée »</a:t>
            </a:r>
            <a:r>
              <a:rPr lang="fr-FR" dirty="0" smtClean="0"/>
              <a:t/>
            </a:r>
            <a:br>
              <a:rPr lang="fr-FR" dirty="0" smtClean="0"/>
            </a:br>
            <a:endParaRPr lang="fr-FR" dirty="0"/>
          </a:p>
        </p:txBody>
      </p:sp>
      <p:sp>
        <p:nvSpPr>
          <p:cNvPr id="5" name="Espace réservé du contenu 2"/>
          <p:cNvSpPr>
            <a:spLocks noGrp="1"/>
          </p:cNvSpPr>
          <p:nvPr>
            <p:ph idx="1"/>
          </p:nvPr>
        </p:nvSpPr>
        <p:spPr>
          <a:xfrm>
            <a:off x="457200" y="4869160"/>
            <a:ext cx="8686800" cy="1354981"/>
          </a:xfrm>
        </p:spPr>
        <p:txBody>
          <a:bodyPr>
            <a:normAutofit fontScale="85000" lnSpcReduction="20000"/>
          </a:bodyPr>
          <a:lstStyle/>
          <a:p>
            <a:r>
              <a:rPr lang="fr-FR" sz="2800" dirty="0" smtClean="0"/>
              <a:t>La priorisation des exigences est établie par le métier</a:t>
            </a:r>
          </a:p>
          <a:p>
            <a:pPr lvl="1"/>
            <a:r>
              <a:rPr lang="fr-FR" sz="2400" dirty="0" smtClean="0"/>
              <a:t>Le projet est capable d’absorber les perturbations extérieures</a:t>
            </a:r>
          </a:p>
          <a:p>
            <a:pPr lvl="1"/>
            <a:r>
              <a:rPr lang="fr-FR" sz="2400" dirty="0" smtClean="0"/>
              <a:t>Apporte aux utilisateurs la garantie de disposer des fonctionnalités indispensables</a:t>
            </a:r>
          </a:p>
          <a:p>
            <a:pPr>
              <a:buNone/>
            </a:pPr>
            <a:endParaRPr lang="fr-FR" dirty="0" smtClean="0"/>
          </a:p>
          <a:p>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971600" y="1412776"/>
            <a:ext cx="7596336" cy="3274158"/>
          </a:xfrm>
          <a:prstGeom prst="rect">
            <a:avLst/>
          </a:prstGeom>
          <a:noFill/>
          <a:ln w="9525">
            <a:noFill/>
            <a:miter lim="800000"/>
            <a:headEnd/>
            <a:tailEnd/>
          </a:ln>
        </p:spPr>
      </p:pic>
      <p:sp>
        <p:nvSpPr>
          <p:cNvPr id="6" name="Espace réservé du numéro de diapositive 5"/>
          <p:cNvSpPr>
            <a:spLocks noGrp="1"/>
          </p:cNvSpPr>
          <p:nvPr>
            <p:ph type="sldNum" sz="quarter" idx="10"/>
          </p:nvPr>
        </p:nvSpPr>
        <p:spPr/>
        <p:txBody>
          <a:bodyPr/>
          <a:lstStyle/>
          <a:p>
            <a:fld id="{CF4668DC-857F-487D-BFFA-8C0CA5037977}" type="slidenum">
              <a:rPr lang="fr-BE" smtClean="0"/>
              <a:pPr/>
              <a:t>8</a:t>
            </a:fld>
            <a:endParaRPr lang="fr-B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Cycle de développement « adaptable »</a:t>
            </a:r>
            <a:endParaRPr lang="fr-FR" dirty="0"/>
          </a:p>
        </p:txBody>
      </p:sp>
      <p:sp>
        <p:nvSpPr>
          <p:cNvPr id="7" name="Espace réservé du contenu 2"/>
          <p:cNvSpPr>
            <a:spLocks noGrp="1"/>
          </p:cNvSpPr>
          <p:nvPr>
            <p:ph idx="1"/>
          </p:nvPr>
        </p:nvSpPr>
        <p:spPr>
          <a:xfrm>
            <a:off x="899592" y="5301208"/>
            <a:ext cx="8038728" cy="1354981"/>
          </a:xfrm>
        </p:spPr>
        <p:txBody>
          <a:bodyPr>
            <a:normAutofit fontScale="92500"/>
          </a:bodyPr>
          <a:lstStyle/>
          <a:p>
            <a:r>
              <a:rPr lang="fr-FR" sz="2400" dirty="0" smtClean="0"/>
              <a:t>Il est possible d’adapter le contenu du projet afin de prendre en compte des évolutions urgentes</a:t>
            </a:r>
          </a:p>
          <a:p>
            <a:r>
              <a:rPr lang="fr-FR" sz="2400" dirty="0" smtClean="0"/>
              <a:t>Le contenu d’un sprint qui a démarré ne peut être modifié !</a:t>
            </a:r>
          </a:p>
          <a:p>
            <a:pPr>
              <a:buNone/>
            </a:pPr>
            <a:endParaRPr lang="fr-FR" dirty="0" smtClean="0"/>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755576" y="1340768"/>
            <a:ext cx="8146837" cy="3529837"/>
          </a:xfrm>
          <a:prstGeom prst="rect">
            <a:avLst/>
          </a:prstGeom>
          <a:noFill/>
          <a:ln w="9525">
            <a:noFill/>
            <a:miter lim="800000"/>
            <a:headEnd/>
            <a:tailEnd/>
          </a:ln>
        </p:spPr>
      </p:pic>
      <p:sp>
        <p:nvSpPr>
          <p:cNvPr id="5" name="Espace réservé du numéro de diapositive 4"/>
          <p:cNvSpPr>
            <a:spLocks noGrp="1"/>
          </p:cNvSpPr>
          <p:nvPr>
            <p:ph type="sldNum" sz="quarter" idx="10"/>
          </p:nvPr>
        </p:nvSpPr>
        <p:spPr/>
        <p:txBody>
          <a:bodyPr/>
          <a:lstStyle/>
          <a:p>
            <a:fld id="{CF4668DC-857F-487D-BFFA-8C0CA5037977}" type="slidenum">
              <a:rPr lang="fr-BE" smtClean="0"/>
              <a:pPr/>
              <a:t>9</a:t>
            </a:fld>
            <a:endParaRPr lang="fr-B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ASTEK">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 ASTEK</Template>
  <TotalTime>644</TotalTime>
  <Words>1228</Words>
  <Application>Microsoft Office PowerPoint</Application>
  <PresentationFormat>Affichage à l'écran (4:3)</PresentationFormat>
  <Paragraphs>211</Paragraphs>
  <Slides>25</Slides>
  <Notes>2</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Thème ASTEK</vt:lpstr>
      <vt:lpstr>La méthode agile SCRUM</vt:lpstr>
      <vt:lpstr>Les constats</vt:lpstr>
      <vt:lpstr>Le concept de l’agilite</vt:lpstr>
      <vt:lpstr>Quelques méthodes agiles</vt:lpstr>
      <vt:lpstr>Introduction à Scrum</vt:lpstr>
      <vt:lpstr>Le processus</vt:lpstr>
      <vt:lpstr>Le processus</vt:lpstr>
      <vt:lpstr>Cycle de développement orienté « Valeur Ajoutée » </vt:lpstr>
      <vt:lpstr>Cycle de développement « adaptable »</vt:lpstr>
      <vt:lpstr>Le glossaire SCRUM</vt:lpstr>
      <vt:lpstr>Les rôles : le product owner</vt:lpstr>
      <vt:lpstr>Les rôles : le Scrum MASTER</vt:lpstr>
      <vt:lpstr>Les rôles : L’équipe scrum</vt:lpstr>
      <vt:lpstr>La démarche scrum</vt:lpstr>
      <vt:lpstr>Gestion du backlog produit</vt:lpstr>
      <vt:lpstr>Release planning</vt:lpstr>
      <vt:lpstr>Sprint planning meeting</vt:lpstr>
      <vt:lpstr>Le sprint</vt:lpstr>
      <vt:lpstr>Daily scrum</vt:lpstr>
      <vt:lpstr>Burndown chart</vt:lpstr>
      <vt:lpstr>Scrum Board</vt:lpstr>
      <vt:lpstr>Sprint review et rétrospective</vt:lpstr>
      <vt:lpstr>Macro-planning du projet scrum</vt:lpstr>
      <vt:lpstr>Retour d’expérience</vt:lpstr>
      <vt:lpstr>bibliographie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méthodes agiles : SCRUM</dc:title>
  <dc:creator>Eric</dc:creator>
  <cp:lastModifiedBy>enguyen</cp:lastModifiedBy>
  <cp:revision>82</cp:revision>
  <dcterms:created xsi:type="dcterms:W3CDTF">2011-09-03T17:23:41Z</dcterms:created>
  <dcterms:modified xsi:type="dcterms:W3CDTF">2012-01-04T16:07:33Z</dcterms:modified>
</cp:coreProperties>
</file>