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7.png" ContentType="image/png"/>
  <Override PartName="/ppt/media/image2.jpeg" ContentType="image/jpe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3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1" name="PlaceHolder 6"/>
          <p:cNvSpPr>
            <a:spLocks noGrp="1"/>
          </p:cNvSpPr>
          <p:nvPr>
            <p:ph type="sldNum"/>
          </p:nvPr>
        </p:nvSpPr>
        <p:spPr>
          <a:xfrm>
            <a:off x="4399200" y="9555480"/>
            <a:ext cx="3372840" cy="502560"/>
          </a:xfrm>
          <a:prstGeom prst="rect">
            <a:avLst/>
          </a:prstGeom>
        </p:spPr>
        <p:txBody>
          <a:bodyPr lIns="0" rIns="0" tIns="0" bIns="0" anchor="b"/>
          <a:p>
            <a:pPr algn="r"/>
            <a:fld id="{8CB2FF65-EDB2-4EA6-841F-C07727382AE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CDA9381-5CC0-4896-BE00-CA2686E80317}" type="slidenum">
              <a:rPr b="0" lang="en-US" sz="1200" spc="-1" strike="noStrike">
                <a:solidFill>
                  <a:srgbClr val="000000"/>
                </a:solidFill>
                <a:latin typeface="Gill Sans"/>
                <a:ea typeface="ＭＳ Ｐゴシック"/>
              </a:rPr>
              <a:t>&lt;number&gt;</a:t>
            </a:fld>
            <a:endParaRPr b="0" lang="en-US" sz="1200" spc="-1" strike="noStrike">
              <a:latin typeface="Arial"/>
            </a:endParaRPr>
          </a:p>
        </p:txBody>
      </p:sp>
      <p:sp>
        <p:nvSpPr>
          <p:cNvPr id="63" name="PlaceHolder 2"/>
          <p:cNvSpPr>
            <a:spLocks noGrp="1"/>
          </p:cNvSpPr>
          <p:nvPr>
            <p:ph type="sldImg"/>
          </p:nvPr>
        </p:nvSpPr>
        <p:spPr>
          <a:xfrm>
            <a:off x="857160" y="685800"/>
            <a:ext cx="5142960" cy="3428280"/>
          </a:xfrm>
          <a:prstGeom prst="rect">
            <a:avLst/>
          </a:prstGeom>
        </p:spPr>
      </p:sp>
      <p:sp>
        <p:nvSpPr>
          <p:cNvPr id="64" name="PlaceHolder 3"/>
          <p:cNvSpPr>
            <a:spLocks noGrp="1"/>
          </p:cNvSpPr>
          <p:nvPr>
            <p:ph type="body"/>
          </p:nvPr>
        </p:nvSpPr>
        <p:spPr>
          <a:xfrm>
            <a:off x="914400" y="4343400"/>
            <a:ext cx="5028480" cy="411408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
        <p:nvSpPr>
          <p:cNvPr id="28"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latin typeface="Arial"/>
            </a:endParaRPr>
          </a:p>
        </p:txBody>
      </p:sp>
      <p:sp>
        <p:nvSpPr>
          <p:cNvPr id="34"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latin typeface="Arial"/>
            </a:endParaRPr>
          </a:p>
        </p:txBody>
      </p:sp>
      <p:sp>
        <p:nvSpPr>
          <p:cNvPr id="35"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6"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latin typeface="Arial"/>
            </a:endParaRPr>
          </a:p>
        </p:txBody>
      </p:sp>
      <p:sp>
        <p:nvSpPr>
          <p:cNvPr id="12"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875520"/>
            <a:ext cx="29626200" cy="366444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380880"/>
            <a:ext cx="32917680" cy="3123360"/>
          </a:xfrm>
          <a:prstGeom prst="rect">
            <a:avLst/>
          </a:prstGeom>
          <a:noFill/>
          <a:ln>
            <a:noFill/>
          </a:ln>
        </p:spPr>
        <p:style>
          <a:lnRef idx="0"/>
          <a:fillRef idx="0"/>
          <a:effectRef idx="0"/>
          <a:fontRef idx="minor"/>
        </p:style>
        <p:txBody>
          <a:bodyPr lIns="0" rIns="0" tIns="0" bIns="0"/>
          <a:p>
            <a:pPr algn="ctr">
              <a:lnSpc>
                <a:spcPct val="100000"/>
              </a:lnSpc>
            </a:pPr>
            <a:r>
              <a:rPr b="0" lang="en-US" sz="7200" spc="-1" strike="noStrike">
                <a:solidFill>
                  <a:srgbClr val="000000"/>
                </a:solidFill>
                <a:latin typeface="Arial"/>
                <a:ea typeface="ＭＳ Ｐゴシック"/>
              </a:rPr>
              <a:t>The Lord Stanley Seekers</a:t>
            </a:r>
            <a:endParaRPr b="0" lang="en-US" sz="7200" spc="-1" strike="noStrike">
              <a:latin typeface="Arial"/>
            </a:endParaRPr>
          </a:p>
          <a:p>
            <a:pPr algn="ctr">
              <a:lnSpc>
                <a:spcPct val="100000"/>
              </a:lnSpc>
            </a:pPr>
            <a:r>
              <a:rPr b="0" lang="en-US" sz="4000" spc="-1" strike="noStrike">
                <a:solidFill>
                  <a:srgbClr val="000000"/>
                </a:solidFill>
                <a:latin typeface="Arial"/>
                <a:ea typeface="ＭＳ Ｐゴシック"/>
              </a:rPr>
              <a:t>Kevin Crooks, Brian Lim, Arthur May</a:t>
            </a:r>
            <a:endParaRPr b="0" lang="en-US" sz="4000" spc="-1" strike="noStrike">
              <a:latin typeface="Arial"/>
            </a:endParaRPr>
          </a:p>
          <a:p>
            <a:pPr algn="ctr">
              <a:lnSpc>
                <a:spcPct val="100000"/>
              </a:lnSpc>
            </a:pPr>
            <a:r>
              <a:rPr b="0" lang="en-US" sz="2800" spc="-1" strike="noStrike">
                <a:solidFill>
                  <a:srgbClr val="000000"/>
                </a:solidFill>
                <a:latin typeface="Arial"/>
                <a:ea typeface="ＭＳ Ｐゴシック"/>
              </a:rPr>
              <a:t>CSCI 5622 – Spring 2020, Professor Quigley</a:t>
            </a:r>
            <a:endParaRPr b="0" lang="en-US" sz="2800" spc="-1" strike="noStrike">
              <a:latin typeface="Arial"/>
            </a:endParaRPr>
          </a:p>
        </p:txBody>
      </p:sp>
      <p:sp>
        <p:nvSpPr>
          <p:cNvPr id="43" name="CustomShape 2"/>
          <p:cNvSpPr/>
          <p:nvPr/>
        </p:nvSpPr>
        <p:spPr>
          <a:xfrm>
            <a:off x="503280" y="3936960"/>
            <a:ext cx="10067040" cy="558720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Introduction</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	</a:t>
            </a:r>
            <a:r>
              <a:rPr b="0" lang="en-US" sz="1500" spc="-1" strike="noStrike">
                <a:solidFill>
                  <a:srgbClr val="000000"/>
                </a:solidFill>
                <a:latin typeface="Arial"/>
                <a:ea typeface="ＭＳ Ｐゴシック"/>
              </a:rPr>
              <a:t>In the world of sports, predicting a game’s outcome has myriad benefits. It can help coaches and players learn what areas to focus on. It can help sportswriters write articles outlining the predictions for season-final standings. It can help oddsmakers set profitable betting lines. Unfortunately for these professionals, current best NHL game prediction accuracy is less than 70%. This is generally attributed to simple randomness in sports, the general perception of higher parity in the NHL as opposed to other sports (we all know the Patriots are going to be in the postseason, right?), and of course the randomness of ice condition. Bad bounces, breaks, millimetres in difference in skate angle, etc. Nonetheless, 70% isn’t bad, but naturally everyone wants these to be better.</a:t>
            </a:r>
            <a:endParaRPr b="0" lang="en-US" sz="1500" spc="-1" strike="noStrike">
              <a:latin typeface="Arial"/>
            </a:endParaRPr>
          </a:p>
          <a:p>
            <a:pPr marL="326880">
              <a:lnSpc>
                <a:spcPct val="100000"/>
              </a:lnSpc>
              <a:spcBef>
                <a:spcPts val="862"/>
              </a:spcBef>
            </a:pPr>
            <a:r>
              <a:rPr b="0" lang="en-US" sz="1500" spc="-1" strike="noStrike">
                <a:solidFill>
                  <a:srgbClr val="000000"/>
                </a:solidFill>
                <a:latin typeface="Arial"/>
                <a:ea typeface="ＭＳ Ｐゴシック"/>
              </a:rPr>
              <a:t>	</a:t>
            </a:r>
            <a:r>
              <a:rPr b="0" lang="en-US" sz="1500" spc="-1" strike="noStrike">
                <a:solidFill>
                  <a:srgbClr val="000000"/>
                </a:solidFill>
                <a:latin typeface="Arial"/>
                <a:ea typeface="ＭＳ Ｐゴシック"/>
              </a:rPr>
              <a:t>Rather than retreaded an old problem space, which would simply amount to wondering if the science has improved in the past few years, or training algorithms have, we decided to look at a new problem: period prediction. An NHL game is divided into 3 periods of twenty minutes each. If the score is still tied after these three regulation periods, a 4th overtime period is played. Overtime rules have changed a few times in the past couple of decades, but the current standard is a single 5-minute period. We included these in our analyses as well. Despite the fact that statistics will be different between a full 20-minute period and a shorter 5-minute period, we are looking at predictors for each period individually, so our overall models will not be affected by this bundling.</a:t>
            </a:r>
            <a:endParaRPr b="0" lang="en-US" sz="1500" spc="-1" strike="noStrike">
              <a:latin typeface="Arial"/>
            </a:endParaRPr>
          </a:p>
          <a:p>
            <a:pPr marL="326880">
              <a:lnSpc>
                <a:spcPct val="100000"/>
              </a:lnSpc>
              <a:spcBef>
                <a:spcPts val="862"/>
              </a:spcBef>
            </a:pPr>
            <a:r>
              <a:rPr b="0" lang="en-US" sz="1500" spc="-1" strike="noStrike">
                <a:solidFill>
                  <a:srgbClr val="000000"/>
                </a:solidFill>
                <a:latin typeface="Arial"/>
                <a:ea typeface="ＭＳ Ｐゴシック"/>
              </a:rPr>
              <a:t>	</a:t>
            </a:r>
            <a:r>
              <a:rPr b="0" lang="en-US" sz="1500" spc="-1" strike="noStrike">
                <a:solidFill>
                  <a:srgbClr val="000000"/>
                </a:solidFill>
                <a:latin typeface="Arial"/>
                <a:ea typeface="ＭＳ Ｐゴシック"/>
              </a:rPr>
              <a:t>The advantage to such a prediction might be immediately obvious to a coach, although probably not as useful for Vegas. If your team enters the second period trailing by 2, how do you overcome that lead? If hits have a high correlation with success, maybe play more aggressively. If blocked shots have a low correlation, don’t worry about taking too many bad shots at the risk of turning the puck over. Our goal is to see if we can find which statistics, taken from the standard metrics used in NHL statkeeping, can be beneficial in predicting the outcome of a period.</a:t>
            </a:r>
            <a:endParaRPr b="0" lang="en-US" sz="1500" spc="-1" strike="noStrike">
              <a:latin typeface="Arial"/>
            </a:endParaRPr>
          </a:p>
        </p:txBody>
      </p:sp>
      <p:sp>
        <p:nvSpPr>
          <p:cNvPr id="44" name="CustomShape 3"/>
          <p:cNvSpPr/>
          <p:nvPr/>
        </p:nvSpPr>
        <p:spPr>
          <a:xfrm>
            <a:off x="22345560" y="3936960"/>
            <a:ext cx="10067040" cy="558720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Results</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sp>
        <p:nvSpPr>
          <p:cNvPr id="45" name="CustomShape 4"/>
          <p:cNvSpPr/>
          <p:nvPr/>
        </p:nvSpPr>
        <p:spPr>
          <a:xfrm>
            <a:off x="22345560" y="17221320"/>
            <a:ext cx="10067040" cy="426636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976320" indent="-648720" algn="ctr">
              <a:lnSpc>
                <a:spcPct val="100000"/>
              </a:lnSpc>
            </a:pPr>
            <a:r>
              <a:rPr b="1" lang="en-US" sz="2600" spc="-1" strike="noStrike">
                <a:solidFill>
                  <a:srgbClr val="000000"/>
                </a:solidFill>
                <a:latin typeface="Arial"/>
                <a:ea typeface="ＭＳ Ｐゴシック"/>
              </a:rPr>
              <a:t>References</a:t>
            </a:r>
            <a:endParaRPr b="0" lang="en-US" sz="2600" spc="-1" strike="noStrike">
              <a:latin typeface="Arial"/>
            </a:endParaRPr>
          </a:p>
          <a:p>
            <a:pPr marL="976320" indent="-648720">
              <a:lnSpc>
                <a:spcPct val="100000"/>
              </a:lnSpc>
              <a:spcBef>
                <a:spcPts val="862"/>
              </a:spcBef>
            </a:pPr>
            <a:r>
              <a:rPr b="0" lang="en-US" sz="1800" spc="-1" strike="noStrike">
                <a:solidFill>
                  <a:srgbClr val="000000"/>
                </a:solidFill>
                <a:latin typeface="Arial"/>
                <a:ea typeface="ＭＳ Ｐゴシック"/>
              </a:rPr>
              <a:t>Lorem ipsum dolor sit amet, consectetuer adipiscing elit.</a:t>
            </a:r>
            <a:endParaRPr b="0" lang="en-US" sz="1800" spc="-1" strike="noStrike">
              <a:latin typeface="Arial"/>
            </a:endParaRPr>
          </a:p>
          <a:p>
            <a:pPr marL="976320" indent="-648720">
              <a:lnSpc>
                <a:spcPct val="100000"/>
              </a:lnSpc>
              <a:spcBef>
                <a:spcPts val="862"/>
              </a:spcBef>
            </a:pPr>
            <a:r>
              <a:rPr b="0" lang="en-US" sz="1800" spc="-1" strike="noStrike">
                <a:solidFill>
                  <a:srgbClr val="000000"/>
                </a:solidFill>
                <a:latin typeface="Arial"/>
                <a:ea typeface="ＭＳ Ｐゴシック"/>
              </a:rPr>
              <a:t>Vivamus sagittis, risus et mattis convallis, leo metus molestie sapien, molestie facilisis mi tort</a:t>
            </a:r>
            <a:endParaRPr b="0" lang="en-US" sz="1800" spc="-1" strike="noStrike">
              <a:latin typeface="Arial"/>
            </a:endParaRPr>
          </a:p>
          <a:p>
            <a:pPr marL="976320" indent="-648720">
              <a:lnSpc>
                <a:spcPct val="100000"/>
              </a:lnSpc>
              <a:spcBef>
                <a:spcPts val="862"/>
              </a:spcBef>
            </a:pPr>
            <a:r>
              <a:rPr b="0" lang="en-US" sz="1800" spc="-1" strike="noStrike">
                <a:solidFill>
                  <a:srgbClr val="000000"/>
                </a:solidFill>
                <a:latin typeface="Arial"/>
                <a:ea typeface="ＭＳ Ｐゴシック"/>
              </a:rPr>
              <a:t>or in arcu. Integer iaculis magna a arcu. Duis nibh. Donec tempus pede nec massa. Donec eget felis id ante consequat viverra.</a:t>
            </a:r>
            <a:endParaRPr b="0" lang="en-US" sz="1800" spc="-1" strike="noStrike">
              <a:latin typeface="Arial"/>
            </a:endParaRPr>
          </a:p>
          <a:p>
            <a:pPr marL="976320" indent="-648720">
              <a:lnSpc>
                <a:spcPct val="100000"/>
              </a:lnSpc>
              <a:spcBef>
                <a:spcPts val="862"/>
              </a:spcBef>
            </a:pPr>
            <a:r>
              <a:rPr b="0" lang="en-US" sz="1800" spc="-1" strike="noStrike">
                <a:solidFill>
                  <a:srgbClr val="000000"/>
                </a:solidFill>
                <a:latin typeface="Arial"/>
                <a:ea typeface="ＭＳ Ｐゴシック"/>
              </a:rPr>
              <a:t>Proin adipiscing. Aliquam mattis magna a justo. </a:t>
            </a:r>
            <a:endParaRPr b="0" lang="en-US" sz="1800" spc="-1" strike="noStrike">
              <a:latin typeface="Arial"/>
            </a:endParaRPr>
          </a:p>
          <a:p>
            <a:pPr marL="976320" indent="-648720">
              <a:lnSpc>
                <a:spcPct val="100000"/>
              </a:lnSpc>
              <a:spcBef>
                <a:spcPts val="862"/>
              </a:spcBef>
            </a:pPr>
            <a:r>
              <a:rPr b="0" lang="en-US" sz="1800" spc="-1" strike="noStrike">
                <a:solidFill>
                  <a:srgbClr val="000000"/>
                </a:solidFill>
                <a:latin typeface="Arial"/>
                <a:ea typeface="ＭＳ Ｐゴシック"/>
              </a:rPr>
              <a:t>Mauris nunc. Class aptent taciti sociosqu ad litora torquent per conubia nostra, per inceptos hymenaeos. Praesent at ante.</a:t>
            </a:r>
            <a:endParaRPr b="0" lang="en-US" sz="1800" spc="-1" strike="noStrike">
              <a:latin typeface="Arial"/>
            </a:endParaRPr>
          </a:p>
          <a:p>
            <a:pPr marL="976320" indent="-648720">
              <a:lnSpc>
                <a:spcPct val="100000"/>
              </a:lnSpc>
              <a:spcBef>
                <a:spcPts val="862"/>
              </a:spcBef>
            </a:pPr>
            <a:r>
              <a:rPr b="0" lang="en-US" sz="1800" spc="-1" strike="noStrike">
                <a:solidFill>
                  <a:srgbClr val="000000"/>
                </a:solidFill>
                <a:latin typeface="Arial"/>
                <a:ea typeface="ＭＳ Ｐゴシック"/>
              </a:rPr>
              <a:t>Quisque elit pede, gravida in, congue vitae, consectetuer a, lectus. Aenean in massa. Sed diam. Class aptent taciti sociosqu ad litora torquent per conubia nostra, per inceptos hymenaeos.</a:t>
            </a:r>
            <a:endParaRPr b="0" lang="en-US" sz="1800" spc="-1" strike="noStrike">
              <a:latin typeface="Arial"/>
            </a:endParaRPr>
          </a:p>
        </p:txBody>
      </p:sp>
      <p:pic>
        <p:nvPicPr>
          <p:cNvPr id="46" name="Picture 1" descr=""/>
          <p:cNvPicPr/>
          <p:nvPr/>
        </p:nvPicPr>
        <p:blipFill>
          <a:blip r:embed="rId1"/>
          <a:stretch/>
        </p:blipFill>
        <p:spPr>
          <a:xfrm>
            <a:off x="2971800" y="507960"/>
            <a:ext cx="4799880" cy="2463120"/>
          </a:xfrm>
          <a:prstGeom prst="rect">
            <a:avLst/>
          </a:prstGeom>
          <a:ln>
            <a:noFill/>
          </a:ln>
        </p:spPr>
      </p:pic>
      <p:pic>
        <p:nvPicPr>
          <p:cNvPr id="47" name="Picture 2" descr=""/>
          <p:cNvPicPr/>
          <p:nvPr/>
        </p:nvPicPr>
        <p:blipFill>
          <a:blip r:embed="rId2"/>
          <a:stretch/>
        </p:blipFill>
        <p:spPr>
          <a:xfrm>
            <a:off x="25526880" y="457200"/>
            <a:ext cx="3961800" cy="2971080"/>
          </a:xfrm>
          <a:prstGeom prst="rect">
            <a:avLst/>
          </a:prstGeom>
          <a:ln>
            <a:noFill/>
          </a:ln>
        </p:spPr>
      </p:pic>
      <p:sp>
        <p:nvSpPr>
          <p:cNvPr id="48" name="TextShape 5"/>
          <p:cNvSpPr txBox="1"/>
          <p:nvPr/>
        </p:nvSpPr>
        <p:spPr>
          <a:xfrm>
            <a:off x="18786600" y="7936560"/>
            <a:ext cx="1695960" cy="1573200"/>
          </a:xfrm>
          <a:prstGeom prst="rect">
            <a:avLst/>
          </a:prstGeom>
          <a:noFill/>
          <a:ln>
            <a:noFill/>
          </a:ln>
        </p:spPr>
      </p:sp>
      <p:sp>
        <p:nvSpPr>
          <p:cNvPr id="49" name="TextShape 6"/>
          <p:cNvSpPr txBox="1"/>
          <p:nvPr/>
        </p:nvSpPr>
        <p:spPr>
          <a:xfrm>
            <a:off x="12893040" y="3383280"/>
            <a:ext cx="6074280" cy="4785840"/>
          </a:xfrm>
          <a:prstGeom prst="rect">
            <a:avLst/>
          </a:prstGeom>
          <a:noFill/>
          <a:ln>
            <a:noFill/>
          </a:ln>
        </p:spPr>
      </p:sp>
      <p:sp>
        <p:nvSpPr>
          <p:cNvPr id="50" name="TextShape 7"/>
          <p:cNvSpPr txBox="1"/>
          <p:nvPr/>
        </p:nvSpPr>
        <p:spPr>
          <a:xfrm>
            <a:off x="18786600" y="7936560"/>
            <a:ext cx="180720" cy="232560"/>
          </a:xfrm>
          <a:prstGeom prst="rect">
            <a:avLst/>
          </a:prstGeom>
          <a:noFill/>
          <a:ln>
            <a:noFill/>
          </a:ln>
        </p:spPr>
      </p:sp>
      <p:pic>
        <p:nvPicPr>
          <p:cNvPr id="51" name="" descr=""/>
          <p:cNvPicPr/>
          <p:nvPr/>
        </p:nvPicPr>
        <p:blipFill>
          <a:blip r:embed="rId3"/>
          <a:stretch/>
        </p:blipFill>
        <p:spPr>
          <a:xfrm>
            <a:off x="17388360" y="16733520"/>
            <a:ext cx="4374360" cy="4389120"/>
          </a:xfrm>
          <a:prstGeom prst="rect">
            <a:avLst/>
          </a:prstGeom>
          <a:ln>
            <a:noFill/>
          </a:ln>
        </p:spPr>
      </p:pic>
      <p:pic>
        <p:nvPicPr>
          <p:cNvPr id="52" name="" descr=""/>
          <p:cNvPicPr/>
          <p:nvPr/>
        </p:nvPicPr>
        <p:blipFill>
          <a:blip r:embed="rId4"/>
          <a:stretch/>
        </p:blipFill>
        <p:spPr>
          <a:xfrm>
            <a:off x="11178000" y="3661560"/>
            <a:ext cx="10241280" cy="7677000"/>
          </a:xfrm>
          <a:prstGeom prst="rect">
            <a:avLst/>
          </a:prstGeom>
          <a:ln>
            <a:noFill/>
          </a:ln>
        </p:spPr>
      </p:pic>
      <p:sp>
        <p:nvSpPr>
          <p:cNvPr id="53" name="TextShape 8"/>
          <p:cNvSpPr txBox="1"/>
          <p:nvPr/>
        </p:nvSpPr>
        <p:spPr>
          <a:xfrm>
            <a:off x="18786600" y="15145200"/>
            <a:ext cx="180720" cy="232560"/>
          </a:xfrm>
          <a:prstGeom prst="rect">
            <a:avLst/>
          </a:prstGeom>
          <a:noFill/>
          <a:ln>
            <a:noFill/>
          </a:ln>
        </p:spPr>
      </p:sp>
      <p:pic>
        <p:nvPicPr>
          <p:cNvPr id="54" name="" descr=""/>
          <p:cNvPicPr/>
          <p:nvPr/>
        </p:nvPicPr>
        <p:blipFill>
          <a:blip r:embed="rId5"/>
          <a:stretch/>
        </p:blipFill>
        <p:spPr>
          <a:xfrm>
            <a:off x="10623960" y="11405520"/>
            <a:ext cx="6217560" cy="4663080"/>
          </a:xfrm>
          <a:prstGeom prst="rect">
            <a:avLst/>
          </a:prstGeom>
          <a:ln>
            <a:noFill/>
          </a:ln>
        </p:spPr>
      </p:pic>
      <p:pic>
        <p:nvPicPr>
          <p:cNvPr id="55" name="" descr=""/>
          <p:cNvPicPr/>
          <p:nvPr/>
        </p:nvPicPr>
        <p:blipFill>
          <a:blip r:embed="rId6"/>
          <a:stretch/>
        </p:blipFill>
        <p:spPr>
          <a:xfrm>
            <a:off x="16315200" y="11373480"/>
            <a:ext cx="6217920" cy="4663440"/>
          </a:xfrm>
          <a:prstGeom prst="rect">
            <a:avLst/>
          </a:prstGeom>
          <a:ln>
            <a:noFill/>
          </a:ln>
        </p:spPr>
      </p:pic>
      <p:sp>
        <p:nvSpPr>
          <p:cNvPr id="56" name="CustomShape 9"/>
          <p:cNvSpPr/>
          <p:nvPr/>
        </p:nvSpPr>
        <p:spPr>
          <a:xfrm>
            <a:off x="22345560" y="10312560"/>
            <a:ext cx="10067040" cy="655236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Discussion</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sp>
        <p:nvSpPr>
          <p:cNvPr id="57" name="CustomShape 10"/>
          <p:cNvSpPr/>
          <p:nvPr/>
        </p:nvSpPr>
        <p:spPr>
          <a:xfrm>
            <a:off x="503280" y="10466280"/>
            <a:ext cx="10067040" cy="11097360"/>
          </a:xfrm>
          <a:prstGeom prst="roundRect">
            <a:avLst>
              <a:gd name="adj" fmla="val 2269"/>
            </a:avLst>
          </a:prstGeom>
          <a:solidFill>
            <a:srgbClr val="eef7f8"/>
          </a:solidFill>
          <a:ln w="76320">
            <a:solidFill>
              <a:schemeClr val="tx1"/>
            </a:solidFill>
            <a:round/>
          </a:ln>
        </p:spPr>
        <p:style>
          <a:lnRef idx="0"/>
          <a:fillRef idx="0"/>
          <a:effectRef idx="0"/>
          <a:fontRef idx="minor"/>
        </p:style>
        <p:txBody>
          <a:bodyPr lIns="0" rIns="0" tIns="0" bIns="0"/>
          <a:p>
            <a:pPr marL="326880" algn="ctr">
              <a:lnSpc>
                <a:spcPct val="100000"/>
              </a:lnSpc>
            </a:pPr>
            <a:r>
              <a:rPr b="1" lang="en-US" sz="2900" spc="-1" strike="noStrike">
                <a:solidFill>
                  <a:srgbClr val="000000"/>
                </a:solidFill>
                <a:latin typeface="Arial"/>
                <a:ea typeface="ＭＳ Ｐゴシック"/>
              </a:rPr>
              <a:t>Methods</a:t>
            </a:r>
            <a:endParaRPr b="0" lang="en-US" sz="29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Lorem ipsum dolor sit amet, consectetuer adipiscing elit. Vivamus sagittis, risus et mattis convallis, leo metus molestie sapien, molestie facilisis mi tortor in arcu. Integer iaculis magna a arcu. Duis nibh. Donec tempus pede nec massa. Donec eget felis id ante consequat viverra. Proin adipiscing. Aliquam mattis magna a justo. </a:t>
            </a:r>
            <a:endParaRPr b="0" lang="en-US" sz="2400" spc="-1" strike="noStrike">
              <a:latin typeface="Arial"/>
            </a:endParaRPr>
          </a:p>
          <a:p>
            <a:pPr marL="326880">
              <a:lnSpc>
                <a:spcPct val="100000"/>
              </a:lnSpc>
              <a:spcBef>
                <a:spcPts val="862"/>
              </a:spcBef>
            </a:pPr>
            <a:r>
              <a:rPr b="0" lang="en-US" sz="2400" spc="-1" strike="noStrike">
                <a:solidFill>
                  <a:srgbClr val="000000"/>
                </a:solidFill>
                <a:latin typeface="Arial"/>
                <a:ea typeface="ＭＳ Ｐゴシック"/>
              </a:rPr>
              <a:t>Mauris nunc. Class aptent taciti sociosqu ad litora torquent per conubia nostra, per inceptos hymenaeos. Praesent at ante. Quisque elit pede, gravida in, congue vitae, consectetuer a, lectus. Aenean in massa. Sed diam. Class aptent taciti sociosqu ad litora torquent per conubia nostra, per inceptos hymenaeos.</a:t>
            </a:r>
            <a:endParaRPr b="0" lang="en-US" sz="2400" spc="-1" strike="noStrike">
              <a:latin typeface="Arial"/>
            </a:endParaRPr>
          </a:p>
        </p:txBody>
      </p:sp>
      <p:grpSp>
        <p:nvGrpSpPr>
          <p:cNvPr id="58" name="Group 11"/>
          <p:cNvGrpSpPr/>
          <p:nvPr/>
        </p:nvGrpSpPr>
        <p:grpSpPr>
          <a:xfrm>
            <a:off x="11053440" y="16714080"/>
            <a:ext cx="5802840" cy="4572000"/>
            <a:chOff x="11053440" y="16714080"/>
            <a:chExt cx="5802840" cy="4572000"/>
          </a:xfrm>
        </p:grpSpPr>
        <p:pic>
          <p:nvPicPr>
            <p:cNvPr id="59" name="" descr=""/>
            <p:cNvPicPr/>
            <p:nvPr/>
          </p:nvPicPr>
          <p:blipFill>
            <a:blip r:embed="rId7"/>
            <a:stretch/>
          </p:blipFill>
          <p:spPr>
            <a:xfrm>
              <a:off x="11053440" y="17102160"/>
              <a:ext cx="5802840" cy="3837600"/>
            </a:xfrm>
            <a:prstGeom prst="rect">
              <a:avLst/>
            </a:prstGeom>
            <a:ln>
              <a:noFill/>
            </a:ln>
          </p:spPr>
        </p:pic>
        <p:sp>
          <p:nvSpPr>
            <p:cNvPr id="60" name="TextShape 12"/>
            <p:cNvSpPr txBox="1"/>
            <p:nvPr/>
          </p:nvSpPr>
          <p:spPr>
            <a:xfrm>
              <a:off x="11704320" y="16714080"/>
              <a:ext cx="4982760" cy="346320"/>
            </a:xfrm>
            <a:prstGeom prst="rect">
              <a:avLst/>
            </a:prstGeom>
            <a:noFill/>
            <a:ln>
              <a:noFill/>
            </a:ln>
          </p:spPr>
          <p:txBody>
            <a:bodyPr lIns="90000" rIns="90000" tIns="45000" bIns="45000"/>
            <a:p>
              <a:r>
                <a:rPr b="0" lang="en-US" sz="1800" spc="-1" strike="noStrike">
                  <a:latin typeface="Arial"/>
                </a:rPr>
                <a:t>Overtime Goal Differential Prediction Histogram</a:t>
              </a:r>
              <a:endParaRPr b="0" lang="en-US" sz="1800" spc="-1" strike="noStrike">
                <a:latin typeface="Arial"/>
              </a:endParaRPr>
            </a:p>
          </p:txBody>
        </p:sp>
        <p:sp>
          <p:nvSpPr>
            <p:cNvPr id="61" name="TextShape 13"/>
            <p:cNvSpPr txBox="1"/>
            <p:nvPr/>
          </p:nvSpPr>
          <p:spPr>
            <a:xfrm>
              <a:off x="13367520" y="20939760"/>
              <a:ext cx="1811520" cy="346320"/>
            </a:xfrm>
            <a:prstGeom prst="rect">
              <a:avLst/>
            </a:prstGeom>
            <a:noFill/>
            <a:ln>
              <a:noFill/>
            </a:ln>
          </p:spPr>
          <p:txBody>
            <a:bodyPr lIns="90000" rIns="90000" tIns="45000" bIns="45000"/>
            <a:p>
              <a:r>
                <a:rPr b="0" lang="en-US" sz="1800" spc="-1" strike="noStrike">
                  <a:latin typeface="Arial"/>
                </a:rPr>
                <a:t>Goal Differential</a:t>
              </a:r>
              <a:endParaRPr b="0" lang="en-US" sz="1800" spc="-1" strike="noStrike">
                <a:latin typeface="Arial"/>
              </a:endParaRPr>
            </a:p>
          </p:txBody>
        </p:sp>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e8f6f7"/>
      </a:accent1>
      <a:accent2>
        <a:srgbClr val="333399"/>
      </a:accent2>
      <a:accent3>
        <a:srgbClr val="ffffff"/>
      </a:accent3>
      <a:accent4>
        <a:srgbClr val="000000"/>
      </a:accent4>
      <a:accent5>
        <a:srgbClr val="f2fafa"/>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e8f6f7"/>
      </a:accent1>
      <a:accent2>
        <a:srgbClr val="333399"/>
      </a:accent2>
      <a:accent3>
        <a:srgbClr val="ffffff"/>
      </a:accent3>
      <a:accent4>
        <a:srgbClr val="000000"/>
      </a:accent4>
      <a:accent5>
        <a:srgbClr val="f2fafa"/>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528</TotalTime>
  <Application>LibreOffice/6.0.7.3$Linux_X86_64 LibreOffice_project/00m0$Build-3</Application>
  <Pages>0</Pages>
  <Words>641</Words>
  <Characters>0</Character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 Clipr</dc:creator>
  <dc:description/>
  <dc:language>en-US</dc:language>
  <cp:lastModifiedBy/>
  <cp:lastPrinted>2005-04-21T23:16:53Z</cp:lastPrinted>
  <dcterms:modified xsi:type="dcterms:W3CDTF">2020-05-01T16:07:42Z</dcterms:modified>
  <cp:revision>14</cp:revision>
  <dc:subject/>
  <dc:title>URD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