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>
        <p:scale>
          <a:sx n="47" d="100"/>
          <a:sy n="47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AC4A-398E-4E61-96F0-D8747FF9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98458-2CB5-49CC-AC6C-4094B9A5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73CA-896A-4E51-82D5-48749B9F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F93A-4DA7-4A0D-ACD7-F1F43C3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9176-6090-4638-8870-71EDBD2D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D0D3-C1E2-4435-B127-0CF7770D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BA1C-6D89-46CD-8A95-BD90997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FC67-B659-401B-9F14-B67EBF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063A-9B79-4848-9086-0656CBF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64F9-5268-418B-B527-C619C96D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C4EC-44AB-4CF1-8AC8-E920A4F4B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76AEC-26D4-4012-AABC-9B12B75B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A648-1AE1-412E-9EA1-F45CB2AF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5626-6CD1-44EC-89C0-40B39CE9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D66A-0A72-41C0-BF34-FAC5299A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2ADF-9906-4A10-809D-D079DB7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409A-DF98-4BA5-A23E-93A32C05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FDEA-ABC5-4D4B-82FA-1DEDB29A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7A0E-565D-4F6C-9FE1-4F5A76F3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E531-75DE-4183-B2DD-A179BED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1FA5-7807-457E-91C8-AF01E2C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D43B-E16F-44F2-BE20-EEEB7B1A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D6A0-7D8E-4433-9C2F-8E0744FF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A19F-2B5A-437F-825E-258ACB49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599E-DFA8-4C51-B334-CE64BB3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5829-EA45-45BC-9107-F72DE59C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BD4-3058-4DAE-8695-E36CFB08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31B91-7D92-44E6-8FF9-39714CB3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5F93-C3E1-4685-AA94-EC80B5B1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7105-6933-4E7A-AA5F-4EA1414D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4681-7899-449F-96CF-A0FA75FD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888-4909-45DF-A578-6E297C73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0F0C-A3B5-459E-8DBB-5DDA4BFD1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9FB7B-1782-4F09-AFFC-C2CB3337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47860-CC38-46F5-91D4-1B87FFE4E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AF377-D761-42D9-90F0-FF15B6B2E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92D49-CF08-4B6A-AD08-9C9A622C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45923-05A1-4562-8AD2-376BDE2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469DB-DADE-473F-9981-07601D6E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AC00-B943-418A-9F3A-27921A2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604D4-3DEA-4F42-A6DE-6D978E56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ABEA-7877-496F-BFE0-4FF58FBD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F478-CA11-4F27-993F-EDD5ACAA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7F591-7B7F-4964-B6B6-A6A85FE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C5B04-1A2C-428D-8EA6-122302D3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6E6D2-A961-48A2-AA63-FFB013D9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68D9-F69B-4589-90FC-1D45424D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F738-171C-4FB1-B32C-A801923D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07B1C-F514-48EA-8E5B-5A247355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16B4-FE76-42D2-ADC1-6D0A4B88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324C-021A-4C57-B789-41570044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3679-EA7E-490B-BF03-AD471B22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8E87-87EE-48E6-9A3C-734CF79E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4E63D-A420-48F1-8566-D4630FF35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0E8C-BABA-4A88-920A-1C75C7D6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7F8C3-7C5F-40F7-89DF-5ED9BA6F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E4427-5152-4517-8261-6C2CCF3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F12AE-C29A-4B2F-82F1-68453D65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80758-DA64-4389-8037-09091959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664E-FA7E-4159-B348-4CDA6468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DB88-8246-415E-BF9E-033A17E6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E3E2-6440-4B20-AD00-8B39E239FB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FED8-8B0C-402A-9EAE-92A84744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1787-0CB4-43F1-9E79-9B69C3CF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27BB-829C-4C17-BA39-AB1A0573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9.xlsx"/><Relationship Id="rId7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0.xls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Excel_Worksheet12.xlsx"/><Relationship Id="rId7" Type="http://schemas.openxmlformats.org/officeDocument/2006/relationships/package" Target="../embeddings/Microsoft_Excel_Worksheet1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3.xls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A770-128C-4BA5-9E4C-83455EC9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6C1658F-CC8C-4891-A4E4-9611277E6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428779"/>
              </p:ext>
            </p:extLst>
          </p:nvPr>
        </p:nvGraphicFramePr>
        <p:xfrm>
          <a:off x="2298433" y="2804160"/>
          <a:ext cx="2593357" cy="182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3" imgW="1054160" imgH="743085" progId="Excel.Sheet.12">
                  <p:embed/>
                </p:oleObj>
              </mc:Choice>
              <mc:Fallback>
                <p:oleObj name="Worksheet" r:id="rId3" imgW="1054160" imgH="7430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8433" y="2804160"/>
                        <a:ext cx="2593357" cy="1827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06D8919-D87F-495F-8CC0-0ACFF23B8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80338"/>
              </p:ext>
            </p:extLst>
          </p:nvPr>
        </p:nvGraphicFramePr>
        <p:xfrm>
          <a:off x="6658609" y="2804160"/>
          <a:ext cx="3530715" cy="182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5" imgW="1434980" imgH="743085" progId="Excel.Sheet.12">
                  <p:embed/>
                </p:oleObj>
              </mc:Choice>
              <mc:Fallback>
                <p:oleObj name="Worksheet" r:id="rId5" imgW="1434980" imgH="7430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8609" y="2804160"/>
                        <a:ext cx="3530715" cy="1827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6CCE9-6B2E-43B8-9D74-D42EDA7C4A8D}"/>
              </a:ext>
            </a:extLst>
          </p:cNvPr>
          <p:cNvCxnSpPr>
            <a:cxnSpLocks/>
          </p:cNvCxnSpPr>
          <p:nvPr/>
        </p:nvCxnSpPr>
        <p:spPr>
          <a:xfrm>
            <a:off x="4891790" y="3429000"/>
            <a:ext cx="1766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A92819-6278-4152-A5C5-83FAA4C0CBFE}"/>
              </a:ext>
            </a:extLst>
          </p:cNvPr>
          <p:cNvSpPr txBox="1"/>
          <p:nvPr/>
        </p:nvSpPr>
        <p:spPr>
          <a:xfrm>
            <a:off x="2200893" y="5127327"/>
            <a:ext cx="9422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PATIENT can have multiple PATIENT_ENCOUNTERs</a:t>
            </a:r>
          </a:p>
          <a:p>
            <a:r>
              <a:rPr lang="en-US" sz="2800" dirty="0"/>
              <a:t>These tables are linked by </a:t>
            </a:r>
            <a:r>
              <a:rPr lang="en-US" sz="2800" b="1" dirty="0" err="1"/>
              <a:t>patientid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7B192-0C78-45C3-8807-B2E2597C8CC6}"/>
              </a:ext>
            </a:extLst>
          </p:cNvPr>
          <p:cNvSpPr txBox="1"/>
          <p:nvPr/>
        </p:nvSpPr>
        <p:spPr>
          <a:xfrm>
            <a:off x="5198214" y="2927349"/>
            <a:ext cx="11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497FA-BDB1-42D3-8EA9-BFCBC3D503A2}"/>
              </a:ext>
            </a:extLst>
          </p:cNvPr>
          <p:cNvSpPr txBox="1"/>
          <p:nvPr/>
        </p:nvSpPr>
        <p:spPr>
          <a:xfrm>
            <a:off x="522661" y="282448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name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F7335DF-E307-4361-8341-6448583E47CC}"/>
              </a:ext>
            </a:extLst>
          </p:cNvPr>
          <p:cNvSpPr/>
          <p:nvPr/>
        </p:nvSpPr>
        <p:spPr>
          <a:xfrm>
            <a:off x="1853180" y="3429000"/>
            <a:ext cx="347713" cy="990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B72F8-C982-4CB5-ACEF-05912BD304ED}"/>
              </a:ext>
            </a:extLst>
          </p:cNvPr>
          <p:cNvSpPr txBox="1"/>
          <p:nvPr/>
        </p:nvSpPr>
        <p:spPr>
          <a:xfrm>
            <a:off x="212341" y="3718084"/>
            <a:ext cx="1535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columns in</a:t>
            </a:r>
          </a:p>
          <a:p>
            <a:r>
              <a:rPr lang="en-US" sz="24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546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B3C76D-644C-46F4-B750-6E87B072A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40848"/>
              </p:ext>
            </p:extLst>
          </p:nvPr>
        </p:nvGraphicFramePr>
        <p:xfrm>
          <a:off x="577685" y="2401673"/>
          <a:ext cx="1835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3" imgW="1835300" imgH="1111115" progId="Excel.Sheet.12">
                  <p:embed/>
                </p:oleObj>
              </mc:Choice>
              <mc:Fallback>
                <p:oleObj name="Worksheet" r:id="rId3" imgW="1835300" imgH="111111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B3C76D-644C-46F4-B750-6E87B072A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85" y="2401673"/>
                        <a:ext cx="183515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D503D5-2A0B-437E-9F63-454FB5DC7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2767"/>
              </p:ext>
            </p:extLst>
          </p:nvPr>
        </p:nvGraphicFramePr>
        <p:xfrm>
          <a:off x="3130550" y="2401673"/>
          <a:ext cx="29654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5" imgW="2965300" imgH="1479685" progId="Excel.Sheet.12">
                  <p:embed/>
                </p:oleObj>
              </mc:Choice>
              <mc:Fallback>
                <p:oleObj name="Worksheet" r:id="rId5" imgW="2965300" imgH="147968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1D503D5-2A0B-437E-9F63-454FB5DC7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2401673"/>
                        <a:ext cx="296545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95572A-5534-4C0C-A78E-4F70BE2A2D3A}"/>
              </a:ext>
            </a:extLst>
          </p:cNvPr>
          <p:cNvSpPr txBox="1"/>
          <p:nvPr/>
        </p:nvSpPr>
        <p:spPr>
          <a:xfrm>
            <a:off x="516594" y="2025400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Table (</a:t>
            </a:r>
            <a:r>
              <a:rPr lang="en-US" dirty="0">
                <a:solidFill>
                  <a:srgbClr val="00B050"/>
                </a:solidFill>
              </a:rPr>
              <a:t>patient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62115-91AD-415A-866F-864426A0650C}"/>
              </a:ext>
            </a:extLst>
          </p:cNvPr>
          <p:cNvSpPr txBox="1"/>
          <p:nvPr/>
        </p:nvSpPr>
        <p:spPr>
          <a:xfrm>
            <a:off x="3026427" y="1987385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Table (</a:t>
            </a:r>
            <a:r>
              <a:rPr lang="en-US" dirty="0" err="1">
                <a:solidFill>
                  <a:srgbClr val="0070C0"/>
                </a:solidFill>
              </a:rPr>
              <a:t>patient_encounter_hosp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8296B5-7FA0-4745-B251-2A81AC6CEC7B}"/>
              </a:ext>
            </a:extLst>
          </p:cNvPr>
          <p:cNvCxnSpPr>
            <a:cxnSpLocks/>
          </p:cNvCxnSpPr>
          <p:nvPr/>
        </p:nvCxnSpPr>
        <p:spPr>
          <a:xfrm>
            <a:off x="2412835" y="2846895"/>
            <a:ext cx="717715" cy="207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B079B5-2C58-4CF8-9697-060525096360}"/>
              </a:ext>
            </a:extLst>
          </p:cNvPr>
          <p:cNvSpPr txBox="1"/>
          <p:nvPr/>
        </p:nvSpPr>
        <p:spPr>
          <a:xfrm>
            <a:off x="455504" y="3595754"/>
            <a:ext cx="22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Key: </a:t>
            </a:r>
            <a:r>
              <a:rPr lang="en-US" dirty="0" err="1">
                <a:solidFill>
                  <a:srgbClr val="00B050"/>
                </a:solidFill>
              </a:rPr>
              <a:t>patient.patientid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ABD10-F0CA-4C6F-8FAB-7C1C0F5507B9}"/>
              </a:ext>
            </a:extLst>
          </p:cNvPr>
          <p:cNvSpPr txBox="1"/>
          <p:nvPr/>
        </p:nvSpPr>
        <p:spPr>
          <a:xfrm>
            <a:off x="3026426" y="3925876"/>
            <a:ext cx="38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Key: </a:t>
            </a:r>
            <a:r>
              <a:rPr lang="en-US" dirty="0" err="1">
                <a:solidFill>
                  <a:srgbClr val="0070C0"/>
                </a:solidFill>
              </a:rPr>
              <a:t>patient_encounter_hosp.patientid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B3C76D-644C-46F4-B750-6E87B072A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95447"/>
              </p:ext>
            </p:extLst>
          </p:nvPr>
        </p:nvGraphicFramePr>
        <p:xfrm>
          <a:off x="577685" y="2401673"/>
          <a:ext cx="1835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1835300" imgH="1111115" progId="Excel.Sheet.12">
                  <p:embed/>
                </p:oleObj>
              </mc:Choice>
              <mc:Fallback>
                <p:oleObj name="Worksheet" r:id="rId3" imgW="1835300" imgH="11111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881707-CF31-43E0-93F1-88FB3789E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85" y="2401673"/>
                        <a:ext cx="183515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D503D5-2A0B-437E-9F63-454FB5DC7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549502"/>
              </p:ext>
            </p:extLst>
          </p:nvPr>
        </p:nvGraphicFramePr>
        <p:xfrm>
          <a:off x="3130550" y="2401673"/>
          <a:ext cx="29654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5" imgW="2965300" imgH="1479685" progId="Excel.Sheet.12">
                  <p:embed/>
                </p:oleObj>
              </mc:Choice>
              <mc:Fallback>
                <p:oleObj name="Worksheet" r:id="rId5" imgW="2965300" imgH="147968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4D536FE-AAB6-4E08-AD8D-88D789F825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2401673"/>
                        <a:ext cx="296545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95572A-5534-4C0C-A78E-4F70BE2A2D3A}"/>
              </a:ext>
            </a:extLst>
          </p:cNvPr>
          <p:cNvSpPr txBox="1"/>
          <p:nvPr/>
        </p:nvSpPr>
        <p:spPr>
          <a:xfrm>
            <a:off x="516594" y="2025400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Table (</a:t>
            </a:r>
            <a:r>
              <a:rPr lang="en-US" dirty="0">
                <a:solidFill>
                  <a:srgbClr val="00B050"/>
                </a:solidFill>
              </a:rPr>
              <a:t>patient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62115-91AD-415A-866F-864426A0650C}"/>
              </a:ext>
            </a:extLst>
          </p:cNvPr>
          <p:cNvSpPr txBox="1"/>
          <p:nvPr/>
        </p:nvSpPr>
        <p:spPr>
          <a:xfrm>
            <a:off x="3026427" y="1987385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Table (</a:t>
            </a:r>
            <a:r>
              <a:rPr lang="en-US" dirty="0" err="1">
                <a:solidFill>
                  <a:srgbClr val="0070C0"/>
                </a:solidFill>
              </a:rPr>
              <a:t>patient_encounter_hosp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192C0-5E44-499B-8108-9996F3DC4455}"/>
              </a:ext>
            </a:extLst>
          </p:cNvPr>
          <p:cNvSpPr txBox="1"/>
          <p:nvPr/>
        </p:nvSpPr>
        <p:spPr>
          <a:xfrm>
            <a:off x="6661609" y="3881223"/>
            <a:ext cx="3438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SELECT *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FROM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patient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1BBAF-5959-4491-ADCC-F85EA7F31315}"/>
              </a:ext>
            </a:extLst>
          </p:cNvPr>
          <p:cNvSpPr txBox="1"/>
          <p:nvPr/>
        </p:nvSpPr>
        <p:spPr>
          <a:xfrm>
            <a:off x="455504" y="3595754"/>
            <a:ext cx="22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Key: </a:t>
            </a:r>
            <a:r>
              <a:rPr lang="en-US" dirty="0" err="1">
                <a:solidFill>
                  <a:srgbClr val="00B050"/>
                </a:solidFill>
              </a:rPr>
              <a:t>patient.patientid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735F9-2C6A-4EA9-9FCC-3A813B532BE5}"/>
              </a:ext>
            </a:extLst>
          </p:cNvPr>
          <p:cNvSpPr txBox="1"/>
          <p:nvPr/>
        </p:nvSpPr>
        <p:spPr>
          <a:xfrm>
            <a:off x="3026426" y="3925876"/>
            <a:ext cx="38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Key: </a:t>
            </a:r>
            <a:r>
              <a:rPr lang="en-US" dirty="0" err="1">
                <a:solidFill>
                  <a:srgbClr val="0070C0"/>
                </a:solidFill>
              </a:rPr>
              <a:t>patient_encounter_hosp.patientid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7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0456-AC83-4E8B-A2B7-042C4E3F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Inner_join</a:t>
            </a:r>
            <a:r>
              <a:rPr lang="en-US" dirty="0"/>
              <a:t>: only retain keys in both tables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881707-CF31-43E0-93F1-88FB3789E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293924"/>
              </p:ext>
            </p:extLst>
          </p:nvPr>
        </p:nvGraphicFramePr>
        <p:xfrm>
          <a:off x="577685" y="2401673"/>
          <a:ext cx="1835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1835300" imgH="1111115" progId="Excel.Sheet.12">
                  <p:embed/>
                </p:oleObj>
              </mc:Choice>
              <mc:Fallback>
                <p:oleObj name="Worksheet" r:id="rId3" imgW="1835300" imgH="11111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85" y="2401673"/>
                        <a:ext cx="183515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4D536FE-AAB6-4E08-AD8D-88D789F82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78735"/>
              </p:ext>
            </p:extLst>
          </p:nvPr>
        </p:nvGraphicFramePr>
        <p:xfrm>
          <a:off x="3130550" y="2401673"/>
          <a:ext cx="29654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5" imgW="2965300" imgH="1479685" progId="Excel.Sheet.12">
                  <p:embed/>
                </p:oleObj>
              </mc:Choice>
              <mc:Fallback>
                <p:oleObj name="Worksheet" r:id="rId5" imgW="2965300" imgH="1479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2401673"/>
                        <a:ext cx="296545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C5921-3DAA-4EB0-94B9-6A8CB036709C}"/>
              </a:ext>
            </a:extLst>
          </p:cNvPr>
          <p:cNvCxnSpPr>
            <a:cxnSpLocks/>
          </p:cNvCxnSpPr>
          <p:nvPr/>
        </p:nvCxnSpPr>
        <p:spPr>
          <a:xfrm>
            <a:off x="2412835" y="2686640"/>
            <a:ext cx="717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BDB99-25C0-4400-A450-5D709B5B6A93}"/>
              </a:ext>
            </a:extLst>
          </p:cNvPr>
          <p:cNvCxnSpPr>
            <a:cxnSpLocks/>
          </p:cNvCxnSpPr>
          <p:nvPr/>
        </p:nvCxnSpPr>
        <p:spPr>
          <a:xfrm>
            <a:off x="2412835" y="2686640"/>
            <a:ext cx="717715" cy="16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01CF1-1086-4776-B66A-FB0643ABA5BE}"/>
              </a:ext>
            </a:extLst>
          </p:cNvPr>
          <p:cNvCxnSpPr>
            <a:cxnSpLocks/>
          </p:cNvCxnSpPr>
          <p:nvPr/>
        </p:nvCxnSpPr>
        <p:spPr>
          <a:xfrm>
            <a:off x="2412835" y="2846895"/>
            <a:ext cx="717715" cy="207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5BA67E-A729-4F74-9EFB-DB66C4A20D6A}"/>
              </a:ext>
            </a:extLst>
          </p:cNvPr>
          <p:cNvCxnSpPr>
            <a:cxnSpLocks/>
          </p:cNvCxnSpPr>
          <p:nvPr/>
        </p:nvCxnSpPr>
        <p:spPr>
          <a:xfrm>
            <a:off x="2412834" y="3244393"/>
            <a:ext cx="717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1E40270-3ACD-4BD9-9A68-912BFFB69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971722"/>
              </p:ext>
            </p:extLst>
          </p:nvPr>
        </p:nvGraphicFramePr>
        <p:xfrm>
          <a:off x="7569365" y="2576397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7" imgW="4419781" imgH="927370" progId="Excel.Sheet.12">
                  <p:embed/>
                </p:oleObj>
              </mc:Choice>
              <mc:Fallback>
                <p:oleObj name="Worksheet" r:id="rId7" imgW="4419781" imgH="9273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69365" y="2576397"/>
                        <a:ext cx="44196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F414269-E8D8-4A40-B9CB-82C0F2344BC9}"/>
              </a:ext>
            </a:extLst>
          </p:cNvPr>
          <p:cNvSpPr txBox="1"/>
          <p:nvPr/>
        </p:nvSpPr>
        <p:spPr>
          <a:xfrm>
            <a:off x="516594" y="2025400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Table (</a:t>
            </a:r>
            <a:r>
              <a:rPr lang="en-US" dirty="0">
                <a:solidFill>
                  <a:srgbClr val="00B050"/>
                </a:solidFill>
              </a:rPr>
              <a:t>patient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6EA90-963E-4A7C-BEE6-A92122A4C67C}"/>
              </a:ext>
            </a:extLst>
          </p:cNvPr>
          <p:cNvSpPr txBox="1"/>
          <p:nvPr/>
        </p:nvSpPr>
        <p:spPr>
          <a:xfrm>
            <a:off x="3026427" y="1987385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Table (</a:t>
            </a:r>
            <a:r>
              <a:rPr lang="en-US" dirty="0" err="1">
                <a:solidFill>
                  <a:srgbClr val="0070C0"/>
                </a:solidFill>
              </a:rPr>
              <a:t>patient_encounter_hosp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86FED-CD74-4928-BD35-CAC4F1CCC019}"/>
              </a:ext>
            </a:extLst>
          </p:cNvPr>
          <p:cNvSpPr txBox="1"/>
          <p:nvPr/>
        </p:nvSpPr>
        <p:spPr>
          <a:xfrm>
            <a:off x="7569365" y="2162625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Joined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E40895-B5FB-45F3-B0AE-B05678C25E8C}"/>
              </a:ext>
            </a:extLst>
          </p:cNvPr>
          <p:cNvSpPr txBox="1"/>
          <p:nvPr/>
        </p:nvSpPr>
        <p:spPr>
          <a:xfrm>
            <a:off x="6642630" y="3727486"/>
            <a:ext cx="5346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SELECT *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FROM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patient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INNER JOIN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patient.patientid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patient_encounter_hosp.patientid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1C66E7-1B5E-44C8-89CE-270326A3A384}"/>
              </a:ext>
            </a:extLst>
          </p:cNvPr>
          <p:cNvSpPr/>
          <p:nvPr/>
        </p:nvSpPr>
        <p:spPr>
          <a:xfrm>
            <a:off x="6344238" y="2819430"/>
            <a:ext cx="10840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0456-AC83-4E8B-A2B7-042C4E3F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join: retain all keys in left table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881707-CF31-43E0-93F1-88FB3789E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85" y="2401673"/>
          <a:ext cx="1835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1835300" imgH="1111115" progId="Excel.Sheet.12">
                  <p:embed/>
                </p:oleObj>
              </mc:Choice>
              <mc:Fallback>
                <p:oleObj name="Worksheet" r:id="rId3" imgW="1835300" imgH="11111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881707-CF31-43E0-93F1-88FB3789E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85" y="2401673"/>
                        <a:ext cx="183515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4D536FE-AAB6-4E08-AD8D-88D789F82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2401673"/>
          <a:ext cx="29654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5" imgW="2965300" imgH="1479685" progId="Excel.Sheet.12">
                  <p:embed/>
                </p:oleObj>
              </mc:Choice>
              <mc:Fallback>
                <p:oleObj name="Worksheet" r:id="rId5" imgW="2965300" imgH="147968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4D536FE-AAB6-4E08-AD8D-88D789F825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2401673"/>
                        <a:ext cx="296545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C5921-3DAA-4EB0-94B9-6A8CB036709C}"/>
              </a:ext>
            </a:extLst>
          </p:cNvPr>
          <p:cNvCxnSpPr>
            <a:cxnSpLocks/>
          </p:cNvCxnSpPr>
          <p:nvPr/>
        </p:nvCxnSpPr>
        <p:spPr>
          <a:xfrm>
            <a:off x="2412835" y="2686640"/>
            <a:ext cx="717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BDB99-25C0-4400-A450-5D709B5B6A93}"/>
              </a:ext>
            </a:extLst>
          </p:cNvPr>
          <p:cNvCxnSpPr>
            <a:cxnSpLocks/>
          </p:cNvCxnSpPr>
          <p:nvPr/>
        </p:nvCxnSpPr>
        <p:spPr>
          <a:xfrm>
            <a:off x="2412835" y="2686640"/>
            <a:ext cx="717715" cy="16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01CF1-1086-4776-B66A-FB0643ABA5BE}"/>
              </a:ext>
            </a:extLst>
          </p:cNvPr>
          <p:cNvCxnSpPr>
            <a:cxnSpLocks/>
          </p:cNvCxnSpPr>
          <p:nvPr/>
        </p:nvCxnSpPr>
        <p:spPr>
          <a:xfrm>
            <a:off x="2412835" y="2846895"/>
            <a:ext cx="717715" cy="207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5BA67E-A729-4F74-9EFB-DB66C4A20D6A}"/>
              </a:ext>
            </a:extLst>
          </p:cNvPr>
          <p:cNvCxnSpPr>
            <a:cxnSpLocks/>
          </p:cNvCxnSpPr>
          <p:nvPr/>
        </p:nvCxnSpPr>
        <p:spPr>
          <a:xfrm>
            <a:off x="2412834" y="3244393"/>
            <a:ext cx="717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C9D10-99EC-47BC-AB42-0E155DAD1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85659"/>
              </p:ext>
            </p:extLst>
          </p:nvPr>
        </p:nvGraphicFramePr>
        <p:xfrm>
          <a:off x="7473950" y="2401673"/>
          <a:ext cx="3879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7" imgW="3879700" imgH="1295400" progId="Excel.Sheet.12">
                  <p:embed/>
                </p:oleObj>
              </mc:Choice>
              <mc:Fallback>
                <p:oleObj name="Worksheet" r:id="rId7" imgW="3879700" imgH="129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3950" y="2401673"/>
                        <a:ext cx="38798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BB75AE-824A-4C24-B43E-893404C448DC}"/>
              </a:ext>
            </a:extLst>
          </p:cNvPr>
          <p:cNvSpPr txBox="1"/>
          <p:nvPr/>
        </p:nvSpPr>
        <p:spPr>
          <a:xfrm>
            <a:off x="7473950" y="2002327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Joined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1CBA0-F419-4F6C-82C6-41EC9D69AC98}"/>
              </a:ext>
            </a:extLst>
          </p:cNvPr>
          <p:cNvSpPr txBox="1"/>
          <p:nvPr/>
        </p:nvSpPr>
        <p:spPr>
          <a:xfrm>
            <a:off x="6661609" y="3881223"/>
            <a:ext cx="5346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SELECT *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FROM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patient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LEFT JOIN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patient.patientid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patient_encounter_hosp.patientid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F3666-4980-4C4B-A13B-BC4C5B357525}"/>
              </a:ext>
            </a:extLst>
          </p:cNvPr>
          <p:cNvSpPr txBox="1"/>
          <p:nvPr/>
        </p:nvSpPr>
        <p:spPr>
          <a:xfrm>
            <a:off x="516594" y="2025400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Table (</a:t>
            </a:r>
            <a:r>
              <a:rPr lang="en-US" dirty="0">
                <a:solidFill>
                  <a:srgbClr val="00B050"/>
                </a:solidFill>
              </a:rPr>
              <a:t>patient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BB8AC-A170-4D91-8833-C9D5B2D2B00A}"/>
              </a:ext>
            </a:extLst>
          </p:cNvPr>
          <p:cNvSpPr txBox="1"/>
          <p:nvPr/>
        </p:nvSpPr>
        <p:spPr>
          <a:xfrm>
            <a:off x="3026427" y="1987385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Table (</a:t>
            </a:r>
            <a:r>
              <a:rPr lang="en-US" dirty="0" err="1">
                <a:solidFill>
                  <a:srgbClr val="0070C0"/>
                </a:solidFill>
              </a:rPr>
              <a:t>patient_encounter_hosp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C7F75C2-44A7-4BE4-A603-8180AED74ECB}"/>
              </a:ext>
            </a:extLst>
          </p:cNvPr>
          <p:cNvSpPr/>
          <p:nvPr/>
        </p:nvSpPr>
        <p:spPr>
          <a:xfrm>
            <a:off x="6344238" y="2819430"/>
            <a:ext cx="10840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0456-AC83-4E8B-A2B7-042C4E3F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a Query with WHERE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881707-CF31-43E0-93F1-88FB3789E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85" y="2401673"/>
          <a:ext cx="1835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3" imgW="1835300" imgH="1111115" progId="Excel.Sheet.12">
                  <p:embed/>
                </p:oleObj>
              </mc:Choice>
              <mc:Fallback>
                <p:oleObj name="Worksheet" r:id="rId3" imgW="1835300" imgH="11111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881707-CF31-43E0-93F1-88FB3789E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85" y="2401673"/>
                        <a:ext cx="183515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4D536FE-AAB6-4E08-AD8D-88D789F82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2401673"/>
          <a:ext cx="29654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Worksheet" r:id="rId5" imgW="2965300" imgH="1479685" progId="Excel.Sheet.12">
                  <p:embed/>
                </p:oleObj>
              </mc:Choice>
              <mc:Fallback>
                <p:oleObj name="Worksheet" r:id="rId5" imgW="2965300" imgH="147968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4D536FE-AAB6-4E08-AD8D-88D789F825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2401673"/>
                        <a:ext cx="296545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C5921-3DAA-4EB0-94B9-6A8CB036709C}"/>
              </a:ext>
            </a:extLst>
          </p:cNvPr>
          <p:cNvCxnSpPr>
            <a:cxnSpLocks/>
          </p:cNvCxnSpPr>
          <p:nvPr/>
        </p:nvCxnSpPr>
        <p:spPr>
          <a:xfrm>
            <a:off x="2412835" y="2686640"/>
            <a:ext cx="717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BDB99-25C0-4400-A450-5D709B5B6A93}"/>
              </a:ext>
            </a:extLst>
          </p:cNvPr>
          <p:cNvCxnSpPr>
            <a:cxnSpLocks/>
          </p:cNvCxnSpPr>
          <p:nvPr/>
        </p:nvCxnSpPr>
        <p:spPr>
          <a:xfrm>
            <a:off x="2412835" y="2686640"/>
            <a:ext cx="717715" cy="16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01CF1-1086-4776-B66A-FB0643ABA5BE}"/>
              </a:ext>
            </a:extLst>
          </p:cNvPr>
          <p:cNvCxnSpPr>
            <a:cxnSpLocks/>
          </p:cNvCxnSpPr>
          <p:nvPr/>
        </p:nvCxnSpPr>
        <p:spPr>
          <a:xfrm>
            <a:off x="2412835" y="2846895"/>
            <a:ext cx="717715" cy="207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5BA67E-A729-4F74-9EFB-DB66C4A20D6A}"/>
              </a:ext>
            </a:extLst>
          </p:cNvPr>
          <p:cNvCxnSpPr>
            <a:cxnSpLocks/>
          </p:cNvCxnSpPr>
          <p:nvPr/>
        </p:nvCxnSpPr>
        <p:spPr>
          <a:xfrm>
            <a:off x="2412834" y="3244393"/>
            <a:ext cx="717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C9D10-99EC-47BC-AB42-0E155DAD1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86473"/>
              </p:ext>
            </p:extLst>
          </p:nvPr>
        </p:nvGraphicFramePr>
        <p:xfrm>
          <a:off x="7473950" y="2401673"/>
          <a:ext cx="3879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7" imgW="3879700" imgH="1295400" progId="Excel.Sheet.12">
                  <p:embed/>
                </p:oleObj>
              </mc:Choice>
              <mc:Fallback>
                <p:oleObj name="Worksheet" r:id="rId7" imgW="3879700" imgH="12954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32C9D10-99EC-47BC-AB42-0E155DAD1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3950" y="2401673"/>
                        <a:ext cx="38798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BB75AE-824A-4C24-B43E-893404C448DC}"/>
              </a:ext>
            </a:extLst>
          </p:cNvPr>
          <p:cNvSpPr txBox="1"/>
          <p:nvPr/>
        </p:nvSpPr>
        <p:spPr>
          <a:xfrm>
            <a:off x="7473950" y="2002327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Joined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1CBA0-F419-4F6C-82C6-41EC9D69AC98}"/>
              </a:ext>
            </a:extLst>
          </p:cNvPr>
          <p:cNvSpPr txBox="1"/>
          <p:nvPr/>
        </p:nvSpPr>
        <p:spPr>
          <a:xfrm>
            <a:off x="6661609" y="3881223"/>
            <a:ext cx="53463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SELECT *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FROM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patient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LEFT JOIN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patient.patientid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patient_encounter_hosp.patientid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AND WHERE </a:t>
            </a:r>
            <a:r>
              <a:rPr lang="en-US" sz="1600" dirty="0" err="1">
                <a:latin typeface="Consolas" panose="020B0609020204030204" pitchFamily="49" charset="0"/>
              </a:rPr>
              <a:t>patient_encounter_hosp.outcome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    “SNF”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F3666-4980-4C4B-A13B-BC4C5B357525}"/>
              </a:ext>
            </a:extLst>
          </p:cNvPr>
          <p:cNvSpPr txBox="1"/>
          <p:nvPr/>
        </p:nvSpPr>
        <p:spPr>
          <a:xfrm>
            <a:off x="516594" y="2025400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Table (</a:t>
            </a:r>
            <a:r>
              <a:rPr lang="en-US" dirty="0">
                <a:solidFill>
                  <a:srgbClr val="00B050"/>
                </a:solidFill>
              </a:rPr>
              <a:t>patient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BB8AC-A170-4D91-8833-C9D5B2D2B00A}"/>
              </a:ext>
            </a:extLst>
          </p:cNvPr>
          <p:cNvSpPr txBox="1"/>
          <p:nvPr/>
        </p:nvSpPr>
        <p:spPr>
          <a:xfrm>
            <a:off x="3026427" y="1987385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Table (</a:t>
            </a:r>
            <a:r>
              <a:rPr lang="en-US" dirty="0" err="1">
                <a:solidFill>
                  <a:srgbClr val="0070C0"/>
                </a:solidFill>
              </a:rPr>
              <a:t>patient_encounter_hosp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C66D6E-859F-4AD7-B032-42F028D33D3F}"/>
              </a:ext>
            </a:extLst>
          </p:cNvPr>
          <p:cNvSpPr/>
          <p:nvPr/>
        </p:nvSpPr>
        <p:spPr>
          <a:xfrm>
            <a:off x="6344238" y="2819430"/>
            <a:ext cx="10840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261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Worksheet</vt:lpstr>
      <vt:lpstr>Microsoft Excel Worksheet</vt:lpstr>
      <vt:lpstr>PowerPoint Presentation</vt:lpstr>
      <vt:lpstr>PowerPoint Presentation</vt:lpstr>
      <vt:lpstr>PowerPoint Presentation</vt:lpstr>
      <vt:lpstr>Inner_join: only retain keys in both tables</vt:lpstr>
      <vt:lpstr>Left join: retain all keys in left table</vt:lpstr>
      <vt:lpstr>Chaining a Query with 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Laderas</dc:creator>
  <cp:lastModifiedBy>Ted Laderas</cp:lastModifiedBy>
  <cp:revision>10</cp:revision>
  <dcterms:created xsi:type="dcterms:W3CDTF">2019-07-14T22:44:31Z</dcterms:created>
  <dcterms:modified xsi:type="dcterms:W3CDTF">2020-01-04T00:18:09Z</dcterms:modified>
</cp:coreProperties>
</file>