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sldIdLst>
    <p:sldId id="256" r:id="rId3"/>
    <p:sldId id="258" r:id="rId4"/>
    <p:sldId id="257" r:id="rId5"/>
    <p:sldId id="259" r:id="rId6"/>
    <p:sldId id="263" r:id="rId7"/>
    <p:sldId id="264" r:id="rId8"/>
    <p:sldId id="265" r:id="rId9"/>
    <p:sldId id="266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2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78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62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73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22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92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01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10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502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992A8-C737-4605-91F4-10B85DBBA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A6DCF-09C8-43D5-BD45-C2EB9F887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49D07-FC95-4F87-B311-0A87B3359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5063-1073-4AF6-BCF3-BD09E594287C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5F5EC-3F54-43F8-A671-CF1EB1463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2E610-4DFF-4EC2-991E-0DF657C2B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4A98-7901-42F1-BE5F-5684D3B3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72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18552-A8D7-4721-A424-C6CF04C42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0B522-560C-47A6-9D80-6AFF4F37F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65C7D-40AE-4790-8D2C-F871CB98F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5063-1073-4AF6-BCF3-BD09E594287C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3CD5C-0B71-48AE-AD3D-1147C27D1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D5DF5-932B-41A8-B96F-33749C0C8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4A98-7901-42F1-BE5F-5684D3B3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2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371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FF1A-B5F0-4319-9209-1DED2DA73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B924B-4DF7-4914-8E87-13624B9AF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EDD73-63E3-4BEB-B5F2-D48029212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5063-1073-4AF6-BCF3-BD09E594287C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73094-8EF2-46C6-8947-A0A397382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6EBD3-FB26-4D52-898E-215A03237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4A98-7901-42F1-BE5F-5684D3B3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69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FE57-19AE-40FC-AB56-86ADA50DB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ECA9B-6E7F-46D5-BDC6-E084AC885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EBB44-13E4-4D36-BC5B-C31F98DD1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D323A-F3D8-4AB4-B62C-4B334172D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5063-1073-4AF6-BCF3-BD09E594287C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F4CA1-36EA-4E11-9742-B18F9F134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0A2B7-062A-4B10-B1BB-5F115DBD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4A98-7901-42F1-BE5F-5684D3B3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200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D7AE3-860E-4796-B622-34127918D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75B92-5B12-4383-958E-F2F976DD0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36617-4389-41F1-8F79-7CA147928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811DF-E88D-4BCF-9160-C69D3CFF35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D35055-C452-4937-970B-793502A90D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8C6D0-9BF2-48B5-B26B-3DE5F8177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5063-1073-4AF6-BCF3-BD09E594287C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916866-8A27-4ED3-AD8C-42A74055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7EF798-65AD-49E9-A2B6-D9BFBD66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4A98-7901-42F1-BE5F-5684D3B3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515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CFF7F-CB59-4519-9256-581CB5B3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5DF7B-9E8F-4EE6-820B-217877FB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5063-1073-4AF6-BCF3-BD09E594287C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F49C9-3F28-49F3-8B5B-A8643692B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87914-5A24-4EB7-B6E2-7FCB0ED0E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4A98-7901-42F1-BE5F-5684D3B3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820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5CB2CA-2028-4A34-9FD9-18D30B57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5063-1073-4AF6-BCF3-BD09E594287C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F25A5A-CF8B-4A3C-BD6A-17F5AF641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4523E-206E-4950-ABBD-AEE78FA90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4A98-7901-42F1-BE5F-5684D3B3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2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4EB79-2A46-4988-B801-B32F50955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7254D-4398-4963-90FA-B537F6D87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0EC9B-0551-45E7-ACCD-34238281E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524D1-13A7-4606-86B5-CFD0028B7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5063-1073-4AF6-BCF3-BD09E594287C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73819-B356-4A44-ABE0-89544C88F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FD028-4599-4195-88C5-11B8E7A1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4A98-7901-42F1-BE5F-5684D3B3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354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ADC6F-0B24-45CC-A885-0DD433361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E9D27D-2438-45AF-8D7F-0B4BA609A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5136C-874F-4739-9D37-C3262DF3D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D382D-4828-4753-933C-E6E704732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5063-1073-4AF6-BCF3-BD09E594287C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36511-D1D3-4F39-9C18-D4754474D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1AE61-936C-446F-AB43-22333B0B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4A98-7901-42F1-BE5F-5684D3B3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910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87F20-5FD6-4CCB-B2C8-6A344808B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0F750-4102-4BB2-A900-70DF2463E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60C75-C4B9-41E1-B555-8EC90FF75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5063-1073-4AF6-BCF3-BD09E594287C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3C061-D54B-48B0-B22C-D8C58BE24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1F0A4-12BF-4EDD-B59D-495DFC06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4A98-7901-42F1-BE5F-5684D3B3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293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6A3F71-CD22-42A1-BF71-5AF2D218E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96FC3-364F-4449-AF9D-7D06FEE50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A2D6B-6A24-4FCF-990B-6144B107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5063-1073-4AF6-BCF3-BD09E594287C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C818-11E7-4441-AECB-1326FF045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DD9C2-3E13-477F-ADB5-5FF6FDDE6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4A98-7901-42F1-BE5F-5684D3B3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6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>
            <a:normAutofit/>
          </a:bodyPr>
          <a:lstStyle>
            <a:lvl1pPr algn="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14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2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7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0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8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3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88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3A057B-733E-4B68-9481-D602CC5F4E3A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8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74000">
              <a:schemeClr val="bg1">
                <a:lumMod val="95000"/>
              </a:schemeClr>
            </a:gs>
            <a:gs pos="83000">
              <a:schemeClr val="bg2"/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03A543-F981-40FF-9460-F1F3D7068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16427-E098-44A4-869E-D6A327307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77860-2640-429A-9470-4DAD3C026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85063-1073-4AF6-BCF3-BD09E594287C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C2704-536E-451F-9EDF-E0F07A9CD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DE275-5271-4500-8FCE-FA3E9101B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94A98-7901-42F1-BE5F-5684D3B3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2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8A4FD-06AB-496C-9C38-92054FD305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Simulating the 2020 Presidential 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CAA8F-7166-4C7A-AB62-2E149569D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02395" y="3996267"/>
            <a:ext cx="7100628" cy="1388534"/>
          </a:xfrm>
        </p:spPr>
        <p:txBody>
          <a:bodyPr/>
          <a:lstStyle/>
          <a:p>
            <a:r>
              <a:rPr lang="en-US" i="1" dirty="0"/>
              <a:t>by The Scandal Simulators</a:t>
            </a:r>
          </a:p>
          <a:p>
            <a:r>
              <a:rPr lang="en-US" i="1" dirty="0"/>
              <a:t> </a:t>
            </a:r>
            <a:r>
              <a:rPr lang="en-US" i="1" dirty="0" err="1"/>
              <a:t>Yarden</a:t>
            </a:r>
            <a:r>
              <a:rPr lang="en-US" i="1" dirty="0"/>
              <a:t> </a:t>
            </a:r>
            <a:r>
              <a:rPr lang="en-US" i="1" dirty="0" err="1"/>
              <a:t>Blausapp</a:t>
            </a:r>
            <a:r>
              <a:rPr lang="en-US" i="1" dirty="0"/>
              <a:t>, Missy Gerlach, Ben </a:t>
            </a:r>
            <a:r>
              <a:rPr lang="en-US" i="1" dirty="0" err="1"/>
              <a:t>Limpich</a:t>
            </a:r>
            <a:r>
              <a:rPr lang="en-US" i="1" dirty="0"/>
              <a:t>, and Brooke Taylor</a:t>
            </a:r>
          </a:p>
        </p:txBody>
      </p:sp>
    </p:spTree>
    <p:extLst>
      <p:ext uri="{BB962C8B-B14F-4D97-AF65-F5344CB8AC3E}">
        <p14:creationId xmlns:p14="http://schemas.microsoft.com/office/powerpoint/2010/main" val="138047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ED0135-CB4C-4A30-9981-F8C4862A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Showcase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6A94D0-EA9E-41D4-AC24-761C06D018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92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49C7B-8667-4F35-AFFD-53CF7D484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0CB5F-5388-46FC-B9EE-096420D57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3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ED0135-CB4C-4A30-9981-F8C4862A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???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6A94D0-EA9E-41D4-AC24-761C06D018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24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49C7B-8667-4F35-AFFD-53CF7D484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0CB5F-5388-46FC-B9EE-096420D57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66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ED0135-CB4C-4A30-9981-F8C4862A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6A94D0-EA9E-41D4-AC24-761C06D018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75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bg2"/>
            </a:gs>
            <a:gs pos="100000">
              <a:schemeClr val="bg2">
                <a:lumMod val="9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0A33E26-8D93-441E-89D4-F4DB9EB40D96}"/>
              </a:ext>
            </a:extLst>
          </p:cNvPr>
          <p:cNvGrpSpPr/>
          <p:nvPr/>
        </p:nvGrpSpPr>
        <p:grpSpPr>
          <a:xfrm>
            <a:off x="609600" y="1963970"/>
            <a:ext cx="10972800" cy="4480560"/>
            <a:chOff x="704959" y="1543643"/>
            <a:chExt cx="10972800" cy="457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1BF6840-6557-4E1B-BA39-6FFCFC6B0AC1}"/>
                </a:ext>
              </a:extLst>
            </p:cNvPr>
            <p:cNvSpPr/>
            <p:nvPr/>
          </p:nvSpPr>
          <p:spPr>
            <a:xfrm>
              <a:off x="8020159" y="1543643"/>
              <a:ext cx="3657600" cy="4572000"/>
            </a:xfrm>
            <a:prstGeom prst="rect">
              <a:avLst/>
            </a:prstGeom>
            <a:solidFill>
              <a:schemeClr val="accent6"/>
            </a:solidFill>
            <a:ln w="9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Undecided / Other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06A4F20-5E28-4E65-8D96-C25A66235237}"/>
                </a:ext>
              </a:extLst>
            </p:cNvPr>
            <p:cNvSpPr/>
            <p:nvPr/>
          </p:nvSpPr>
          <p:spPr>
            <a:xfrm>
              <a:off x="704959" y="1543643"/>
              <a:ext cx="3657600" cy="4572000"/>
            </a:xfrm>
            <a:prstGeom prst="rect">
              <a:avLst/>
            </a:prstGeom>
            <a:solidFill>
              <a:srgbClr val="002B82"/>
            </a:solidFill>
            <a:ln w="9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Democrat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03A8C74-6061-4D5A-8AB3-D628A48B6AAD}"/>
                </a:ext>
              </a:extLst>
            </p:cNvPr>
            <p:cNvSpPr/>
            <p:nvPr/>
          </p:nvSpPr>
          <p:spPr>
            <a:xfrm>
              <a:off x="4362559" y="1543643"/>
              <a:ext cx="3657600" cy="4572000"/>
            </a:xfrm>
            <a:prstGeom prst="rect">
              <a:avLst/>
            </a:prstGeom>
            <a:solidFill>
              <a:srgbClr val="D00000"/>
            </a:solidFill>
            <a:ln w="9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Republican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AA21D3-3FFF-4C26-A70C-8422968B1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rbel" panose="020B0503020204020204" pitchFamily="34" charset="0"/>
              </a:rPr>
              <a:t>Party Loyalty</a:t>
            </a:r>
          </a:p>
        </p:txBody>
      </p:sp>
    </p:spTree>
    <p:extLst>
      <p:ext uri="{BB962C8B-B14F-4D97-AF65-F5344CB8AC3E}">
        <p14:creationId xmlns:p14="http://schemas.microsoft.com/office/powerpoint/2010/main" val="3542548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bg2"/>
            </a:gs>
            <a:gs pos="100000">
              <a:schemeClr val="bg2">
                <a:lumMod val="9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A270C28-325C-4125-9415-372F51959213}"/>
              </a:ext>
            </a:extLst>
          </p:cNvPr>
          <p:cNvGrpSpPr/>
          <p:nvPr/>
        </p:nvGrpSpPr>
        <p:grpSpPr>
          <a:xfrm>
            <a:off x="609600" y="1963970"/>
            <a:ext cx="10972800" cy="4480560"/>
            <a:chOff x="704959" y="1543643"/>
            <a:chExt cx="10972800" cy="4572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3CBFCB8-0DCC-41EE-A8F1-52A203960BEF}"/>
                </a:ext>
              </a:extLst>
            </p:cNvPr>
            <p:cNvSpPr/>
            <p:nvPr/>
          </p:nvSpPr>
          <p:spPr>
            <a:xfrm>
              <a:off x="704959" y="1543643"/>
              <a:ext cx="10972800" cy="4572000"/>
            </a:xfrm>
            <a:prstGeom prst="rect">
              <a:avLst/>
            </a:prstGeom>
            <a:solidFill>
              <a:schemeClr val="accent6"/>
            </a:solidFill>
            <a:ln w="9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B33C4CA-05B4-4D92-AAC9-930D10856072}"/>
                </a:ext>
              </a:extLst>
            </p:cNvPr>
            <p:cNvSpPr/>
            <p:nvPr/>
          </p:nvSpPr>
          <p:spPr>
            <a:xfrm>
              <a:off x="704959" y="1543643"/>
              <a:ext cx="3657600" cy="4572000"/>
            </a:xfrm>
            <a:prstGeom prst="rect">
              <a:avLst/>
            </a:prstGeom>
            <a:solidFill>
              <a:srgbClr val="002B82"/>
            </a:solidFill>
            <a:ln w="9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73D4B3B-3B6C-4639-909E-107026F0D9B6}"/>
                </a:ext>
              </a:extLst>
            </p:cNvPr>
            <p:cNvSpPr/>
            <p:nvPr/>
          </p:nvSpPr>
          <p:spPr>
            <a:xfrm>
              <a:off x="4362559" y="1543643"/>
              <a:ext cx="3657600" cy="4572000"/>
            </a:xfrm>
            <a:prstGeom prst="rect">
              <a:avLst/>
            </a:prstGeom>
            <a:solidFill>
              <a:srgbClr val="D00000"/>
            </a:solidFill>
            <a:ln w="9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6A81C573-BC97-4346-9B22-675EEEE1471D}"/>
              </a:ext>
            </a:extLst>
          </p:cNvPr>
          <p:cNvSpPr/>
          <p:nvPr/>
        </p:nvSpPr>
        <p:spPr>
          <a:xfrm>
            <a:off x="7924800" y="1963970"/>
            <a:ext cx="3657600" cy="64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terrorism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85AD0D-5E51-481B-85D0-EC621E6161CA}"/>
              </a:ext>
            </a:extLst>
          </p:cNvPr>
          <p:cNvSpPr/>
          <p:nvPr/>
        </p:nvSpPr>
        <p:spPr>
          <a:xfrm>
            <a:off x="7924800" y="2604050"/>
            <a:ext cx="3657600" cy="64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economy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76C6A5-3ED4-4D32-8E9D-E5CB7DC4C841}"/>
              </a:ext>
            </a:extLst>
          </p:cNvPr>
          <p:cNvSpPr/>
          <p:nvPr/>
        </p:nvSpPr>
        <p:spPr>
          <a:xfrm>
            <a:off x="7924800" y="3244130"/>
            <a:ext cx="3657600" cy="64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foreign policy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C57119-6F41-47D6-9624-9BE505380489}"/>
              </a:ext>
            </a:extLst>
          </p:cNvPr>
          <p:cNvSpPr/>
          <p:nvPr/>
        </p:nvSpPr>
        <p:spPr>
          <a:xfrm>
            <a:off x="7924800" y="3884210"/>
            <a:ext cx="3657600" cy="640080"/>
          </a:xfrm>
          <a:prstGeom prst="rect">
            <a:avLst/>
          </a:prstGeom>
          <a:solidFill>
            <a:schemeClr val="accent6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environment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893DCD-28B4-4B6E-8702-BF7106558501}"/>
              </a:ext>
            </a:extLst>
          </p:cNvPr>
          <p:cNvSpPr/>
          <p:nvPr/>
        </p:nvSpPr>
        <p:spPr>
          <a:xfrm>
            <a:off x="7924800" y="4524290"/>
            <a:ext cx="3657600" cy="6400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immigration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159BDA-D143-4243-8682-D03DB851C4D7}"/>
              </a:ext>
            </a:extLst>
          </p:cNvPr>
          <p:cNvSpPr/>
          <p:nvPr/>
        </p:nvSpPr>
        <p:spPr>
          <a:xfrm>
            <a:off x="7924800" y="5164370"/>
            <a:ext cx="3657600" cy="64008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candidate profile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B0CC8D-3E9F-410D-A20F-B0F51D0BBA5E}"/>
              </a:ext>
            </a:extLst>
          </p:cNvPr>
          <p:cNvSpPr/>
          <p:nvPr/>
        </p:nvSpPr>
        <p:spPr>
          <a:xfrm>
            <a:off x="7924800" y="5804450"/>
            <a:ext cx="3657600" cy="640080"/>
          </a:xfrm>
          <a:prstGeom prst="rect">
            <a:avLst/>
          </a:prstGeom>
          <a:solidFill>
            <a:srgbClr val="2C451B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other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283607-0508-4DB1-B38B-9AC96E22C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rbel" panose="020B0503020204020204" pitchFamily="34" charset="0"/>
              </a:rPr>
              <a:t>Political 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47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bg2"/>
            </a:gs>
            <a:gs pos="100000">
              <a:schemeClr val="bg2">
                <a:lumMod val="9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A270C28-325C-4125-9415-372F51959213}"/>
              </a:ext>
            </a:extLst>
          </p:cNvPr>
          <p:cNvGrpSpPr/>
          <p:nvPr/>
        </p:nvGrpSpPr>
        <p:grpSpPr>
          <a:xfrm>
            <a:off x="609600" y="1963970"/>
            <a:ext cx="10972800" cy="4480560"/>
            <a:chOff x="704959" y="1543643"/>
            <a:chExt cx="10972800" cy="4572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3CBFCB8-0DCC-41EE-A8F1-52A203960BEF}"/>
                </a:ext>
              </a:extLst>
            </p:cNvPr>
            <p:cNvSpPr/>
            <p:nvPr/>
          </p:nvSpPr>
          <p:spPr>
            <a:xfrm>
              <a:off x="704959" y="1543643"/>
              <a:ext cx="10972800" cy="4572000"/>
            </a:xfrm>
            <a:prstGeom prst="rect">
              <a:avLst/>
            </a:prstGeom>
            <a:solidFill>
              <a:schemeClr val="accent6"/>
            </a:solidFill>
            <a:ln w="9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B33C4CA-05B4-4D92-AAC9-930D10856072}"/>
                </a:ext>
              </a:extLst>
            </p:cNvPr>
            <p:cNvSpPr/>
            <p:nvPr/>
          </p:nvSpPr>
          <p:spPr>
            <a:xfrm>
              <a:off x="704959" y="1543643"/>
              <a:ext cx="3657600" cy="4572000"/>
            </a:xfrm>
            <a:prstGeom prst="rect">
              <a:avLst/>
            </a:prstGeom>
            <a:solidFill>
              <a:srgbClr val="002B82"/>
            </a:solidFill>
            <a:ln w="9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73D4B3B-3B6C-4639-909E-107026F0D9B6}"/>
                </a:ext>
              </a:extLst>
            </p:cNvPr>
            <p:cNvSpPr/>
            <p:nvPr/>
          </p:nvSpPr>
          <p:spPr>
            <a:xfrm>
              <a:off x="4362559" y="1543643"/>
              <a:ext cx="3657600" cy="4572000"/>
            </a:xfrm>
            <a:prstGeom prst="rect">
              <a:avLst/>
            </a:prstGeom>
            <a:solidFill>
              <a:srgbClr val="D00000"/>
            </a:solidFill>
            <a:ln w="9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6A81C573-BC97-4346-9B22-675EEEE1471D}"/>
              </a:ext>
            </a:extLst>
          </p:cNvPr>
          <p:cNvSpPr/>
          <p:nvPr/>
        </p:nvSpPr>
        <p:spPr>
          <a:xfrm>
            <a:off x="7924800" y="1963970"/>
            <a:ext cx="3657600" cy="64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85AD0D-5E51-481B-85D0-EC621E6161CA}"/>
              </a:ext>
            </a:extLst>
          </p:cNvPr>
          <p:cNvSpPr/>
          <p:nvPr/>
        </p:nvSpPr>
        <p:spPr>
          <a:xfrm>
            <a:off x="7924800" y="2604050"/>
            <a:ext cx="3657600" cy="64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76C6A5-3ED4-4D32-8E9D-E5CB7DC4C841}"/>
              </a:ext>
            </a:extLst>
          </p:cNvPr>
          <p:cNvSpPr/>
          <p:nvPr/>
        </p:nvSpPr>
        <p:spPr>
          <a:xfrm>
            <a:off x="7924800" y="3244130"/>
            <a:ext cx="3657600" cy="64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C57119-6F41-47D6-9624-9BE505380489}"/>
              </a:ext>
            </a:extLst>
          </p:cNvPr>
          <p:cNvSpPr/>
          <p:nvPr/>
        </p:nvSpPr>
        <p:spPr>
          <a:xfrm>
            <a:off x="7924800" y="3884210"/>
            <a:ext cx="3657600" cy="640080"/>
          </a:xfrm>
          <a:prstGeom prst="rect">
            <a:avLst/>
          </a:prstGeom>
          <a:solidFill>
            <a:srgbClr val="669E40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893DCD-28B4-4B6E-8702-BF7106558501}"/>
              </a:ext>
            </a:extLst>
          </p:cNvPr>
          <p:cNvSpPr/>
          <p:nvPr/>
        </p:nvSpPr>
        <p:spPr>
          <a:xfrm>
            <a:off x="7924800" y="4524290"/>
            <a:ext cx="3657600" cy="6400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159BDA-D143-4243-8682-D03DB851C4D7}"/>
              </a:ext>
            </a:extLst>
          </p:cNvPr>
          <p:cNvSpPr/>
          <p:nvPr/>
        </p:nvSpPr>
        <p:spPr>
          <a:xfrm>
            <a:off x="7924800" y="5164370"/>
            <a:ext cx="3657600" cy="64008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B0CC8D-3E9F-410D-A20F-B0F51D0BBA5E}"/>
              </a:ext>
            </a:extLst>
          </p:cNvPr>
          <p:cNvSpPr/>
          <p:nvPr/>
        </p:nvSpPr>
        <p:spPr>
          <a:xfrm>
            <a:off x="7924800" y="5804450"/>
            <a:ext cx="3657600" cy="640080"/>
          </a:xfrm>
          <a:prstGeom prst="rect">
            <a:avLst/>
          </a:prstGeom>
          <a:solidFill>
            <a:srgbClr val="2C451B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DFBDED-2D99-49BC-9DAD-123FEEC43674}"/>
              </a:ext>
            </a:extLst>
          </p:cNvPr>
          <p:cNvSpPr/>
          <p:nvPr/>
        </p:nvSpPr>
        <p:spPr>
          <a:xfrm>
            <a:off x="7924800" y="1963970"/>
            <a:ext cx="1371600" cy="64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1A86F5-C6B0-4264-86E0-F5A049A22BA4}"/>
              </a:ext>
            </a:extLst>
          </p:cNvPr>
          <p:cNvSpPr/>
          <p:nvPr/>
        </p:nvSpPr>
        <p:spPr>
          <a:xfrm>
            <a:off x="9296400" y="1963970"/>
            <a:ext cx="1371600" cy="640080"/>
          </a:xfrm>
          <a:prstGeom prst="rect">
            <a:avLst/>
          </a:prstGeom>
          <a:solidFill>
            <a:srgbClr val="FFCDCD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5D635-7B8A-425D-9D02-CAEF3215DFE7}"/>
              </a:ext>
            </a:extLst>
          </p:cNvPr>
          <p:cNvSpPr/>
          <p:nvPr/>
        </p:nvSpPr>
        <p:spPr>
          <a:xfrm>
            <a:off x="10668000" y="1963970"/>
            <a:ext cx="914400" cy="64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9DF939-673B-4820-989A-E20D1C4DCFA2}"/>
              </a:ext>
            </a:extLst>
          </p:cNvPr>
          <p:cNvSpPr/>
          <p:nvPr/>
        </p:nvSpPr>
        <p:spPr>
          <a:xfrm>
            <a:off x="7924800" y="2604050"/>
            <a:ext cx="1371600" cy="64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0A0B50-965B-4C29-B041-2444B4849A22}"/>
              </a:ext>
            </a:extLst>
          </p:cNvPr>
          <p:cNvSpPr/>
          <p:nvPr/>
        </p:nvSpPr>
        <p:spPr>
          <a:xfrm>
            <a:off x="7924800" y="3244130"/>
            <a:ext cx="1371600" cy="64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C9DA8-4E34-4F78-B838-D40A02AAC954}"/>
              </a:ext>
            </a:extLst>
          </p:cNvPr>
          <p:cNvSpPr/>
          <p:nvPr/>
        </p:nvSpPr>
        <p:spPr>
          <a:xfrm>
            <a:off x="7924800" y="3884210"/>
            <a:ext cx="1371600" cy="640080"/>
          </a:xfrm>
          <a:prstGeom prst="rect">
            <a:avLst/>
          </a:prstGeom>
          <a:solidFill>
            <a:srgbClr val="678CCF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7FAB91-6942-47DE-9E7B-DE332A2FCAE4}"/>
              </a:ext>
            </a:extLst>
          </p:cNvPr>
          <p:cNvSpPr/>
          <p:nvPr/>
        </p:nvSpPr>
        <p:spPr>
          <a:xfrm>
            <a:off x="7924800" y="4524290"/>
            <a:ext cx="1371600" cy="640080"/>
          </a:xfrm>
          <a:prstGeom prst="rect">
            <a:avLst/>
          </a:prstGeom>
          <a:solidFill>
            <a:schemeClr val="accent1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E40033-09CD-4866-A4F6-6B7AEFF755BA}"/>
              </a:ext>
            </a:extLst>
          </p:cNvPr>
          <p:cNvSpPr/>
          <p:nvPr/>
        </p:nvSpPr>
        <p:spPr>
          <a:xfrm>
            <a:off x="7924800" y="5164370"/>
            <a:ext cx="1371600" cy="64008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B1E217-A495-47F3-9A6C-B1A8DAE2D853}"/>
              </a:ext>
            </a:extLst>
          </p:cNvPr>
          <p:cNvSpPr/>
          <p:nvPr/>
        </p:nvSpPr>
        <p:spPr>
          <a:xfrm>
            <a:off x="7924800" y="5804450"/>
            <a:ext cx="1371600" cy="6400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1C86EE-A9DD-47C2-ABB3-FA2B3FC49534}"/>
              </a:ext>
            </a:extLst>
          </p:cNvPr>
          <p:cNvSpPr/>
          <p:nvPr/>
        </p:nvSpPr>
        <p:spPr>
          <a:xfrm>
            <a:off x="9296400" y="2604050"/>
            <a:ext cx="1371600" cy="640080"/>
          </a:xfrm>
          <a:prstGeom prst="rect">
            <a:avLst/>
          </a:prstGeom>
          <a:solidFill>
            <a:srgbClr val="FFA7A7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7168CC-E18D-443C-A23B-B45059D9C3C5}"/>
              </a:ext>
            </a:extLst>
          </p:cNvPr>
          <p:cNvSpPr/>
          <p:nvPr/>
        </p:nvSpPr>
        <p:spPr>
          <a:xfrm>
            <a:off x="9296400" y="3244130"/>
            <a:ext cx="1371600" cy="640080"/>
          </a:xfrm>
          <a:prstGeom prst="rect">
            <a:avLst/>
          </a:prstGeom>
          <a:solidFill>
            <a:srgbClr val="FF7979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4879B3-79C9-41C1-9069-E53AAD96ECA1}"/>
              </a:ext>
            </a:extLst>
          </p:cNvPr>
          <p:cNvSpPr/>
          <p:nvPr/>
        </p:nvSpPr>
        <p:spPr>
          <a:xfrm>
            <a:off x="9296400" y="3884210"/>
            <a:ext cx="1371600" cy="640080"/>
          </a:xfrm>
          <a:prstGeom prst="rect">
            <a:avLst/>
          </a:prstGeom>
          <a:solidFill>
            <a:srgbClr val="FF3737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878158-0329-4AB4-AC14-6D770EE2575B}"/>
              </a:ext>
            </a:extLst>
          </p:cNvPr>
          <p:cNvSpPr/>
          <p:nvPr/>
        </p:nvSpPr>
        <p:spPr>
          <a:xfrm>
            <a:off x="9296400" y="4524290"/>
            <a:ext cx="1371600" cy="640080"/>
          </a:xfrm>
          <a:prstGeom prst="rect">
            <a:avLst/>
          </a:prstGeom>
          <a:solidFill>
            <a:srgbClr val="FA0000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0AEC14-8959-40FC-A7F0-CF95C1C9FF1B}"/>
              </a:ext>
            </a:extLst>
          </p:cNvPr>
          <p:cNvSpPr/>
          <p:nvPr/>
        </p:nvSpPr>
        <p:spPr>
          <a:xfrm>
            <a:off x="9296578" y="5164370"/>
            <a:ext cx="1371600" cy="640080"/>
          </a:xfrm>
          <a:prstGeom prst="rect">
            <a:avLst/>
          </a:prstGeom>
          <a:solidFill>
            <a:srgbClr val="D20000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7D3E844-B9D5-4A5D-9D60-E163CFEF6F68}"/>
              </a:ext>
            </a:extLst>
          </p:cNvPr>
          <p:cNvSpPr/>
          <p:nvPr/>
        </p:nvSpPr>
        <p:spPr>
          <a:xfrm>
            <a:off x="9296400" y="5804450"/>
            <a:ext cx="1371600" cy="640080"/>
          </a:xfrm>
          <a:prstGeom prst="rect">
            <a:avLst/>
          </a:prstGeom>
          <a:solidFill>
            <a:srgbClr val="B00000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3CEA71-8CB0-4E69-846A-8BF415B5173D}"/>
              </a:ext>
            </a:extLst>
          </p:cNvPr>
          <p:cNvSpPr/>
          <p:nvPr/>
        </p:nvSpPr>
        <p:spPr>
          <a:xfrm>
            <a:off x="10668000" y="2604050"/>
            <a:ext cx="914400" cy="64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70ADD9D-506A-49B3-8B32-1EE8A2A54E9D}"/>
              </a:ext>
            </a:extLst>
          </p:cNvPr>
          <p:cNvSpPr/>
          <p:nvPr/>
        </p:nvSpPr>
        <p:spPr>
          <a:xfrm>
            <a:off x="10668000" y="3244130"/>
            <a:ext cx="914400" cy="64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1BE4CD-D970-4B74-9B5F-6032802DE165}"/>
              </a:ext>
            </a:extLst>
          </p:cNvPr>
          <p:cNvSpPr/>
          <p:nvPr/>
        </p:nvSpPr>
        <p:spPr>
          <a:xfrm>
            <a:off x="10668000" y="3884210"/>
            <a:ext cx="914400" cy="640080"/>
          </a:xfrm>
          <a:prstGeom prst="rect">
            <a:avLst/>
          </a:prstGeom>
          <a:solidFill>
            <a:schemeClr val="accent6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0D87E7-7DFD-49B3-8941-09318BF3C186}"/>
              </a:ext>
            </a:extLst>
          </p:cNvPr>
          <p:cNvSpPr/>
          <p:nvPr/>
        </p:nvSpPr>
        <p:spPr>
          <a:xfrm>
            <a:off x="10668000" y="4524290"/>
            <a:ext cx="914400" cy="6400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8BB2DB0-5DBD-483F-A6C8-BA2DC2BACA7D}"/>
              </a:ext>
            </a:extLst>
          </p:cNvPr>
          <p:cNvSpPr/>
          <p:nvPr/>
        </p:nvSpPr>
        <p:spPr>
          <a:xfrm>
            <a:off x="10668000" y="5164370"/>
            <a:ext cx="914400" cy="64008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9130D2B-E53C-4F4E-A2C4-A8B724CCB6F9}"/>
              </a:ext>
            </a:extLst>
          </p:cNvPr>
          <p:cNvSpPr/>
          <p:nvPr/>
        </p:nvSpPr>
        <p:spPr>
          <a:xfrm>
            <a:off x="10668000" y="5804450"/>
            <a:ext cx="914400" cy="640080"/>
          </a:xfrm>
          <a:prstGeom prst="rect">
            <a:avLst/>
          </a:prstGeom>
          <a:solidFill>
            <a:srgbClr val="2C451B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0F9B28-FDEB-4281-9193-54F63C3B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rbel" panose="020B0503020204020204" pitchFamily="34" charset="0"/>
              </a:rPr>
              <a:t>Initial Voting Decisions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293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bg2"/>
            </a:gs>
            <a:gs pos="100000">
              <a:schemeClr val="bg2">
                <a:lumMod val="9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A270C28-325C-4125-9415-372F51959213}"/>
              </a:ext>
            </a:extLst>
          </p:cNvPr>
          <p:cNvGrpSpPr/>
          <p:nvPr/>
        </p:nvGrpSpPr>
        <p:grpSpPr>
          <a:xfrm>
            <a:off x="609600" y="1963970"/>
            <a:ext cx="10972800" cy="4480560"/>
            <a:chOff x="704959" y="1543643"/>
            <a:chExt cx="10972800" cy="4572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3CBFCB8-0DCC-41EE-A8F1-52A203960BEF}"/>
                </a:ext>
              </a:extLst>
            </p:cNvPr>
            <p:cNvSpPr/>
            <p:nvPr/>
          </p:nvSpPr>
          <p:spPr>
            <a:xfrm>
              <a:off x="704959" y="1543643"/>
              <a:ext cx="10972800" cy="4572000"/>
            </a:xfrm>
            <a:prstGeom prst="rect">
              <a:avLst/>
            </a:prstGeom>
            <a:solidFill>
              <a:schemeClr val="accent6"/>
            </a:solidFill>
            <a:ln w="9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B33C4CA-05B4-4D92-AAC9-930D10856072}"/>
                </a:ext>
              </a:extLst>
            </p:cNvPr>
            <p:cNvSpPr/>
            <p:nvPr/>
          </p:nvSpPr>
          <p:spPr>
            <a:xfrm>
              <a:off x="704959" y="1543643"/>
              <a:ext cx="4467188" cy="4572000"/>
            </a:xfrm>
            <a:prstGeom prst="rect">
              <a:avLst/>
            </a:prstGeom>
            <a:solidFill>
              <a:srgbClr val="002B82"/>
            </a:solidFill>
            <a:ln w="9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73D4B3B-3B6C-4639-909E-107026F0D9B6}"/>
                </a:ext>
              </a:extLst>
            </p:cNvPr>
            <p:cNvSpPr/>
            <p:nvPr/>
          </p:nvSpPr>
          <p:spPr>
            <a:xfrm>
              <a:off x="5172325" y="1543643"/>
              <a:ext cx="2847833" cy="4572000"/>
            </a:xfrm>
            <a:prstGeom prst="rect">
              <a:avLst/>
            </a:prstGeom>
            <a:solidFill>
              <a:srgbClr val="D00000"/>
            </a:solidFill>
            <a:ln w="9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6A81C573-BC97-4346-9B22-675EEEE1471D}"/>
              </a:ext>
            </a:extLst>
          </p:cNvPr>
          <p:cNvSpPr/>
          <p:nvPr/>
        </p:nvSpPr>
        <p:spPr>
          <a:xfrm>
            <a:off x="7924800" y="1963970"/>
            <a:ext cx="3657600" cy="64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85AD0D-5E51-481B-85D0-EC621E6161CA}"/>
              </a:ext>
            </a:extLst>
          </p:cNvPr>
          <p:cNvSpPr/>
          <p:nvPr/>
        </p:nvSpPr>
        <p:spPr>
          <a:xfrm>
            <a:off x="7924800" y="2604050"/>
            <a:ext cx="3657600" cy="64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76C6A5-3ED4-4D32-8E9D-E5CB7DC4C841}"/>
              </a:ext>
            </a:extLst>
          </p:cNvPr>
          <p:cNvSpPr/>
          <p:nvPr/>
        </p:nvSpPr>
        <p:spPr>
          <a:xfrm>
            <a:off x="7924800" y="3244130"/>
            <a:ext cx="3657600" cy="64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C57119-6F41-47D6-9624-9BE505380489}"/>
              </a:ext>
            </a:extLst>
          </p:cNvPr>
          <p:cNvSpPr/>
          <p:nvPr/>
        </p:nvSpPr>
        <p:spPr>
          <a:xfrm>
            <a:off x="7924800" y="3884210"/>
            <a:ext cx="3657600" cy="640080"/>
          </a:xfrm>
          <a:prstGeom prst="rect">
            <a:avLst/>
          </a:prstGeom>
          <a:solidFill>
            <a:srgbClr val="669E40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893DCD-28B4-4B6E-8702-BF7106558501}"/>
              </a:ext>
            </a:extLst>
          </p:cNvPr>
          <p:cNvSpPr/>
          <p:nvPr/>
        </p:nvSpPr>
        <p:spPr>
          <a:xfrm>
            <a:off x="7924800" y="4524290"/>
            <a:ext cx="3657600" cy="6400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159BDA-D143-4243-8682-D03DB851C4D7}"/>
              </a:ext>
            </a:extLst>
          </p:cNvPr>
          <p:cNvSpPr/>
          <p:nvPr/>
        </p:nvSpPr>
        <p:spPr>
          <a:xfrm>
            <a:off x="7924800" y="5164370"/>
            <a:ext cx="3657600" cy="64008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B0CC8D-3E9F-410D-A20F-B0F51D0BBA5E}"/>
              </a:ext>
            </a:extLst>
          </p:cNvPr>
          <p:cNvSpPr/>
          <p:nvPr/>
        </p:nvSpPr>
        <p:spPr>
          <a:xfrm>
            <a:off x="7924800" y="5804450"/>
            <a:ext cx="3657600" cy="640080"/>
          </a:xfrm>
          <a:prstGeom prst="rect">
            <a:avLst/>
          </a:prstGeom>
          <a:solidFill>
            <a:srgbClr val="2C451B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DFBDED-2D99-49BC-9DAD-123FEEC43674}"/>
              </a:ext>
            </a:extLst>
          </p:cNvPr>
          <p:cNvSpPr/>
          <p:nvPr/>
        </p:nvSpPr>
        <p:spPr>
          <a:xfrm>
            <a:off x="7924800" y="1963970"/>
            <a:ext cx="961103" cy="64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1A86F5-C6B0-4264-86E0-F5A049A22BA4}"/>
              </a:ext>
            </a:extLst>
          </p:cNvPr>
          <p:cNvSpPr/>
          <p:nvPr/>
        </p:nvSpPr>
        <p:spPr>
          <a:xfrm>
            <a:off x="8885903" y="1963970"/>
            <a:ext cx="1782097" cy="640080"/>
          </a:xfrm>
          <a:prstGeom prst="rect">
            <a:avLst/>
          </a:prstGeom>
          <a:solidFill>
            <a:srgbClr val="FFCDCD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5D635-7B8A-425D-9D02-CAEF3215DFE7}"/>
              </a:ext>
            </a:extLst>
          </p:cNvPr>
          <p:cNvSpPr/>
          <p:nvPr/>
        </p:nvSpPr>
        <p:spPr>
          <a:xfrm>
            <a:off x="10668000" y="1963970"/>
            <a:ext cx="914400" cy="64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9DF939-673B-4820-989A-E20D1C4DCFA2}"/>
              </a:ext>
            </a:extLst>
          </p:cNvPr>
          <p:cNvSpPr/>
          <p:nvPr/>
        </p:nvSpPr>
        <p:spPr>
          <a:xfrm>
            <a:off x="7924800" y="2604050"/>
            <a:ext cx="1371600" cy="64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0A0B50-965B-4C29-B041-2444B4849A22}"/>
              </a:ext>
            </a:extLst>
          </p:cNvPr>
          <p:cNvSpPr/>
          <p:nvPr/>
        </p:nvSpPr>
        <p:spPr>
          <a:xfrm>
            <a:off x="7924800" y="3244130"/>
            <a:ext cx="1536112" cy="64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C9DA8-4E34-4F78-B838-D40A02AAC954}"/>
              </a:ext>
            </a:extLst>
          </p:cNvPr>
          <p:cNvSpPr/>
          <p:nvPr/>
        </p:nvSpPr>
        <p:spPr>
          <a:xfrm>
            <a:off x="7924800" y="3884210"/>
            <a:ext cx="2391518" cy="640080"/>
          </a:xfrm>
          <a:prstGeom prst="rect">
            <a:avLst/>
          </a:prstGeom>
          <a:solidFill>
            <a:srgbClr val="678CCF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7FAB91-6942-47DE-9E7B-DE332A2FCAE4}"/>
              </a:ext>
            </a:extLst>
          </p:cNvPr>
          <p:cNvSpPr/>
          <p:nvPr/>
        </p:nvSpPr>
        <p:spPr>
          <a:xfrm>
            <a:off x="7924800" y="4524290"/>
            <a:ext cx="1371600" cy="640080"/>
          </a:xfrm>
          <a:prstGeom prst="rect">
            <a:avLst/>
          </a:prstGeom>
          <a:solidFill>
            <a:schemeClr val="accent1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E40033-09CD-4866-A4F6-6B7AEFF755BA}"/>
              </a:ext>
            </a:extLst>
          </p:cNvPr>
          <p:cNvSpPr/>
          <p:nvPr/>
        </p:nvSpPr>
        <p:spPr>
          <a:xfrm>
            <a:off x="7924800" y="5164370"/>
            <a:ext cx="1587910" cy="64008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B1E217-A495-47F3-9A6C-B1A8DAE2D853}"/>
              </a:ext>
            </a:extLst>
          </p:cNvPr>
          <p:cNvSpPr/>
          <p:nvPr/>
        </p:nvSpPr>
        <p:spPr>
          <a:xfrm>
            <a:off x="7924800" y="5804450"/>
            <a:ext cx="1130710" cy="6400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1C86EE-A9DD-47C2-ABB3-FA2B3FC49534}"/>
              </a:ext>
            </a:extLst>
          </p:cNvPr>
          <p:cNvSpPr/>
          <p:nvPr/>
        </p:nvSpPr>
        <p:spPr>
          <a:xfrm>
            <a:off x="9296400" y="2604050"/>
            <a:ext cx="1371600" cy="640080"/>
          </a:xfrm>
          <a:prstGeom prst="rect">
            <a:avLst/>
          </a:prstGeom>
          <a:solidFill>
            <a:srgbClr val="FFA7A7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7168CC-E18D-443C-A23B-B45059D9C3C5}"/>
              </a:ext>
            </a:extLst>
          </p:cNvPr>
          <p:cNvSpPr/>
          <p:nvPr/>
        </p:nvSpPr>
        <p:spPr>
          <a:xfrm>
            <a:off x="9461090" y="3244130"/>
            <a:ext cx="1206910" cy="640080"/>
          </a:xfrm>
          <a:prstGeom prst="rect">
            <a:avLst/>
          </a:prstGeom>
          <a:solidFill>
            <a:srgbClr val="FF7979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4879B3-79C9-41C1-9069-E53AAD96ECA1}"/>
              </a:ext>
            </a:extLst>
          </p:cNvPr>
          <p:cNvSpPr/>
          <p:nvPr/>
        </p:nvSpPr>
        <p:spPr>
          <a:xfrm>
            <a:off x="10316496" y="3884210"/>
            <a:ext cx="567814" cy="640080"/>
          </a:xfrm>
          <a:prstGeom prst="rect">
            <a:avLst/>
          </a:prstGeom>
          <a:solidFill>
            <a:srgbClr val="FF3737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878158-0329-4AB4-AC14-6D770EE2575B}"/>
              </a:ext>
            </a:extLst>
          </p:cNvPr>
          <p:cNvSpPr/>
          <p:nvPr/>
        </p:nvSpPr>
        <p:spPr>
          <a:xfrm>
            <a:off x="9296400" y="4524290"/>
            <a:ext cx="1371600" cy="640080"/>
          </a:xfrm>
          <a:prstGeom prst="rect">
            <a:avLst/>
          </a:prstGeom>
          <a:solidFill>
            <a:srgbClr val="FA0000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0AEC14-8959-40FC-A7F0-CF95C1C9FF1B}"/>
              </a:ext>
            </a:extLst>
          </p:cNvPr>
          <p:cNvSpPr/>
          <p:nvPr/>
        </p:nvSpPr>
        <p:spPr>
          <a:xfrm>
            <a:off x="9537290" y="5164370"/>
            <a:ext cx="1130888" cy="640080"/>
          </a:xfrm>
          <a:prstGeom prst="rect">
            <a:avLst/>
          </a:prstGeom>
          <a:solidFill>
            <a:srgbClr val="D20000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7D3E844-B9D5-4A5D-9D60-E163CFEF6F68}"/>
              </a:ext>
            </a:extLst>
          </p:cNvPr>
          <p:cNvSpPr/>
          <p:nvPr/>
        </p:nvSpPr>
        <p:spPr>
          <a:xfrm>
            <a:off x="9055510" y="5804450"/>
            <a:ext cx="1130710" cy="640080"/>
          </a:xfrm>
          <a:prstGeom prst="rect">
            <a:avLst/>
          </a:prstGeom>
          <a:solidFill>
            <a:srgbClr val="B00000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3CEA71-8CB0-4E69-846A-8BF415B5173D}"/>
              </a:ext>
            </a:extLst>
          </p:cNvPr>
          <p:cNvSpPr/>
          <p:nvPr/>
        </p:nvSpPr>
        <p:spPr>
          <a:xfrm>
            <a:off x="10668000" y="2604050"/>
            <a:ext cx="914400" cy="64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70ADD9D-506A-49B3-8B32-1EE8A2A54E9D}"/>
              </a:ext>
            </a:extLst>
          </p:cNvPr>
          <p:cNvSpPr/>
          <p:nvPr/>
        </p:nvSpPr>
        <p:spPr>
          <a:xfrm>
            <a:off x="10567219" y="3244130"/>
            <a:ext cx="1015181" cy="64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1BE4CD-D970-4B74-9B5F-6032802DE165}"/>
              </a:ext>
            </a:extLst>
          </p:cNvPr>
          <p:cNvSpPr/>
          <p:nvPr/>
        </p:nvSpPr>
        <p:spPr>
          <a:xfrm>
            <a:off x="10884310" y="3884210"/>
            <a:ext cx="698090" cy="640080"/>
          </a:xfrm>
          <a:prstGeom prst="rect">
            <a:avLst/>
          </a:prstGeom>
          <a:solidFill>
            <a:schemeClr val="accent6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0D87E7-7DFD-49B3-8941-09318BF3C186}"/>
              </a:ext>
            </a:extLst>
          </p:cNvPr>
          <p:cNvSpPr/>
          <p:nvPr/>
        </p:nvSpPr>
        <p:spPr>
          <a:xfrm>
            <a:off x="10668000" y="4524290"/>
            <a:ext cx="914400" cy="6400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8BB2DB0-5DBD-483F-A6C8-BA2DC2BACA7D}"/>
              </a:ext>
            </a:extLst>
          </p:cNvPr>
          <p:cNvSpPr/>
          <p:nvPr/>
        </p:nvSpPr>
        <p:spPr>
          <a:xfrm>
            <a:off x="10668000" y="5164370"/>
            <a:ext cx="914400" cy="64008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9130D2B-E53C-4F4E-A2C4-A8B724CCB6F9}"/>
              </a:ext>
            </a:extLst>
          </p:cNvPr>
          <p:cNvSpPr/>
          <p:nvPr/>
        </p:nvSpPr>
        <p:spPr>
          <a:xfrm>
            <a:off x="10210800" y="5804450"/>
            <a:ext cx="1371600" cy="640080"/>
          </a:xfrm>
          <a:prstGeom prst="rect">
            <a:avLst/>
          </a:prstGeom>
          <a:solidFill>
            <a:srgbClr val="2C451B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A6E79-07DD-413F-8490-B6DBC1096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rbel" panose="020B0503020204020204" pitchFamily="34" charset="0"/>
              </a:rPr>
              <a:t>Final Voting Decisions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87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49C7B-8667-4F35-AFFD-53CF7D484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0CB5F-5388-46FC-B9EE-096420D57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94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7</TotalTime>
  <Words>49</Words>
  <Application>Microsoft Office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Corbel</vt:lpstr>
      <vt:lpstr>Parallax</vt:lpstr>
      <vt:lpstr>Office Theme</vt:lpstr>
      <vt:lpstr>Simulating the 2020 Presidential Election</vt:lpstr>
      <vt:lpstr>???</vt:lpstr>
      <vt:lpstr>PowerPoint Presentation</vt:lpstr>
      <vt:lpstr>Methodology</vt:lpstr>
      <vt:lpstr>Party Loyalty</vt:lpstr>
      <vt:lpstr>Political Topics</vt:lpstr>
      <vt:lpstr>Initial Voting Decisions</vt:lpstr>
      <vt:lpstr>Final Voting Decisions</vt:lpstr>
      <vt:lpstr>PowerPoint Presentation</vt:lpstr>
      <vt:lpstr>Showcase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Simulating the 2020 Presidential Election</dc:title>
  <dc:creator>Brooke Taylor</dc:creator>
  <cp:lastModifiedBy>Brooke Taylor</cp:lastModifiedBy>
  <cp:revision>1</cp:revision>
  <dcterms:created xsi:type="dcterms:W3CDTF">2017-12-09T23:40:26Z</dcterms:created>
  <dcterms:modified xsi:type="dcterms:W3CDTF">2017-12-09T23:47:31Z</dcterms:modified>
</cp:coreProperties>
</file>