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layfair Display"/>
      <p:regular r:id="rId26"/>
      <p:bold r:id="rId27"/>
      <p:italic r:id="rId28"/>
      <p:boldItalic r:id="rId29"/>
    </p:embeddedFont>
    <p:embeddedFont>
      <p:font typeface="Montserrat"/>
      <p:regular r:id="rId30"/>
      <p:bold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Marco Siqueira Campos"/>
  <p:cmAuthor clrIdx="1" id="1" initials="" lastIdx="2" name="Sharon Morris"/>
  <p:cmAuthor clrIdx="2" id="2" initials="" lastIdx="2" name="Scott Ogden"/>
  <p:cmAuthor clrIdx="3" id="3" initials="" lastIdx="2" name="Talha Noor"/>
  <p:cmAuthor clrIdx="4" id="4" initials="" lastIdx="1" name="Marco Antônio Siqueira Campo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EF8C939-23D2-413A-A94A-F3EA1B04C81C}">
  <a:tblStyle styleId="{2EF8C939-23D2-413A-A94A-F3EA1B04C81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slide" Target="slides/slide19.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2">
    <p:pos x="6000" y="0"/>
    <p:text>how is soft skill defined?</p:text>
  </p:cm>
  <p:cm authorId="0" idx="2">
    <p:pos x="6000" y="100"/>
    <p:text>The soft skills were categorized in all related skill to teamwork, collaborative,...</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4" idx="1">
    <p:pos x="6000" y="0"/>
    <p:text>We need link our github here</p:text>
  </p:cm>
  <p:cm authorId="1" idx="2">
    <p:pos x="6000" y="100"/>
    <p:text>I added the link to github</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How many skills we search in Dice?
80? returned 4000 job postings?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I removed this test and replaced with what is now there "Counted set of skills characterizes most of the top data scientists on LinkedIn"</p:text>
  </p:cm>
  <p:cm authorId="2" idx="1">
    <p:pos x="6000" y="100"/>
    <p:text>Thanks!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1">
    <p:pos x="6000" y="0"/>
    <p:text>I have reservations about this slide. It is true that a no result is a result but here I think its because we haven't done a careful enough job rather than a true non-result. Besides an implication of this result is that either the market is not reflecting or asking for "true" data science skills or our linkedin data is biased and wrong to begin with</p:text>
  </p:cm>
  <p:cm authorId="2" idx="2">
    <p:pos x="6000" y="100"/>
    <p:text>You're absolutely right about it.  I guess I put it here as a motivational slide.  It is far far from any PROOF.  And if we say that we don't notice any correlations in the data we have, but that the data we have could be flawed in xyz ways, we have done our diligence.  We can also remove it if that's what the group thinks.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~650 Distinct skills for 26 people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Top 15 Skills</a:t>
            </a:r>
          </a:p>
          <a:p>
            <a:pPr lvl="0" rtl="0">
              <a:spcBef>
                <a:spcPts val="0"/>
              </a:spcBef>
              <a:buNone/>
            </a:pPr>
            <a:r>
              <a:rPr lang="en"/>
              <a:t>They are saying different things.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42900" lvl="0" marL="457200">
              <a:lnSpc>
                <a:spcPct val="115000"/>
              </a:lnSpc>
              <a:spcBef>
                <a:spcPts val="0"/>
              </a:spcBef>
              <a:spcAft>
                <a:spcPts val="1600"/>
              </a:spcAft>
              <a:buClr>
                <a:schemeClr val="dk2"/>
              </a:buClr>
              <a:buSzPct val="100000"/>
              <a:buFont typeface="Arial"/>
              <a:buChar char="❏"/>
            </a:pPr>
            <a:r>
              <a:rPr lang="en" sz="1800">
                <a:solidFill>
                  <a:schemeClr val="dk2"/>
                </a:solidFill>
              </a:rPr>
              <a:t>encoding with non-convertible bytes replaced using iconv()</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First chart:  Top 20 jobs returned on KD Nuggets Dice Query</a:t>
            </a:r>
          </a:p>
          <a:p>
            <a:pPr lvl="0" rtl="0">
              <a:spcBef>
                <a:spcPts val="0"/>
              </a:spcBef>
              <a:buNone/>
            </a:pPr>
            <a:r>
              <a:rPr lang="en"/>
              <a:t>Second Chart:  All jobs named Data Scientist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a:t>
            </a:r>
            <a:r>
              <a:rPr lang="en"/>
              <a:t>gmap  library creates this map after looking up latitude and longitude for each city</a:t>
            </a:r>
          </a:p>
          <a:p>
            <a:pPr lvl="0">
              <a:spcBef>
                <a:spcPts val="0"/>
              </a:spcBef>
              <a:buNone/>
            </a:pPr>
            <a:r>
              <a:rPr lang="en"/>
              <a:t>Only data science jobs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6800">
                <a:latin typeface="Playfair Display"/>
                <a:ea typeface="Playfair Display"/>
                <a:cs typeface="Playfair Display"/>
                <a:sym typeface="Playfair Display"/>
              </a:defRPr>
            </a:lvl1pPr>
            <a:lvl2pPr lvl="1" algn="ctr">
              <a:spcBef>
                <a:spcPts val="0"/>
              </a:spcBef>
              <a:buSzPct val="100000"/>
              <a:buFont typeface="Playfair Display"/>
              <a:defRPr b="1" sz="6800">
                <a:latin typeface="Playfair Display"/>
                <a:ea typeface="Playfair Display"/>
                <a:cs typeface="Playfair Display"/>
                <a:sym typeface="Playfair Display"/>
              </a:defRPr>
            </a:lvl2pPr>
            <a:lvl3pPr lvl="2" algn="ctr">
              <a:spcBef>
                <a:spcPts val="0"/>
              </a:spcBef>
              <a:buSzPct val="100000"/>
              <a:buFont typeface="Playfair Display"/>
              <a:defRPr b="1" sz="6800">
                <a:latin typeface="Playfair Display"/>
                <a:ea typeface="Playfair Display"/>
                <a:cs typeface="Playfair Display"/>
                <a:sym typeface="Playfair Display"/>
              </a:defRPr>
            </a:lvl3pPr>
            <a:lvl4pPr lvl="3" algn="ctr">
              <a:spcBef>
                <a:spcPts val="0"/>
              </a:spcBef>
              <a:buSzPct val="100000"/>
              <a:buFont typeface="Playfair Display"/>
              <a:defRPr b="1" sz="6800">
                <a:latin typeface="Playfair Display"/>
                <a:ea typeface="Playfair Display"/>
                <a:cs typeface="Playfair Display"/>
                <a:sym typeface="Playfair Display"/>
              </a:defRPr>
            </a:lvl4pPr>
            <a:lvl5pPr lvl="4" algn="ctr">
              <a:spcBef>
                <a:spcPts val="0"/>
              </a:spcBef>
              <a:buSzPct val="100000"/>
              <a:buFont typeface="Playfair Display"/>
              <a:defRPr b="1" sz="6800">
                <a:latin typeface="Playfair Display"/>
                <a:ea typeface="Playfair Display"/>
                <a:cs typeface="Playfair Display"/>
                <a:sym typeface="Playfair Display"/>
              </a:defRPr>
            </a:lvl5pPr>
            <a:lvl6pPr lvl="5" algn="ctr">
              <a:spcBef>
                <a:spcPts val="0"/>
              </a:spcBef>
              <a:buSzPct val="100000"/>
              <a:buFont typeface="Playfair Display"/>
              <a:defRPr b="1" sz="6800">
                <a:latin typeface="Playfair Display"/>
                <a:ea typeface="Playfair Display"/>
                <a:cs typeface="Playfair Display"/>
                <a:sym typeface="Playfair Display"/>
              </a:defRPr>
            </a:lvl6pPr>
            <a:lvl7pPr lvl="6" algn="ctr">
              <a:spcBef>
                <a:spcPts val="0"/>
              </a:spcBef>
              <a:buSzPct val="100000"/>
              <a:buFont typeface="Playfair Display"/>
              <a:defRPr b="1" sz="6800">
                <a:latin typeface="Playfair Display"/>
                <a:ea typeface="Playfair Display"/>
                <a:cs typeface="Playfair Display"/>
                <a:sym typeface="Playfair Display"/>
              </a:defRPr>
            </a:lvl7pPr>
            <a:lvl8pPr lvl="7" algn="ctr">
              <a:spcBef>
                <a:spcPts val="0"/>
              </a:spcBef>
              <a:buSzPct val="100000"/>
              <a:buFont typeface="Playfair Display"/>
              <a:defRPr b="1" sz="6800">
                <a:latin typeface="Playfair Display"/>
                <a:ea typeface="Playfair Display"/>
                <a:cs typeface="Playfair Display"/>
                <a:sym typeface="Playfair Display"/>
              </a:defRPr>
            </a:lvl8pPr>
            <a:lvl9pPr lvl="8"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rIns="91425" tIns="91425"/>
          <a:lstStyle>
            <a:lvl1pPr lv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rIns="91425" tIns="91425"/>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4800">
                <a:latin typeface="Playfair Display"/>
                <a:ea typeface="Playfair Display"/>
                <a:cs typeface="Playfair Display"/>
                <a:sym typeface="Playfair Display"/>
              </a:defRPr>
            </a:lvl1pPr>
            <a:lvl2pPr lvl="1" algn="ctr">
              <a:spcBef>
                <a:spcPts val="0"/>
              </a:spcBef>
              <a:buSzPct val="100000"/>
              <a:buFont typeface="Playfair Display"/>
              <a:defRPr b="1" sz="4800">
                <a:latin typeface="Playfair Display"/>
                <a:ea typeface="Playfair Display"/>
                <a:cs typeface="Playfair Display"/>
                <a:sym typeface="Playfair Display"/>
              </a:defRPr>
            </a:lvl2pPr>
            <a:lvl3pPr lvl="2" algn="ctr">
              <a:spcBef>
                <a:spcPts val="0"/>
              </a:spcBef>
              <a:buSzPct val="100000"/>
              <a:buFont typeface="Playfair Display"/>
              <a:defRPr b="1" sz="4800">
                <a:latin typeface="Playfair Display"/>
                <a:ea typeface="Playfair Display"/>
                <a:cs typeface="Playfair Display"/>
                <a:sym typeface="Playfair Display"/>
              </a:defRPr>
            </a:lvl3pPr>
            <a:lvl4pPr lvl="3" algn="ctr">
              <a:spcBef>
                <a:spcPts val="0"/>
              </a:spcBef>
              <a:buSzPct val="100000"/>
              <a:buFont typeface="Playfair Display"/>
              <a:defRPr b="1" sz="4800">
                <a:latin typeface="Playfair Display"/>
                <a:ea typeface="Playfair Display"/>
                <a:cs typeface="Playfair Display"/>
                <a:sym typeface="Playfair Display"/>
              </a:defRPr>
            </a:lvl4pPr>
            <a:lvl5pPr lvl="4" algn="ctr">
              <a:spcBef>
                <a:spcPts val="0"/>
              </a:spcBef>
              <a:buSzPct val="100000"/>
              <a:buFont typeface="Playfair Display"/>
              <a:defRPr b="1" sz="4800">
                <a:latin typeface="Playfair Display"/>
                <a:ea typeface="Playfair Display"/>
                <a:cs typeface="Playfair Display"/>
                <a:sym typeface="Playfair Display"/>
              </a:defRPr>
            </a:lvl5pPr>
            <a:lvl6pPr lvl="5" algn="ctr">
              <a:spcBef>
                <a:spcPts val="0"/>
              </a:spcBef>
              <a:buSzPct val="100000"/>
              <a:buFont typeface="Playfair Display"/>
              <a:defRPr b="1" sz="4800">
                <a:latin typeface="Playfair Display"/>
                <a:ea typeface="Playfair Display"/>
                <a:cs typeface="Playfair Display"/>
                <a:sym typeface="Playfair Display"/>
              </a:defRPr>
            </a:lvl6pPr>
            <a:lvl7pPr lvl="6" algn="ctr">
              <a:spcBef>
                <a:spcPts val="0"/>
              </a:spcBef>
              <a:buSzPct val="100000"/>
              <a:buFont typeface="Playfair Display"/>
              <a:defRPr b="1" sz="4800">
                <a:latin typeface="Playfair Display"/>
                <a:ea typeface="Playfair Display"/>
                <a:cs typeface="Playfair Display"/>
                <a:sym typeface="Playfair Display"/>
              </a:defRPr>
            </a:lvl7pPr>
            <a:lvl8pPr lvl="7" algn="ctr">
              <a:spcBef>
                <a:spcPts val="0"/>
              </a:spcBef>
              <a:buSzPct val="100000"/>
              <a:buFont typeface="Playfair Display"/>
              <a:defRPr b="1" sz="4800">
                <a:latin typeface="Playfair Display"/>
                <a:ea typeface="Playfair Display"/>
                <a:cs typeface="Playfair Display"/>
                <a:sym typeface="Playfair Display"/>
              </a:defRPr>
            </a:lvl8pPr>
            <a:lvl9pPr lvl="8" algn="ctr">
              <a:spcBef>
                <a:spcPts val="0"/>
              </a:spcBef>
              <a:buSzPct val="100000"/>
              <a:buFont typeface="Playfair Display"/>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200" cy="17862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6.xml"/><Relationship Id="rId4" Type="http://schemas.openxmlformats.org/officeDocument/2006/relationships/image" Target="../media/image02.png"/><Relationship Id="rId5" Type="http://schemas.openxmlformats.org/officeDocument/2006/relationships/image" Target="../media/image04.png"/><Relationship Id="rId6"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7.xml"/><Relationship Id="rId4" Type="http://schemas.openxmlformats.org/officeDocument/2006/relationships/image" Target="../media/image02.png"/><Relationship Id="rId5" Type="http://schemas.openxmlformats.org/officeDocument/2006/relationships/image" Target="../media/image12.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8.xml"/><Relationship Id="rId4" Type="http://schemas.openxmlformats.org/officeDocument/2006/relationships/image" Target="../media/image02.png"/><Relationship Id="rId5" Type="http://schemas.openxmlformats.org/officeDocument/2006/relationships/image" Target="../media/image11.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9.xml"/><Relationship Id="rId4" Type="http://schemas.openxmlformats.org/officeDocument/2006/relationships/image" Target="../media/image02.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0.xml"/><Relationship Id="rId4" Type="http://schemas.openxmlformats.org/officeDocument/2006/relationships/image" Target="../media/image1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1.xml"/><Relationship Id="rId4" Type="http://schemas.openxmlformats.org/officeDocument/2006/relationships/hyperlink" Target="http://www.kdnuggets.com" TargetMode="External"/><Relationship Id="rId5" Type="http://schemas.openxmlformats.org/officeDocument/2006/relationships/hyperlink" Target="https://www.linkedin.com" TargetMode="External"/><Relationship Id="rId6" Type="http://schemas.openxmlformats.org/officeDocument/2006/relationships/hyperlink" Target="http://www.dice.com" TargetMode="External"/><Relationship Id="rId7" Type="http://schemas.openxmlformats.org/officeDocument/2006/relationships/hyperlink" Target="https://github.com/IS607Project-3/Project-3-Data/tree/master" TargetMode="External"/><Relationship Id="rId8"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 Id="rId4" Type="http://schemas.openxmlformats.org/officeDocument/2006/relationships/image" Target="../media/image02.png"/><Relationship Id="rId5" Type="http://schemas.openxmlformats.org/officeDocument/2006/relationships/image" Target="../media/image05.png"/><Relationship Id="rId6"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5.xml"/><Relationship Id="rId4" Type="http://schemas.openxmlformats.org/officeDocument/2006/relationships/image" Target="../media/image02.png"/><Relationship Id="rId5" Type="http://schemas.openxmlformats.org/officeDocument/2006/relationships/image" Target="../media/image06.png"/><Relationship Id="rId6"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44250" y="1403850"/>
            <a:ext cx="8455500" cy="2146800"/>
          </a:xfrm>
          <a:prstGeom prst="rect">
            <a:avLst/>
          </a:prstGeom>
        </p:spPr>
        <p:txBody>
          <a:bodyPr anchorCtr="0" anchor="ctr" bIns="91425" lIns="91425" rIns="91425" tIns="91425">
            <a:noAutofit/>
          </a:bodyPr>
          <a:lstStyle/>
          <a:p>
            <a:pPr lvl="0" algn="l">
              <a:spcBef>
                <a:spcPts val="0"/>
              </a:spcBef>
              <a:buNone/>
            </a:pPr>
            <a:r>
              <a:rPr lang="en" sz="3000">
                <a:solidFill>
                  <a:srgbClr val="333333"/>
                </a:solidFill>
                <a:highlight>
                  <a:srgbClr val="FFFFFF"/>
                </a:highlight>
                <a:latin typeface="Arial"/>
                <a:ea typeface="Arial"/>
                <a:cs typeface="Arial"/>
                <a:sym typeface="Arial"/>
              </a:rPr>
              <a:t>Data 607 - Project #3 </a:t>
            </a:r>
          </a:p>
          <a:p>
            <a:pPr lvl="0" algn="l">
              <a:spcBef>
                <a:spcPts val="0"/>
              </a:spcBef>
              <a:buNone/>
            </a:pPr>
            <a:r>
              <a:rPr lang="en" sz="3000">
                <a:solidFill>
                  <a:srgbClr val="333333"/>
                </a:solidFill>
                <a:highlight>
                  <a:srgbClr val="FFFFFF"/>
                </a:highlight>
                <a:latin typeface="Arial"/>
                <a:ea typeface="Arial"/>
                <a:cs typeface="Arial"/>
                <a:sym typeface="Arial"/>
              </a:rPr>
              <a:t>Fall 2016</a:t>
            </a:r>
          </a:p>
        </p:txBody>
      </p:sp>
      <p:sp>
        <p:nvSpPr>
          <p:cNvPr id="59" name="Shape 59"/>
          <p:cNvSpPr txBox="1"/>
          <p:nvPr>
            <p:ph idx="1" type="subTitle"/>
          </p:nvPr>
        </p:nvSpPr>
        <p:spPr>
          <a:xfrm>
            <a:off x="344250" y="3550650"/>
            <a:ext cx="4910100" cy="5778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Clr>
                <a:schemeClr val="dk2"/>
              </a:buClr>
              <a:buSzPct val="61111"/>
              <a:buFont typeface="Arial"/>
              <a:buNone/>
            </a:pPr>
            <a:r>
              <a:t/>
            </a:r>
            <a:endParaRPr sz="1800">
              <a:solidFill>
                <a:srgbClr val="FFFFFF"/>
              </a:solidFill>
            </a:endParaRPr>
          </a:p>
          <a:p>
            <a:pPr lvl="0">
              <a:spcBef>
                <a:spcPts val="0"/>
              </a:spcBef>
              <a:buClr>
                <a:schemeClr val="dk2"/>
              </a:buClr>
              <a:buSzPct val="61111"/>
              <a:buFont typeface="Arial"/>
              <a:buNone/>
            </a:pPr>
            <a:r>
              <a:rPr b="0" lang="en" sz="1800">
                <a:solidFill>
                  <a:srgbClr val="FFFFFF"/>
                </a:solidFill>
                <a:latin typeface="Arial"/>
                <a:ea typeface="Arial"/>
                <a:cs typeface="Arial"/>
                <a:sym typeface="Arial"/>
              </a:rPr>
              <a:t> </a:t>
            </a:r>
            <a:r>
              <a:rPr lang="en" sz="1800">
                <a:solidFill>
                  <a:srgbClr val="FFFFFF"/>
                </a:solidFill>
                <a:latin typeface="Arial"/>
                <a:ea typeface="Arial"/>
                <a:cs typeface="Arial"/>
                <a:sym typeface="Arial"/>
              </a:rPr>
              <a:t>Project – Data Science Skills </a:t>
            </a:r>
          </a:p>
          <a:p>
            <a:pPr lvl="0">
              <a:spcBef>
                <a:spcPts val="0"/>
              </a:spcBef>
              <a:buNone/>
            </a:pPr>
            <a:r>
              <a:t/>
            </a:r>
            <a:endParaRPr sz="1800"/>
          </a:p>
        </p:txBody>
      </p:sp>
      <p:pic>
        <p:nvPicPr>
          <p:cNvPr id="60" name="Shape 60"/>
          <p:cNvPicPr preferRelativeResize="0"/>
          <p:nvPr/>
        </p:nvPicPr>
        <p:blipFill>
          <a:blip r:embed="rId3">
            <a:alphaModFix/>
          </a:blip>
          <a:stretch>
            <a:fillRect/>
          </a:stretch>
        </p:blipFill>
        <p:spPr>
          <a:xfrm>
            <a:off x="5330550" y="1426450"/>
            <a:ext cx="3401150" cy="210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Analysis: LinkedIn Top Data Scientists</a:t>
            </a:r>
          </a:p>
        </p:txBody>
      </p:sp>
      <p:sp>
        <p:nvSpPr>
          <p:cNvPr id="151" name="Shape 151"/>
          <p:cNvSpPr txBox="1"/>
          <p:nvPr>
            <p:ph idx="1" type="body"/>
          </p:nvPr>
        </p:nvSpPr>
        <p:spPr>
          <a:xfrm>
            <a:off x="131725" y="1017725"/>
            <a:ext cx="8520600" cy="3334800"/>
          </a:xfrm>
          <a:prstGeom prst="rect">
            <a:avLst/>
          </a:prstGeom>
        </p:spPr>
        <p:txBody>
          <a:bodyPr anchorCtr="0" anchor="t" bIns="91425" lIns="91425" rIns="91425" tIns="91425">
            <a:noAutofit/>
          </a:bodyPr>
          <a:lstStyle/>
          <a:p>
            <a:pPr lvl="0">
              <a:spcBef>
                <a:spcPts val="0"/>
              </a:spcBef>
              <a:buNone/>
            </a:pPr>
            <a:r>
              <a:rPr lang="en" sz="1600">
                <a:latin typeface="Arial"/>
                <a:ea typeface="Arial"/>
                <a:cs typeface="Arial"/>
                <a:sym typeface="Arial"/>
              </a:rPr>
              <a:t>Skills of top data scientist profiles</a:t>
            </a:r>
          </a:p>
        </p:txBody>
      </p:sp>
      <p:pic>
        <p:nvPicPr>
          <p:cNvPr descr="data-analysis.png" id="152" name="Shape 152"/>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id="153" name="Shape 153"/>
          <p:cNvPicPr preferRelativeResize="0"/>
          <p:nvPr/>
        </p:nvPicPr>
        <p:blipFill>
          <a:blip r:embed="rId5">
            <a:alphaModFix/>
          </a:blip>
          <a:stretch>
            <a:fillRect/>
          </a:stretch>
        </p:blipFill>
        <p:spPr>
          <a:xfrm>
            <a:off x="5117098" y="1391348"/>
            <a:ext cx="4026899" cy="3752149"/>
          </a:xfrm>
          <a:prstGeom prst="rect">
            <a:avLst/>
          </a:prstGeom>
          <a:noFill/>
          <a:ln>
            <a:noFill/>
          </a:ln>
        </p:spPr>
      </p:pic>
      <p:pic>
        <p:nvPicPr>
          <p:cNvPr id="154" name="Shape 154"/>
          <p:cNvPicPr preferRelativeResize="0"/>
          <p:nvPr/>
        </p:nvPicPr>
        <p:blipFill>
          <a:blip r:embed="rId6">
            <a:alphaModFix/>
          </a:blip>
          <a:stretch>
            <a:fillRect/>
          </a:stretch>
        </p:blipFill>
        <p:spPr>
          <a:xfrm>
            <a:off x="814700" y="1391350"/>
            <a:ext cx="3752152" cy="3752152"/>
          </a:xfrm>
          <a:prstGeom prst="rect">
            <a:avLst/>
          </a:prstGeom>
          <a:noFill/>
          <a:ln>
            <a:noFill/>
          </a:ln>
        </p:spPr>
      </p:pic>
      <p:sp>
        <p:nvSpPr>
          <p:cNvPr id="155" name="Shape 15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Categories</a:t>
            </a:r>
          </a:p>
        </p:txBody>
      </p:sp>
      <p:sp>
        <p:nvSpPr>
          <p:cNvPr id="161" name="Shape 161"/>
          <p:cNvSpPr txBox="1"/>
          <p:nvPr>
            <p:ph idx="1" type="body"/>
          </p:nvPr>
        </p:nvSpPr>
        <p:spPr>
          <a:xfrm>
            <a:off x="173025" y="2032225"/>
            <a:ext cx="8520600" cy="3015600"/>
          </a:xfrm>
          <a:prstGeom prst="rect">
            <a:avLst/>
          </a:prstGeom>
        </p:spPr>
        <p:txBody>
          <a:bodyPr anchorCtr="0" anchor="t" bIns="91425" lIns="91425" rIns="91425" tIns="91425">
            <a:noAutofit/>
          </a:bodyPr>
          <a:lstStyle/>
          <a:p>
            <a:pPr lvl="0">
              <a:spcBef>
                <a:spcPts val="0"/>
              </a:spcBef>
              <a:buNone/>
            </a:pPr>
            <a:r>
              <a:rPr b="1" lang="en">
                <a:latin typeface="Arial"/>
                <a:ea typeface="Arial"/>
                <a:cs typeface="Arial"/>
                <a:sym typeface="Arial"/>
              </a:rPr>
              <a:t>Technical						Non-technical</a:t>
            </a:r>
          </a:p>
          <a:p>
            <a:pPr lvl="0">
              <a:spcBef>
                <a:spcPts val="0"/>
              </a:spcBef>
              <a:buNone/>
            </a:pPr>
            <a:r>
              <a:rPr lang="en">
                <a:latin typeface="Arial"/>
                <a:ea typeface="Arial"/>
                <a:cs typeface="Arial"/>
                <a:sym typeface="Arial"/>
              </a:rPr>
              <a:t>Programming (R, Python, …)		Communication (presentation,..)</a:t>
            </a:r>
          </a:p>
          <a:p>
            <a:pPr lvl="0">
              <a:spcBef>
                <a:spcPts val="0"/>
              </a:spcBef>
              <a:buNone/>
            </a:pPr>
            <a:r>
              <a:rPr lang="en">
                <a:latin typeface="Arial"/>
                <a:ea typeface="Arial"/>
                <a:cs typeface="Arial"/>
                <a:sym typeface="Arial"/>
              </a:rPr>
              <a:t>Stats/Math						Management (project management, ..)</a:t>
            </a:r>
          </a:p>
          <a:p>
            <a:pPr lvl="0">
              <a:spcBef>
                <a:spcPts val="0"/>
              </a:spcBef>
              <a:buNone/>
            </a:pPr>
            <a:r>
              <a:rPr lang="en">
                <a:latin typeface="Arial"/>
                <a:ea typeface="Arial"/>
                <a:cs typeface="Arial"/>
                <a:sym typeface="Arial"/>
              </a:rPr>
              <a:t>DataBase						Soft skills (teamwork, collaborative,...)</a:t>
            </a:r>
          </a:p>
          <a:p>
            <a:pPr lvl="0">
              <a:spcBef>
                <a:spcPts val="0"/>
              </a:spcBef>
              <a:buNone/>
            </a:pPr>
            <a:r>
              <a:rPr lang="en">
                <a:latin typeface="Arial"/>
                <a:ea typeface="Arial"/>
                <a:cs typeface="Arial"/>
                <a:sym typeface="Arial"/>
              </a:rPr>
              <a:t>Machine Learning					Human resources (develop people,...)</a:t>
            </a:r>
          </a:p>
          <a:p>
            <a:pPr lvl="0">
              <a:spcBef>
                <a:spcPts val="0"/>
              </a:spcBef>
              <a:buNone/>
            </a:pPr>
            <a:r>
              <a:rPr lang="en">
                <a:latin typeface="Arial"/>
                <a:ea typeface="Arial"/>
                <a:cs typeface="Arial"/>
                <a:sym typeface="Arial"/>
              </a:rPr>
              <a:t>								Other (language, hobbies,...)</a:t>
            </a:r>
          </a:p>
        </p:txBody>
      </p:sp>
      <p:pic>
        <p:nvPicPr>
          <p:cNvPr descr="Categories Excel.jpg" id="162" name="Shape 162"/>
          <p:cNvPicPr preferRelativeResize="0"/>
          <p:nvPr/>
        </p:nvPicPr>
        <p:blipFill>
          <a:blip r:embed="rId3">
            <a:alphaModFix/>
          </a:blip>
          <a:stretch>
            <a:fillRect/>
          </a:stretch>
        </p:blipFill>
        <p:spPr>
          <a:xfrm>
            <a:off x="6737950" y="217374"/>
            <a:ext cx="2094350" cy="1570749"/>
          </a:xfrm>
          <a:prstGeom prst="rect">
            <a:avLst/>
          </a:prstGeom>
          <a:noFill/>
          <a:ln>
            <a:noFill/>
          </a:ln>
        </p:spPr>
      </p:pic>
      <p:sp>
        <p:nvSpPr>
          <p:cNvPr id="163" name="Shape 163"/>
          <p:cNvSpPr txBox="1"/>
          <p:nvPr/>
        </p:nvSpPr>
        <p:spPr>
          <a:xfrm>
            <a:off x="173025" y="1101375"/>
            <a:ext cx="7261500" cy="847200"/>
          </a:xfrm>
          <a:prstGeom prst="rect">
            <a:avLst/>
          </a:prstGeom>
          <a:noFill/>
          <a:ln>
            <a:noFill/>
          </a:ln>
        </p:spPr>
        <p:txBody>
          <a:bodyPr anchorCtr="0" anchor="t" bIns="91425" lIns="91425" rIns="91425" tIns="91425">
            <a:noAutofit/>
          </a:bodyPr>
          <a:lstStyle/>
          <a:p>
            <a:pPr lvl="0">
              <a:spcBef>
                <a:spcPts val="0"/>
              </a:spcBef>
              <a:buNone/>
            </a:pPr>
            <a:r>
              <a:rPr lang="en" sz="1800"/>
              <a:t>Two categories of data skills were created, technical and non-technical. </a:t>
            </a:r>
          </a:p>
        </p:txBody>
      </p:sp>
      <p:sp>
        <p:nvSpPr>
          <p:cNvPr id="164" name="Shape 16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Data Analysis: Technical and Non-Technical Skills</a:t>
            </a:r>
          </a:p>
        </p:txBody>
      </p:sp>
      <p:sp>
        <p:nvSpPr>
          <p:cNvPr id="170" name="Shape 170"/>
          <p:cNvSpPr txBox="1"/>
          <p:nvPr>
            <p:ph idx="1" type="body"/>
          </p:nvPr>
        </p:nvSpPr>
        <p:spPr>
          <a:xfrm>
            <a:off x="131725" y="1017725"/>
            <a:ext cx="8520600" cy="3334800"/>
          </a:xfrm>
          <a:prstGeom prst="rect">
            <a:avLst/>
          </a:prstGeom>
        </p:spPr>
        <p:txBody>
          <a:bodyPr anchorCtr="0" anchor="t" bIns="91425" lIns="91425" rIns="91425" tIns="91425">
            <a:noAutofit/>
          </a:bodyPr>
          <a:lstStyle/>
          <a:p>
            <a:pPr lvl="0">
              <a:spcBef>
                <a:spcPts val="0"/>
              </a:spcBef>
              <a:buNone/>
            </a:pPr>
            <a:r>
              <a:rPr lang="en" sz="1200">
                <a:latin typeface="Arial"/>
                <a:ea typeface="Arial"/>
                <a:cs typeface="Arial"/>
                <a:sym typeface="Arial"/>
              </a:rPr>
              <a:t>Sub-stratify these skills into Technical or Non-Techni</a:t>
            </a:r>
            <a:r>
              <a:rPr lang="en" sz="1200">
                <a:latin typeface="Arial"/>
                <a:ea typeface="Arial"/>
                <a:cs typeface="Arial"/>
                <a:sym typeface="Arial"/>
              </a:rPr>
              <a:t>cal an</a:t>
            </a:r>
            <a:r>
              <a:rPr lang="en" sz="1200">
                <a:latin typeface="Arial"/>
                <a:ea typeface="Arial"/>
                <a:cs typeface="Arial"/>
                <a:sym typeface="Arial"/>
              </a:rPr>
              <a:t>d then further stratify the Non-Technical Skills</a:t>
            </a:r>
          </a:p>
          <a:p>
            <a:pPr lvl="0" rtl="0">
              <a:spcBef>
                <a:spcPts val="0"/>
              </a:spcBef>
              <a:buNone/>
            </a:pPr>
            <a:r>
              <a:t/>
            </a:r>
            <a:endParaRPr b="1" sz="1200"/>
          </a:p>
        </p:txBody>
      </p:sp>
      <p:pic>
        <p:nvPicPr>
          <p:cNvPr descr="data-analysis.png" id="171" name="Shape 171"/>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descr="data-analysis.png" id="172" name="Shape 172"/>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id="173" name="Shape 173"/>
          <p:cNvPicPr preferRelativeResize="0"/>
          <p:nvPr/>
        </p:nvPicPr>
        <p:blipFill>
          <a:blip r:embed="rId5">
            <a:alphaModFix/>
          </a:blip>
          <a:stretch>
            <a:fillRect/>
          </a:stretch>
        </p:blipFill>
        <p:spPr>
          <a:xfrm>
            <a:off x="4506775" y="1342499"/>
            <a:ext cx="4180024" cy="3756100"/>
          </a:xfrm>
          <a:prstGeom prst="rect">
            <a:avLst/>
          </a:prstGeom>
          <a:noFill/>
          <a:ln>
            <a:noFill/>
          </a:ln>
        </p:spPr>
      </p:pic>
      <p:pic>
        <p:nvPicPr>
          <p:cNvPr id="174" name="Shape 174"/>
          <p:cNvPicPr preferRelativeResize="0"/>
          <p:nvPr/>
        </p:nvPicPr>
        <p:blipFill>
          <a:blip r:embed="rId6">
            <a:alphaModFix/>
          </a:blip>
          <a:stretch>
            <a:fillRect/>
          </a:stretch>
        </p:blipFill>
        <p:spPr>
          <a:xfrm>
            <a:off x="282649" y="1342499"/>
            <a:ext cx="4031174" cy="3756100"/>
          </a:xfrm>
          <a:prstGeom prst="rect">
            <a:avLst/>
          </a:prstGeom>
          <a:noFill/>
          <a:ln>
            <a:noFill/>
          </a:ln>
        </p:spPr>
      </p:pic>
      <p:sp>
        <p:nvSpPr>
          <p:cNvPr id="175" name="Shape 17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Data Analysis: Linked in Word Clouds</a:t>
            </a:r>
          </a:p>
        </p:txBody>
      </p:sp>
      <p:sp>
        <p:nvSpPr>
          <p:cNvPr id="181" name="Shape 181"/>
          <p:cNvSpPr txBox="1"/>
          <p:nvPr>
            <p:ph idx="1" type="body"/>
          </p:nvPr>
        </p:nvSpPr>
        <p:spPr>
          <a:xfrm>
            <a:off x="131725" y="1017725"/>
            <a:ext cx="8520600" cy="3334800"/>
          </a:xfrm>
          <a:prstGeom prst="rect">
            <a:avLst/>
          </a:prstGeom>
        </p:spPr>
        <p:txBody>
          <a:bodyPr anchorCtr="0" anchor="t" bIns="91425" lIns="91425" rIns="91425" tIns="91425">
            <a:noAutofit/>
          </a:bodyPr>
          <a:lstStyle/>
          <a:p>
            <a:pPr lvl="0" rtl="0">
              <a:spcBef>
                <a:spcPts val="0"/>
              </a:spcBef>
              <a:buNone/>
            </a:pPr>
            <a:r>
              <a:rPr lang="en" sz="1200"/>
              <a:t>			</a:t>
            </a:r>
            <a:r>
              <a:rPr lang="en" sz="1200">
                <a:latin typeface="Arial"/>
                <a:ea typeface="Arial"/>
                <a:cs typeface="Arial"/>
                <a:sym typeface="Arial"/>
              </a:rPr>
              <a:t>Non-Technical Skills</a:t>
            </a:r>
            <a:r>
              <a:rPr lang="en" sz="1200"/>
              <a:t>						</a:t>
            </a:r>
            <a:r>
              <a:rPr lang="en" sz="1200">
                <a:latin typeface="Arial"/>
                <a:ea typeface="Arial"/>
                <a:cs typeface="Arial"/>
                <a:sym typeface="Arial"/>
              </a:rPr>
              <a:t>	Technical Skills</a:t>
            </a:r>
          </a:p>
          <a:p>
            <a:pPr lvl="0" rtl="0">
              <a:spcBef>
                <a:spcPts val="0"/>
              </a:spcBef>
              <a:buNone/>
            </a:pPr>
            <a:r>
              <a:t/>
            </a:r>
            <a:endParaRPr b="1" sz="1200"/>
          </a:p>
        </p:txBody>
      </p:sp>
      <p:pic>
        <p:nvPicPr>
          <p:cNvPr descr="data-analysis.png" id="182" name="Shape 182"/>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descr="data-analysis.png" id="183" name="Shape 183"/>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id="184" name="Shape 184"/>
          <p:cNvPicPr preferRelativeResize="0"/>
          <p:nvPr/>
        </p:nvPicPr>
        <p:blipFill>
          <a:blip r:embed="rId5">
            <a:alphaModFix/>
          </a:blip>
          <a:stretch>
            <a:fillRect/>
          </a:stretch>
        </p:blipFill>
        <p:spPr>
          <a:xfrm>
            <a:off x="4851178" y="1472047"/>
            <a:ext cx="3731769" cy="3477150"/>
          </a:xfrm>
          <a:prstGeom prst="rect">
            <a:avLst/>
          </a:prstGeom>
          <a:noFill/>
          <a:ln>
            <a:noFill/>
          </a:ln>
        </p:spPr>
      </p:pic>
      <p:pic>
        <p:nvPicPr>
          <p:cNvPr id="185" name="Shape 185"/>
          <p:cNvPicPr preferRelativeResize="0"/>
          <p:nvPr/>
        </p:nvPicPr>
        <p:blipFill>
          <a:blip r:embed="rId6">
            <a:alphaModFix/>
          </a:blip>
          <a:stretch>
            <a:fillRect/>
          </a:stretch>
        </p:blipFill>
        <p:spPr>
          <a:xfrm>
            <a:off x="443724" y="1472050"/>
            <a:ext cx="3731774" cy="3477150"/>
          </a:xfrm>
          <a:prstGeom prst="rect">
            <a:avLst/>
          </a:prstGeom>
          <a:noFill/>
          <a:ln>
            <a:noFill/>
          </a:ln>
        </p:spPr>
      </p:pic>
      <p:sp>
        <p:nvSpPr>
          <p:cNvPr id="186" name="Shape 18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Data Analysis: LinkedIn Frequency vs DICE</a:t>
            </a:r>
          </a:p>
        </p:txBody>
      </p:sp>
      <p:pic>
        <p:nvPicPr>
          <p:cNvPr descr="data-analysis.png" id="192" name="Shape 192"/>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descr="data-analysis.png" id="193" name="Shape 193"/>
          <p:cNvPicPr preferRelativeResize="0"/>
          <p:nvPr/>
        </p:nvPicPr>
        <p:blipFill>
          <a:blip r:embed="rId4">
            <a:alphaModFix/>
          </a:blip>
          <a:stretch>
            <a:fillRect/>
          </a:stretch>
        </p:blipFill>
        <p:spPr>
          <a:xfrm>
            <a:off x="7790325" y="133850"/>
            <a:ext cx="1041975" cy="1041975"/>
          </a:xfrm>
          <a:prstGeom prst="rect">
            <a:avLst/>
          </a:prstGeom>
          <a:noFill/>
          <a:ln>
            <a:noFill/>
          </a:ln>
        </p:spPr>
      </p:pic>
      <p:sp>
        <p:nvSpPr>
          <p:cNvPr id="194" name="Shape 194"/>
          <p:cNvSpPr txBox="1"/>
          <p:nvPr/>
        </p:nvSpPr>
        <p:spPr>
          <a:xfrm>
            <a:off x="4543325" y="1956850"/>
            <a:ext cx="4540800" cy="2181300"/>
          </a:xfrm>
          <a:prstGeom prst="rect">
            <a:avLst/>
          </a:prstGeom>
          <a:noFill/>
          <a:ln>
            <a:noFill/>
          </a:ln>
        </p:spPr>
        <p:txBody>
          <a:bodyPr anchorCtr="0" anchor="t" bIns="91425" lIns="91425" rIns="91425" tIns="91425">
            <a:noAutofit/>
          </a:bodyPr>
          <a:lstStyle/>
          <a:p>
            <a:pPr lvl="0">
              <a:spcBef>
                <a:spcPts val="0"/>
              </a:spcBef>
              <a:buNone/>
            </a:pPr>
            <a:r>
              <a:rPr lang="en"/>
              <a:t>Pearson=0.10</a:t>
            </a:r>
          </a:p>
          <a:p>
            <a:pPr lvl="0">
              <a:spcBef>
                <a:spcPts val="0"/>
              </a:spcBef>
              <a:buNone/>
            </a:pPr>
            <a:r>
              <a:rPr lang="en"/>
              <a:t>p-value=.46</a:t>
            </a:r>
          </a:p>
          <a:p>
            <a:pPr lvl="0">
              <a:spcBef>
                <a:spcPts val="0"/>
              </a:spcBef>
              <a:buNone/>
            </a:pPr>
            <a:r>
              <a:t/>
            </a:r>
            <a:endParaRPr/>
          </a:p>
          <a:p>
            <a:pPr lvl="0">
              <a:spcBef>
                <a:spcPts val="0"/>
              </a:spcBef>
              <a:buNone/>
            </a:pPr>
            <a:r>
              <a:rPr lang="en"/>
              <a:t>No obvious relationship between the frequency of skills on the linked in top data scientists and the frequency of any job in the DICE database with that skill.</a:t>
            </a:r>
          </a:p>
        </p:txBody>
      </p:sp>
      <p:pic>
        <p:nvPicPr>
          <p:cNvPr id="195" name="Shape 195"/>
          <p:cNvPicPr preferRelativeResize="0"/>
          <p:nvPr/>
        </p:nvPicPr>
        <p:blipFill>
          <a:blip r:embed="rId5">
            <a:alphaModFix/>
          </a:blip>
          <a:stretch>
            <a:fillRect/>
          </a:stretch>
        </p:blipFill>
        <p:spPr>
          <a:xfrm>
            <a:off x="0" y="1175825"/>
            <a:ext cx="4358226" cy="3854201"/>
          </a:xfrm>
          <a:prstGeom prst="rect">
            <a:avLst/>
          </a:prstGeom>
          <a:noFill/>
          <a:ln>
            <a:noFill/>
          </a:ln>
        </p:spPr>
      </p:pic>
      <p:sp>
        <p:nvSpPr>
          <p:cNvPr id="196" name="Shape 19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Findings</a:t>
            </a:r>
          </a:p>
        </p:txBody>
      </p:sp>
      <p:sp>
        <p:nvSpPr>
          <p:cNvPr id="202" name="Shape 202"/>
          <p:cNvSpPr txBox="1"/>
          <p:nvPr>
            <p:ph idx="1" type="body"/>
          </p:nvPr>
        </p:nvSpPr>
        <p:spPr>
          <a:xfrm>
            <a:off x="311700" y="1234075"/>
            <a:ext cx="8520600" cy="3334800"/>
          </a:xfrm>
          <a:prstGeom prst="rect">
            <a:avLst/>
          </a:prstGeom>
        </p:spPr>
        <p:txBody>
          <a:bodyPr anchorCtr="0" anchor="t" bIns="91425" lIns="91425" rIns="91425" tIns="91425">
            <a:noAutofit/>
          </a:bodyPr>
          <a:lstStyle/>
          <a:p>
            <a:pPr lvl="0">
              <a:spcBef>
                <a:spcPts val="0"/>
              </a:spcBef>
              <a:buNone/>
            </a:pPr>
            <a:r>
              <a:rPr lang="en">
                <a:latin typeface="Arial"/>
                <a:ea typeface="Arial"/>
                <a:cs typeface="Arial"/>
                <a:sym typeface="Arial"/>
              </a:rPr>
              <a:t>As expected, technical skills were found to be the most important data science skill</a:t>
            </a:r>
          </a:p>
          <a:p>
            <a:pPr lvl="0">
              <a:spcBef>
                <a:spcPts val="0"/>
              </a:spcBef>
              <a:buNone/>
            </a:pPr>
            <a:r>
              <a:rPr b="1" lang="en">
                <a:latin typeface="Arial"/>
                <a:ea typeface="Arial"/>
                <a:cs typeface="Arial"/>
                <a:sym typeface="Arial"/>
              </a:rPr>
              <a:t>Technical Skills</a:t>
            </a:r>
          </a:p>
          <a:p>
            <a:pPr indent="-228600" lvl="0" marL="457200" rtl="0">
              <a:spcBef>
                <a:spcPts val="0"/>
              </a:spcBef>
              <a:buFont typeface="Arial"/>
              <a:buChar char="❏"/>
            </a:pPr>
            <a:r>
              <a:rPr lang="en">
                <a:latin typeface="Arial"/>
                <a:ea typeface="Arial"/>
                <a:cs typeface="Arial"/>
                <a:sym typeface="Arial"/>
              </a:rPr>
              <a:t>Data-mining, analytics, machine learning and python seen as must-haves</a:t>
            </a:r>
          </a:p>
          <a:p>
            <a:pPr indent="-228600" lvl="0" marL="457200" rtl="0">
              <a:spcBef>
                <a:spcPts val="0"/>
              </a:spcBef>
              <a:buFont typeface="Arial"/>
              <a:buChar char="❏"/>
            </a:pPr>
            <a:r>
              <a:rPr lang="en">
                <a:latin typeface="Arial"/>
                <a:ea typeface="Arial"/>
                <a:cs typeface="Arial"/>
                <a:sym typeface="Arial"/>
              </a:rPr>
              <a:t>Predictive analytics, artificial intelligence &amp; algorithms more “value-added”</a:t>
            </a:r>
          </a:p>
          <a:p>
            <a:pPr lvl="0" rtl="0">
              <a:spcBef>
                <a:spcPts val="0"/>
              </a:spcBef>
              <a:buNone/>
            </a:pPr>
            <a:r>
              <a:rPr b="1" lang="en">
                <a:latin typeface="Arial"/>
                <a:ea typeface="Arial"/>
                <a:cs typeface="Arial"/>
                <a:sym typeface="Arial"/>
              </a:rPr>
              <a:t>Non-Technical Skills</a:t>
            </a:r>
          </a:p>
          <a:p>
            <a:pPr indent="-228600" lvl="0" marL="457200">
              <a:spcBef>
                <a:spcPts val="0"/>
              </a:spcBef>
              <a:buFont typeface="Arial"/>
              <a:buChar char="❏"/>
            </a:pPr>
            <a:r>
              <a:rPr lang="en">
                <a:latin typeface="Arial"/>
                <a:ea typeface="Arial"/>
                <a:cs typeface="Arial"/>
                <a:sym typeface="Arial"/>
              </a:rPr>
              <a:t>Amongst non-technical skills management is the most important followed by human resources and communication. </a:t>
            </a:r>
          </a:p>
          <a:p>
            <a:pPr indent="-228600" lvl="0" marL="457200">
              <a:spcBef>
                <a:spcPts val="0"/>
              </a:spcBef>
              <a:buFont typeface="Arial"/>
              <a:buChar char="❏"/>
            </a:pPr>
            <a:r>
              <a:rPr lang="en">
                <a:latin typeface="Arial"/>
                <a:ea typeface="Arial"/>
                <a:cs typeface="Arial"/>
                <a:sym typeface="Arial"/>
              </a:rPr>
              <a:t>Soft skills is last in importance for data science, from four.</a:t>
            </a:r>
          </a:p>
          <a:p>
            <a:pPr lvl="0">
              <a:spcBef>
                <a:spcPts val="0"/>
              </a:spcBef>
              <a:buNone/>
            </a:pPr>
            <a:r>
              <a:t/>
            </a:r>
            <a:endParaRPr>
              <a:latin typeface="Arial"/>
              <a:ea typeface="Arial"/>
              <a:cs typeface="Arial"/>
              <a:sym typeface="Arial"/>
            </a:endParaRPr>
          </a:p>
        </p:txBody>
      </p:sp>
      <p:pic>
        <p:nvPicPr>
          <p:cNvPr descr="Drawing Conclusions.gif" id="203" name="Shape 203"/>
          <p:cNvPicPr preferRelativeResize="0"/>
          <p:nvPr/>
        </p:nvPicPr>
        <p:blipFill>
          <a:blip r:embed="rId4">
            <a:alphaModFix/>
          </a:blip>
          <a:stretch>
            <a:fillRect/>
          </a:stretch>
        </p:blipFill>
        <p:spPr>
          <a:xfrm>
            <a:off x="7599475" y="162050"/>
            <a:ext cx="1232824" cy="1072025"/>
          </a:xfrm>
          <a:prstGeom prst="rect">
            <a:avLst/>
          </a:prstGeom>
          <a:noFill/>
          <a:ln>
            <a:noFill/>
          </a:ln>
        </p:spPr>
      </p:pic>
      <p:sp>
        <p:nvSpPr>
          <p:cNvPr id="204" name="Shape 20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Retrospective</a:t>
            </a:r>
          </a:p>
        </p:txBody>
      </p:sp>
      <p:sp>
        <p:nvSpPr>
          <p:cNvPr id="210" name="Shape 210"/>
          <p:cNvSpPr txBox="1"/>
          <p:nvPr>
            <p:ph idx="1" type="body"/>
          </p:nvPr>
        </p:nvSpPr>
        <p:spPr>
          <a:xfrm>
            <a:off x="311700" y="1234075"/>
            <a:ext cx="8520600" cy="3776400"/>
          </a:xfrm>
          <a:prstGeom prst="rect">
            <a:avLst/>
          </a:prstGeom>
        </p:spPr>
        <p:txBody>
          <a:bodyPr anchorCtr="0" anchor="t" bIns="91425" lIns="91425" rIns="91425" tIns="91425">
            <a:noAutofit/>
          </a:bodyPr>
          <a:lstStyle/>
          <a:p>
            <a:pPr lvl="0">
              <a:spcBef>
                <a:spcPts val="0"/>
              </a:spcBef>
              <a:buNone/>
            </a:pPr>
            <a:r>
              <a:rPr b="1" lang="en">
                <a:latin typeface="Arial"/>
                <a:ea typeface="Arial"/>
                <a:cs typeface="Arial"/>
                <a:sym typeface="Arial"/>
              </a:rPr>
              <a:t>What went well? </a:t>
            </a:r>
          </a:p>
          <a:p>
            <a:pPr lvl="0" rtl="0">
              <a:spcBef>
                <a:spcPts val="0"/>
              </a:spcBef>
              <a:buNone/>
            </a:pPr>
            <a:r>
              <a:rPr lang="en" sz="1400">
                <a:latin typeface="Arial"/>
                <a:ea typeface="Arial"/>
                <a:cs typeface="Arial"/>
                <a:sym typeface="Arial"/>
              </a:rPr>
              <a:t>Teamwork; Respect/help each others; Went through </a:t>
            </a:r>
            <a:r>
              <a:rPr lang="en" sz="1400">
                <a:solidFill>
                  <a:srgbClr val="222222"/>
                </a:solidFill>
                <a:highlight>
                  <a:srgbClr val="FFFFFF"/>
                </a:highlight>
                <a:latin typeface="Arial"/>
                <a:ea typeface="Arial"/>
                <a:cs typeface="Arial"/>
                <a:sym typeface="Arial"/>
              </a:rPr>
              <a:t>forming–</a:t>
            </a:r>
            <a:r>
              <a:rPr lang="en" sz="1400">
                <a:solidFill>
                  <a:srgbClr val="222222"/>
                </a:solidFill>
                <a:latin typeface="Arial"/>
                <a:ea typeface="Arial"/>
                <a:cs typeface="Arial"/>
                <a:sym typeface="Arial"/>
              </a:rPr>
              <a:t>storming</a:t>
            </a:r>
            <a:r>
              <a:rPr lang="en" sz="1400">
                <a:solidFill>
                  <a:srgbClr val="222222"/>
                </a:solidFill>
                <a:highlight>
                  <a:srgbClr val="FFFFFF"/>
                </a:highlight>
                <a:latin typeface="Arial"/>
                <a:ea typeface="Arial"/>
                <a:cs typeface="Arial"/>
                <a:sym typeface="Arial"/>
              </a:rPr>
              <a:t>–</a:t>
            </a:r>
            <a:r>
              <a:rPr lang="en" sz="1400">
                <a:solidFill>
                  <a:srgbClr val="222222"/>
                </a:solidFill>
                <a:latin typeface="Arial"/>
                <a:ea typeface="Arial"/>
                <a:cs typeface="Arial"/>
                <a:sym typeface="Arial"/>
              </a:rPr>
              <a:t>norming</a:t>
            </a:r>
            <a:r>
              <a:rPr lang="en" sz="1400">
                <a:solidFill>
                  <a:srgbClr val="222222"/>
                </a:solidFill>
                <a:highlight>
                  <a:srgbClr val="FFFFFF"/>
                </a:highlight>
                <a:latin typeface="Arial"/>
                <a:ea typeface="Arial"/>
                <a:cs typeface="Arial"/>
                <a:sym typeface="Arial"/>
              </a:rPr>
              <a:t>–performing within one week, MySQL connection in R!</a:t>
            </a:r>
          </a:p>
          <a:p>
            <a:pPr lvl="0">
              <a:spcBef>
                <a:spcPts val="0"/>
              </a:spcBef>
              <a:buNone/>
            </a:pPr>
            <a:r>
              <a:rPr b="1" lang="en">
                <a:latin typeface="Arial"/>
                <a:ea typeface="Arial"/>
                <a:cs typeface="Arial"/>
                <a:sym typeface="Arial"/>
              </a:rPr>
              <a:t>What went wrong?</a:t>
            </a:r>
          </a:p>
          <a:p>
            <a:pPr lvl="0">
              <a:spcBef>
                <a:spcPts val="0"/>
              </a:spcBef>
              <a:buNone/>
            </a:pPr>
            <a:r>
              <a:rPr lang="en" sz="1400">
                <a:latin typeface="Arial"/>
                <a:ea typeface="Arial"/>
                <a:cs typeface="Arial"/>
                <a:sym typeface="Arial"/>
              </a:rPr>
              <a:t>Same Codes do not run on 32-bit machine; (Real life example) Bug was found; need to rerun the analysis. Few time to planning, definitions and important settings are going according to the project progress. Code Integration</a:t>
            </a:r>
          </a:p>
          <a:p>
            <a:pPr lvl="0">
              <a:spcBef>
                <a:spcPts val="0"/>
              </a:spcBef>
              <a:buNone/>
            </a:pPr>
            <a:r>
              <a:rPr b="1" lang="en">
                <a:latin typeface="Arial"/>
                <a:ea typeface="Arial"/>
                <a:cs typeface="Arial"/>
                <a:sym typeface="Arial"/>
              </a:rPr>
              <a:t>What were the obstacles?</a:t>
            </a:r>
          </a:p>
          <a:p>
            <a:pPr lvl="0">
              <a:spcBef>
                <a:spcPts val="0"/>
              </a:spcBef>
              <a:buNone/>
            </a:pPr>
            <a:r>
              <a:rPr lang="en" sz="1400">
                <a:latin typeface="Arial"/>
                <a:ea typeface="Arial"/>
                <a:cs typeface="Arial"/>
                <a:sym typeface="Arial"/>
              </a:rPr>
              <a:t>Time constraint;</a:t>
            </a:r>
          </a:p>
        </p:txBody>
      </p:sp>
      <p:pic>
        <p:nvPicPr>
          <p:cNvPr descr="screen-shot-2012-04-11-at-10-45-57-pm.png" id="211" name="Shape 211"/>
          <p:cNvPicPr preferRelativeResize="0"/>
          <p:nvPr/>
        </p:nvPicPr>
        <p:blipFill>
          <a:blip r:embed="rId3">
            <a:alphaModFix/>
          </a:blip>
          <a:stretch>
            <a:fillRect/>
          </a:stretch>
        </p:blipFill>
        <p:spPr>
          <a:xfrm>
            <a:off x="5587775" y="165474"/>
            <a:ext cx="3244525" cy="1131800"/>
          </a:xfrm>
          <a:prstGeom prst="rect">
            <a:avLst/>
          </a:prstGeom>
          <a:noFill/>
          <a:ln>
            <a:noFill/>
          </a:ln>
        </p:spPr>
      </p:pic>
      <p:sp>
        <p:nvSpPr>
          <p:cNvPr id="212" name="Shape 21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Future Research Steps and Spin-off Ideas</a:t>
            </a:r>
          </a:p>
        </p:txBody>
      </p:sp>
      <p:sp>
        <p:nvSpPr>
          <p:cNvPr id="218" name="Shape 218"/>
          <p:cNvSpPr txBox="1"/>
          <p:nvPr>
            <p:ph idx="1" type="body"/>
          </p:nvPr>
        </p:nvSpPr>
        <p:spPr>
          <a:xfrm>
            <a:off x="240750" y="1490550"/>
            <a:ext cx="8520600" cy="21624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n" sz="2400">
                <a:latin typeface="Arial"/>
                <a:ea typeface="Arial"/>
                <a:cs typeface="Arial"/>
                <a:sym typeface="Arial"/>
              </a:rPr>
              <a:t>Build a more robust profile (or index) of successful data science skills taking into account</a:t>
            </a:r>
          </a:p>
          <a:p>
            <a:pPr indent="-342900" lvl="1" marL="914400" rtl="0">
              <a:spcBef>
                <a:spcPts val="0"/>
              </a:spcBef>
              <a:buSzPct val="100000"/>
              <a:buFont typeface="Arial"/>
              <a:buChar char="❏"/>
            </a:pPr>
            <a:r>
              <a:rPr lang="en" sz="1800">
                <a:latin typeface="Arial"/>
                <a:ea typeface="Arial"/>
                <a:cs typeface="Arial"/>
                <a:sym typeface="Arial"/>
              </a:rPr>
              <a:t>job tenure</a:t>
            </a:r>
          </a:p>
          <a:p>
            <a:pPr indent="-342900" lvl="1" marL="914400" rtl="0">
              <a:spcBef>
                <a:spcPts val="0"/>
              </a:spcBef>
              <a:buSzPct val="100000"/>
              <a:buFont typeface="Arial"/>
              <a:buChar char="❏"/>
            </a:pPr>
            <a:r>
              <a:rPr lang="en" sz="1800">
                <a:latin typeface="Arial"/>
                <a:ea typeface="Arial"/>
                <a:cs typeface="Arial"/>
                <a:sym typeface="Arial"/>
              </a:rPr>
              <a:t>seniority </a:t>
            </a:r>
          </a:p>
          <a:p>
            <a:pPr indent="-342900" lvl="1" marL="914400" rtl="0">
              <a:spcBef>
                <a:spcPts val="0"/>
              </a:spcBef>
              <a:buSzPct val="100000"/>
              <a:buFont typeface="Arial"/>
              <a:buChar char="❏"/>
            </a:pPr>
            <a:r>
              <a:rPr lang="en" sz="1800">
                <a:latin typeface="Arial"/>
                <a:ea typeface="Arial"/>
                <a:cs typeface="Arial"/>
                <a:sym typeface="Arial"/>
              </a:rPr>
              <a:t>coverage in the press / visibility </a:t>
            </a:r>
          </a:p>
          <a:p>
            <a:pPr indent="-381000" lvl="0" marL="457200" rtl="0">
              <a:spcBef>
                <a:spcPts val="0"/>
              </a:spcBef>
              <a:buSzPct val="100000"/>
              <a:buFont typeface="Arial"/>
              <a:buChar char="❏"/>
            </a:pPr>
            <a:r>
              <a:rPr lang="en" sz="2400">
                <a:latin typeface="Arial"/>
                <a:ea typeface="Arial"/>
                <a:cs typeface="Arial"/>
                <a:sym typeface="Arial"/>
              </a:rPr>
              <a:t>What skills are needed for data scientists to go on and start the next uber or amazon?</a:t>
            </a:r>
          </a:p>
          <a:p>
            <a:pPr indent="-381000" lvl="0" marL="457200" rtl="0">
              <a:spcBef>
                <a:spcPts val="0"/>
              </a:spcBef>
              <a:buSzPct val="100000"/>
              <a:buFont typeface="Arial"/>
              <a:buChar char="❏"/>
            </a:pPr>
            <a:r>
              <a:rPr lang="en" sz="2400">
                <a:latin typeface="Arial"/>
                <a:ea typeface="Arial"/>
                <a:cs typeface="Arial"/>
                <a:sym typeface="Arial"/>
              </a:rPr>
              <a:t>Build a profile modeler, how your profile match to a job post?</a:t>
            </a:r>
          </a:p>
          <a:p>
            <a:pPr lvl="0">
              <a:spcBef>
                <a:spcPts val="0"/>
              </a:spcBef>
              <a:buClr>
                <a:schemeClr val="dk2"/>
              </a:buClr>
              <a:buSzPct val="61111"/>
              <a:buFont typeface="Arial"/>
              <a:buNone/>
            </a:pPr>
            <a:r>
              <a:t/>
            </a:r>
            <a:endParaRPr>
              <a:latin typeface="Arial"/>
              <a:ea typeface="Arial"/>
              <a:cs typeface="Arial"/>
              <a:sym typeface="Arial"/>
            </a:endParaRPr>
          </a:p>
          <a:p>
            <a:pPr lvl="0">
              <a:spcBef>
                <a:spcPts val="0"/>
              </a:spcBef>
              <a:buClr>
                <a:schemeClr val="dk2"/>
              </a:buClr>
              <a:buSzPct val="61111"/>
              <a:buFont typeface="Arial"/>
              <a:buNone/>
            </a:pPr>
            <a:r>
              <a:t/>
            </a:r>
            <a:endParaRPr>
              <a:latin typeface="Arial"/>
              <a:ea typeface="Arial"/>
              <a:cs typeface="Arial"/>
              <a:sym typeface="Arial"/>
            </a:endParaRPr>
          </a:p>
          <a:p>
            <a:pPr lvl="0" rtl="0">
              <a:spcBef>
                <a:spcPts val="0"/>
              </a:spcBef>
              <a:buClr>
                <a:schemeClr val="dk2"/>
              </a:buClr>
              <a:buSzPct val="45833"/>
              <a:buFont typeface="Arial"/>
              <a:buNone/>
            </a:pPr>
            <a:r>
              <a:t/>
            </a:r>
            <a:endParaRPr sz="2400">
              <a:latin typeface="Arial"/>
              <a:ea typeface="Arial"/>
              <a:cs typeface="Arial"/>
              <a:sym typeface="Arial"/>
            </a:endParaRPr>
          </a:p>
        </p:txBody>
      </p:sp>
      <p:pic>
        <p:nvPicPr>
          <p:cNvPr descr="File:Wikimedia-research.png" id="219" name="Shape 219"/>
          <p:cNvPicPr preferRelativeResize="0"/>
          <p:nvPr/>
        </p:nvPicPr>
        <p:blipFill rotWithShape="1">
          <a:blip r:embed="rId3">
            <a:alphaModFix/>
          </a:blip>
          <a:srcRect b="11348" l="0" r="0" t="11348"/>
          <a:stretch/>
        </p:blipFill>
        <p:spPr>
          <a:xfrm>
            <a:off x="7682075" y="228150"/>
            <a:ext cx="1150225" cy="1006450"/>
          </a:xfrm>
          <a:prstGeom prst="rect">
            <a:avLst/>
          </a:prstGeom>
          <a:noFill/>
          <a:ln>
            <a:noFill/>
          </a:ln>
        </p:spPr>
      </p:pic>
      <p:sp>
        <p:nvSpPr>
          <p:cNvPr id="220" name="Shape 220"/>
          <p:cNvSpPr txBox="1"/>
          <p:nvPr/>
        </p:nvSpPr>
        <p:spPr>
          <a:xfrm>
            <a:off x="-2344825" y="277350"/>
            <a:ext cx="7261500" cy="8472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21" name="Shape 22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227" name="Shape 227"/>
          <p:cNvSpPr txBox="1"/>
          <p:nvPr>
            <p:ph idx="1" type="body"/>
          </p:nvPr>
        </p:nvSpPr>
        <p:spPr>
          <a:xfrm>
            <a:off x="311700" y="1234075"/>
            <a:ext cx="8520600" cy="3334800"/>
          </a:xfrm>
          <a:prstGeom prst="rect">
            <a:avLst/>
          </a:prstGeom>
        </p:spPr>
        <p:txBody>
          <a:bodyPr anchorCtr="0" anchor="t" bIns="91425" lIns="91425" rIns="91425" tIns="91425">
            <a:noAutofit/>
          </a:bodyPr>
          <a:lstStyle/>
          <a:p>
            <a:pPr lvl="0">
              <a:spcBef>
                <a:spcPts val="0"/>
              </a:spcBef>
              <a:buNone/>
            </a:pPr>
            <a:r>
              <a:rPr lang="en" u="sng">
                <a:solidFill>
                  <a:schemeClr val="hlink"/>
                </a:solidFill>
                <a:latin typeface="Arial"/>
                <a:ea typeface="Arial"/>
                <a:cs typeface="Arial"/>
                <a:sym typeface="Arial"/>
                <a:hlinkClick r:id="rId4"/>
              </a:rPr>
              <a:t>http://www.kdnuggets.com</a:t>
            </a:r>
          </a:p>
          <a:p>
            <a:pPr lvl="0">
              <a:spcBef>
                <a:spcPts val="0"/>
              </a:spcBef>
              <a:buNone/>
            </a:pPr>
            <a:r>
              <a:rPr lang="en" u="sng">
                <a:solidFill>
                  <a:schemeClr val="hlink"/>
                </a:solidFill>
                <a:latin typeface="Arial"/>
                <a:ea typeface="Arial"/>
                <a:cs typeface="Arial"/>
                <a:sym typeface="Arial"/>
                <a:hlinkClick r:id="rId5"/>
              </a:rPr>
              <a:t>https://www.linkedin.com</a:t>
            </a:r>
          </a:p>
          <a:p>
            <a:pPr lvl="0">
              <a:spcBef>
                <a:spcPts val="0"/>
              </a:spcBef>
              <a:buNone/>
            </a:pPr>
            <a:r>
              <a:rPr lang="en" u="sng">
                <a:solidFill>
                  <a:schemeClr val="hlink"/>
                </a:solidFill>
                <a:latin typeface="Arial"/>
                <a:ea typeface="Arial"/>
                <a:cs typeface="Arial"/>
                <a:sym typeface="Arial"/>
                <a:hlinkClick r:id="rId6"/>
              </a:rPr>
              <a:t>http://www.dice.com</a:t>
            </a:r>
          </a:p>
          <a:p>
            <a:pPr lvl="0">
              <a:spcBef>
                <a:spcPts val="0"/>
              </a:spcBef>
              <a:buNone/>
            </a:pPr>
            <a:r>
              <a:rPr lang="en" u="sng">
                <a:solidFill>
                  <a:schemeClr val="hlink"/>
                </a:solidFill>
                <a:latin typeface="Arial"/>
                <a:ea typeface="Arial"/>
                <a:cs typeface="Arial"/>
                <a:sym typeface="Arial"/>
                <a:hlinkClick r:id="rId7"/>
              </a:rPr>
              <a:t>https://github.com/IS607Project-3/Project-3-Data/tree/master</a:t>
            </a:r>
          </a:p>
          <a:p>
            <a:pPr lvl="0">
              <a:spcBef>
                <a:spcPts val="0"/>
              </a:spcBef>
              <a:buNone/>
            </a:pPr>
            <a:r>
              <a:t/>
            </a:r>
            <a:endParaRPr>
              <a:latin typeface="Arial"/>
              <a:ea typeface="Arial"/>
              <a:cs typeface="Arial"/>
              <a:sym typeface="Arial"/>
            </a:endParaRPr>
          </a:p>
          <a:p>
            <a:pPr lvl="0">
              <a:spcBef>
                <a:spcPts val="0"/>
              </a:spcBef>
              <a:buNone/>
            </a:pPr>
            <a:r>
              <a:t/>
            </a:r>
            <a:endParaRPr sz="1200">
              <a:latin typeface="Arial"/>
              <a:ea typeface="Arial"/>
              <a:cs typeface="Arial"/>
              <a:sym typeface="Arial"/>
            </a:endParaRPr>
          </a:p>
          <a:p>
            <a:pPr lvl="0">
              <a:spcBef>
                <a:spcPts val="0"/>
              </a:spcBef>
              <a:buNone/>
            </a:pPr>
            <a:r>
              <a:t/>
            </a:r>
            <a:endParaRPr sz="1200">
              <a:latin typeface="Arial"/>
              <a:ea typeface="Arial"/>
              <a:cs typeface="Arial"/>
              <a:sym typeface="Arial"/>
            </a:endParaRPr>
          </a:p>
          <a:p>
            <a:pPr lvl="0">
              <a:spcBef>
                <a:spcPts val="0"/>
              </a:spcBef>
              <a:buClr>
                <a:schemeClr val="dk2"/>
              </a:buClr>
              <a:buSzPct val="110000"/>
              <a:buFont typeface="Arial"/>
              <a:buNone/>
            </a:pPr>
            <a:r>
              <a:t/>
            </a:r>
            <a:endParaRPr sz="1000">
              <a:latin typeface="Arial"/>
              <a:ea typeface="Arial"/>
              <a:cs typeface="Arial"/>
              <a:sym typeface="Arial"/>
            </a:endParaRPr>
          </a:p>
        </p:txBody>
      </p:sp>
      <p:pic>
        <p:nvPicPr>
          <p:cNvPr descr="REference.png" id="228" name="Shape 228"/>
          <p:cNvPicPr preferRelativeResize="0"/>
          <p:nvPr/>
        </p:nvPicPr>
        <p:blipFill>
          <a:blip r:embed="rId8">
            <a:alphaModFix/>
          </a:blip>
          <a:stretch>
            <a:fillRect/>
          </a:stretch>
        </p:blipFill>
        <p:spPr>
          <a:xfrm>
            <a:off x="7682075" y="228150"/>
            <a:ext cx="1150225" cy="1006450"/>
          </a:xfrm>
          <a:prstGeom prst="rect">
            <a:avLst/>
          </a:prstGeom>
          <a:noFill/>
          <a:ln>
            <a:noFill/>
          </a:ln>
        </p:spPr>
      </p:pic>
      <p:sp>
        <p:nvSpPr>
          <p:cNvPr id="229" name="Shape 22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 &amp; A</a:t>
            </a:r>
          </a:p>
        </p:txBody>
      </p:sp>
      <p:pic>
        <p:nvPicPr>
          <p:cNvPr descr="thanks-clipart-give-thanks-thanks-for-watching-thanksgiving-thanks-kKtxd9-clipart.jpg" id="235" name="Shape 235"/>
          <p:cNvPicPr preferRelativeResize="0"/>
          <p:nvPr/>
        </p:nvPicPr>
        <p:blipFill>
          <a:blip r:embed="rId3">
            <a:alphaModFix/>
          </a:blip>
          <a:stretch>
            <a:fillRect/>
          </a:stretch>
        </p:blipFill>
        <p:spPr>
          <a:xfrm>
            <a:off x="0" y="2746994"/>
            <a:ext cx="9144001" cy="2392710"/>
          </a:xfrm>
          <a:prstGeom prst="rect">
            <a:avLst/>
          </a:prstGeom>
          <a:noFill/>
          <a:ln>
            <a:noFill/>
          </a:ln>
        </p:spPr>
      </p:pic>
      <p:pic>
        <p:nvPicPr>
          <p:cNvPr descr="Questions1.jpg" id="236" name="Shape 236"/>
          <p:cNvPicPr preferRelativeResize="0"/>
          <p:nvPr/>
        </p:nvPicPr>
        <p:blipFill>
          <a:blip r:embed="rId4">
            <a:alphaModFix/>
          </a:blip>
          <a:stretch>
            <a:fillRect/>
          </a:stretch>
        </p:blipFill>
        <p:spPr>
          <a:xfrm>
            <a:off x="3018849" y="542850"/>
            <a:ext cx="3339974" cy="2204149"/>
          </a:xfrm>
          <a:prstGeom prst="rect">
            <a:avLst/>
          </a:prstGeom>
          <a:noFill/>
          <a:ln>
            <a:noFill/>
          </a:ln>
        </p:spPr>
      </p:pic>
      <p:sp>
        <p:nvSpPr>
          <p:cNvPr id="237" name="Shape 23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83100" y="-119000"/>
            <a:ext cx="8926500" cy="502500"/>
          </a:xfrm>
          <a:prstGeom prst="rect">
            <a:avLst/>
          </a:prstGeom>
        </p:spPr>
        <p:txBody>
          <a:bodyPr anchorCtr="0" anchor="t" bIns="91425" lIns="91425" rIns="91425" tIns="91425">
            <a:noAutofit/>
          </a:bodyPr>
          <a:lstStyle/>
          <a:p>
            <a:pPr lvl="0">
              <a:spcBef>
                <a:spcPts val="0"/>
              </a:spcBef>
              <a:buNone/>
            </a:pPr>
            <a:r>
              <a:rPr lang="en"/>
              <a:t>Team Members </a:t>
            </a:r>
          </a:p>
        </p:txBody>
      </p:sp>
      <p:graphicFrame>
        <p:nvGraphicFramePr>
          <p:cNvPr id="66" name="Shape 66"/>
          <p:cNvGraphicFramePr/>
          <p:nvPr/>
        </p:nvGraphicFramePr>
        <p:xfrm>
          <a:off x="130775" y="325320"/>
          <a:ext cx="3000000" cy="2999999"/>
        </p:xfrm>
        <a:graphic>
          <a:graphicData uri="http://schemas.openxmlformats.org/drawingml/2006/table">
            <a:tbl>
              <a:tblPr>
                <a:noFill/>
                <a:tableStyleId>{2EF8C939-23D2-413A-A94A-F3EA1B04C81C}</a:tableStyleId>
              </a:tblPr>
              <a:tblGrid>
                <a:gridCol w="2333650"/>
                <a:gridCol w="1683850"/>
                <a:gridCol w="4864925"/>
              </a:tblGrid>
              <a:tr h="371775">
                <a:tc>
                  <a:txBody>
                    <a:bodyPr>
                      <a:noAutofit/>
                    </a:bodyPr>
                    <a:lstStyle/>
                    <a:p>
                      <a:pPr lvl="0" rtl="0">
                        <a:spcBef>
                          <a:spcPts val="0"/>
                        </a:spcBef>
                        <a:buNone/>
                      </a:pPr>
                      <a:r>
                        <a:rPr b="1" lang="en">
                          <a:solidFill>
                            <a:schemeClr val="dk2"/>
                          </a:solidFill>
                        </a:rPr>
                        <a:t>Names</a:t>
                      </a:r>
                    </a:p>
                  </a:txBody>
                  <a:tcPr marT="91425" marB="91425" marR="91425" marL="91425"/>
                </a:tc>
                <a:tc>
                  <a:txBody>
                    <a:bodyPr>
                      <a:noAutofit/>
                    </a:bodyPr>
                    <a:lstStyle/>
                    <a:p>
                      <a:pPr lvl="0">
                        <a:spcBef>
                          <a:spcPts val="0"/>
                        </a:spcBef>
                        <a:buNone/>
                      </a:pPr>
                      <a:r>
                        <a:rPr b="1" lang="en"/>
                        <a:t>Roles</a:t>
                      </a:r>
                    </a:p>
                  </a:txBody>
                  <a:tcPr marT="91425" marB="91425" marR="91425" marL="91425"/>
                </a:tc>
                <a:tc>
                  <a:txBody>
                    <a:bodyPr>
                      <a:noAutofit/>
                    </a:bodyPr>
                    <a:lstStyle/>
                    <a:p>
                      <a:pPr lvl="0" rtl="0">
                        <a:spcBef>
                          <a:spcPts val="0"/>
                        </a:spcBef>
                        <a:buNone/>
                      </a:pPr>
                      <a:r>
                        <a:rPr b="1" lang="en"/>
                        <a:t>Responsibilities</a:t>
                      </a:r>
                    </a:p>
                  </a:txBody>
                  <a:tcPr marT="91425" marB="91425" marR="91425" marL="91425"/>
                </a:tc>
              </a:tr>
              <a:tr h="371775">
                <a:tc>
                  <a:txBody>
                    <a:bodyPr>
                      <a:noAutofit/>
                    </a:bodyPr>
                    <a:lstStyle/>
                    <a:p>
                      <a:pPr lvl="0">
                        <a:spcBef>
                          <a:spcPts val="0"/>
                        </a:spcBef>
                        <a:buClr>
                          <a:schemeClr val="dk1"/>
                        </a:buClr>
                        <a:buSzPct val="78571"/>
                        <a:buFont typeface="Arial"/>
                        <a:buNone/>
                      </a:pPr>
                      <a:r>
                        <a:rPr lang="en">
                          <a:solidFill>
                            <a:schemeClr val="dk2"/>
                          </a:solidFill>
                        </a:rPr>
                        <a:t>Bin Lin</a:t>
                      </a:r>
                    </a:p>
                  </a:txBody>
                  <a:tcPr marT="91425" marB="91425" marR="91425" marL="91425"/>
                </a:tc>
                <a:tc>
                  <a:txBody>
                    <a:bodyPr>
                      <a:noAutofit/>
                    </a:bodyPr>
                    <a:lstStyle/>
                    <a:p>
                      <a:pPr lvl="0">
                        <a:spcBef>
                          <a:spcPts val="0"/>
                        </a:spcBef>
                        <a:buClr>
                          <a:schemeClr val="dk2"/>
                        </a:buClr>
                        <a:buSzPct val="78571"/>
                        <a:buFont typeface="Arial"/>
                        <a:buNone/>
                      </a:pPr>
                      <a:r>
                        <a:rPr lang="en">
                          <a:solidFill>
                            <a:schemeClr val="dk2"/>
                          </a:solidFill>
                        </a:rPr>
                        <a:t>Data Analyst</a:t>
                      </a:r>
                    </a:p>
                  </a:txBody>
                  <a:tcPr marT="91425" marB="91425" marR="91425" marL="91425"/>
                </a:tc>
                <a:tc>
                  <a:txBody>
                    <a:bodyPr>
                      <a:noAutofit/>
                    </a:bodyPr>
                    <a:lstStyle/>
                    <a:p>
                      <a:pPr lvl="0">
                        <a:spcBef>
                          <a:spcPts val="0"/>
                        </a:spcBef>
                        <a:buNone/>
                      </a:pPr>
                      <a:r>
                        <a:rPr lang="en"/>
                        <a:t>Analyse and visualize the data</a:t>
                      </a:r>
                    </a:p>
                  </a:txBody>
                  <a:tcPr marT="91425" marB="91425" marR="91425" marL="91425"/>
                </a:tc>
              </a:tr>
              <a:tr h="371775">
                <a:tc>
                  <a:txBody>
                    <a:bodyPr>
                      <a:noAutofit/>
                    </a:bodyPr>
                    <a:lstStyle/>
                    <a:p>
                      <a:pPr lvl="0">
                        <a:spcBef>
                          <a:spcPts val="0"/>
                        </a:spcBef>
                        <a:buClr>
                          <a:schemeClr val="dk1"/>
                        </a:buClr>
                        <a:buSzPct val="78571"/>
                        <a:buFont typeface="Arial"/>
                        <a:buNone/>
                      </a:pPr>
                      <a:r>
                        <a:rPr lang="en">
                          <a:solidFill>
                            <a:schemeClr val="dk2"/>
                          </a:solidFill>
                        </a:rPr>
                        <a:t>Jose Zuniga</a:t>
                      </a:r>
                    </a:p>
                  </a:txBody>
                  <a:tcPr marT="91425" marB="91425" marR="91425" marL="91425"/>
                </a:tc>
                <a:tc>
                  <a:txBody>
                    <a:bodyPr>
                      <a:noAutofit/>
                    </a:bodyPr>
                    <a:lstStyle/>
                    <a:p>
                      <a:pPr lvl="0">
                        <a:spcBef>
                          <a:spcPts val="0"/>
                        </a:spcBef>
                        <a:buClr>
                          <a:schemeClr val="dk2"/>
                        </a:buClr>
                        <a:buSzPct val="78571"/>
                        <a:buFont typeface="Arial"/>
                        <a:buNone/>
                      </a:pPr>
                      <a:r>
                        <a:rPr lang="en">
                          <a:solidFill>
                            <a:schemeClr val="dk2"/>
                          </a:solidFill>
                        </a:rPr>
                        <a:t>Data Architect</a:t>
                      </a:r>
                    </a:p>
                  </a:txBody>
                  <a:tcPr marT="91425" marB="91425" marR="91425" marL="91425"/>
                </a:tc>
                <a:tc>
                  <a:txBody>
                    <a:bodyPr>
                      <a:noAutofit/>
                    </a:bodyPr>
                    <a:lstStyle/>
                    <a:p>
                      <a:pPr lvl="0">
                        <a:spcBef>
                          <a:spcPts val="0"/>
                        </a:spcBef>
                        <a:buNone/>
                      </a:pPr>
                      <a:r>
                        <a:rPr lang="en"/>
                        <a:t>Extract ,Transform and Load data into mySQL database</a:t>
                      </a:r>
                    </a:p>
                  </a:txBody>
                  <a:tcPr marT="91425" marB="91425" marR="91425" marL="91425"/>
                </a:tc>
              </a:tr>
              <a:tr h="371775">
                <a:tc>
                  <a:txBody>
                    <a:bodyPr>
                      <a:noAutofit/>
                    </a:bodyPr>
                    <a:lstStyle/>
                    <a:p>
                      <a:pPr lvl="0">
                        <a:spcBef>
                          <a:spcPts val="0"/>
                        </a:spcBef>
                        <a:buClr>
                          <a:schemeClr val="dk1"/>
                        </a:buClr>
                        <a:buSzPct val="78571"/>
                        <a:buFont typeface="Arial"/>
                        <a:buNone/>
                      </a:pPr>
                      <a:r>
                        <a:rPr lang="en">
                          <a:solidFill>
                            <a:schemeClr val="dk2"/>
                          </a:solidFill>
                        </a:rPr>
                        <a:t>Judd Anderman</a:t>
                      </a:r>
                    </a:p>
                  </a:txBody>
                  <a:tcPr marT="91425" marB="91425" marR="91425" marL="91425"/>
                </a:tc>
                <a:tc>
                  <a:txBody>
                    <a:bodyPr>
                      <a:noAutofit/>
                    </a:bodyPr>
                    <a:lstStyle/>
                    <a:p>
                      <a:pPr lvl="0">
                        <a:spcBef>
                          <a:spcPts val="0"/>
                        </a:spcBef>
                        <a:buClr>
                          <a:schemeClr val="dk2"/>
                        </a:buClr>
                        <a:buSzPct val="78571"/>
                        <a:buFont typeface="Arial"/>
                        <a:buNone/>
                      </a:pPr>
                      <a:r>
                        <a:rPr lang="en">
                          <a:solidFill>
                            <a:schemeClr val="dk2"/>
                          </a:solidFill>
                        </a:rPr>
                        <a:t>Programmer</a:t>
                      </a:r>
                    </a:p>
                  </a:txBody>
                  <a:tcPr marT="91425" marB="91425" marR="91425" marL="91425"/>
                </a:tc>
                <a:tc>
                  <a:txBody>
                    <a:bodyPr>
                      <a:noAutofit/>
                    </a:bodyPr>
                    <a:lstStyle/>
                    <a:p>
                      <a:pPr lvl="0">
                        <a:spcBef>
                          <a:spcPts val="0"/>
                        </a:spcBef>
                        <a:buNone/>
                      </a:pPr>
                      <a:r>
                        <a:rPr lang="en">
                          <a:solidFill>
                            <a:schemeClr val="dk2"/>
                          </a:solidFill>
                        </a:rPr>
                        <a:t>Scraping LinkedIn profile URLs from kdnuggets.com, skills from linkedin.com, job listings via Dice.com API; cleaning</a:t>
                      </a:r>
                    </a:p>
                  </a:txBody>
                  <a:tcPr marT="91425" marB="91425" marR="91425" marL="91425"/>
                </a:tc>
              </a:tr>
              <a:tr h="570300">
                <a:tc>
                  <a:txBody>
                    <a:bodyPr>
                      <a:noAutofit/>
                    </a:bodyPr>
                    <a:lstStyle/>
                    <a:p>
                      <a:pPr lvl="0">
                        <a:spcBef>
                          <a:spcPts val="0"/>
                        </a:spcBef>
                        <a:buClr>
                          <a:schemeClr val="dk1"/>
                        </a:buClr>
                        <a:buSzPct val="78571"/>
                        <a:buFont typeface="Arial"/>
                        <a:buNone/>
                      </a:pPr>
                      <a:r>
                        <a:rPr lang="en">
                          <a:solidFill>
                            <a:schemeClr val="dk2"/>
                          </a:solidFill>
                        </a:rPr>
                        <a:t>Ka Man Chan</a:t>
                      </a:r>
                    </a:p>
                  </a:txBody>
                  <a:tcPr marT="91425" marB="91425" marR="91425" marL="91425"/>
                </a:tc>
                <a:tc>
                  <a:txBody>
                    <a:bodyPr>
                      <a:noAutofit/>
                    </a:bodyPr>
                    <a:lstStyle/>
                    <a:p>
                      <a:pPr lvl="0">
                        <a:spcBef>
                          <a:spcPts val="0"/>
                        </a:spcBef>
                        <a:buNone/>
                      </a:pPr>
                      <a:r>
                        <a:rPr lang="en"/>
                        <a:t>Programmer</a:t>
                      </a:r>
                    </a:p>
                  </a:txBody>
                  <a:tcPr marT="91425" marB="91425" marR="91425" marL="91425"/>
                </a:tc>
                <a:tc>
                  <a:txBody>
                    <a:bodyPr>
                      <a:noAutofit/>
                    </a:bodyPr>
                    <a:lstStyle/>
                    <a:p>
                      <a:pPr lvl="0">
                        <a:spcBef>
                          <a:spcPts val="0"/>
                        </a:spcBef>
                        <a:buNone/>
                      </a:pPr>
                      <a:r>
                        <a:rPr lang="en"/>
                        <a:t>W</a:t>
                      </a:r>
                      <a:r>
                        <a:rPr lang="en"/>
                        <a:t>eb scraping from kdnuggets.com/API from Dice.com; Presentation setup</a:t>
                      </a:r>
                    </a:p>
                  </a:txBody>
                  <a:tcPr marT="91425" marB="91425" marR="91425" marL="91425"/>
                </a:tc>
              </a:tr>
              <a:tr h="407850">
                <a:tc>
                  <a:txBody>
                    <a:bodyPr>
                      <a:noAutofit/>
                    </a:bodyPr>
                    <a:lstStyle/>
                    <a:p>
                      <a:pPr lvl="0">
                        <a:spcBef>
                          <a:spcPts val="0"/>
                        </a:spcBef>
                        <a:buClr>
                          <a:schemeClr val="dk1"/>
                        </a:buClr>
                        <a:buSzPct val="78571"/>
                        <a:buFont typeface="Arial"/>
                        <a:buNone/>
                      </a:pPr>
                      <a:r>
                        <a:rPr lang="en">
                          <a:solidFill>
                            <a:schemeClr val="dk2"/>
                          </a:solidFill>
                        </a:rPr>
                        <a:t>Marco Siqueira Campos</a:t>
                      </a:r>
                    </a:p>
                  </a:txBody>
                  <a:tcPr marT="91425" marB="91425" marR="91425" marL="91425"/>
                </a:tc>
                <a:tc>
                  <a:txBody>
                    <a:bodyPr>
                      <a:noAutofit/>
                    </a:bodyPr>
                    <a:lstStyle/>
                    <a:p>
                      <a:pPr lvl="0">
                        <a:spcBef>
                          <a:spcPts val="0"/>
                        </a:spcBef>
                        <a:buNone/>
                      </a:pPr>
                      <a:r>
                        <a:rPr lang="en"/>
                        <a:t>Data </a:t>
                      </a:r>
                      <a:r>
                        <a:rPr lang="en">
                          <a:solidFill>
                            <a:schemeClr val="dk2"/>
                          </a:solidFill>
                        </a:rPr>
                        <a:t>Analyst</a:t>
                      </a:r>
                    </a:p>
                  </a:txBody>
                  <a:tcPr marT="91425" marB="91425" marR="91425" marL="91425"/>
                </a:tc>
                <a:tc>
                  <a:txBody>
                    <a:bodyPr>
                      <a:noAutofit/>
                    </a:bodyPr>
                    <a:lstStyle/>
                    <a:p>
                      <a:pPr lvl="0" rtl="0">
                        <a:lnSpc>
                          <a:spcPct val="115000"/>
                        </a:lnSpc>
                        <a:spcBef>
                          <a:spcPts val="0"/>
                        </a:spcBef>
                        <a:buNone/>
                      </a:pPr>
                      <a:r>
                        <a:rPr lang="en"/>
                        <a:t>A</a:t>
                      </a:r>
                      <a:r>
                        <a:rPr lang="en"/>
                        <a:t>nalyze and visualize the data</a:t>
                      </a:r>
                    </a:p>
                  </a:txBody>
                  <a:tcPr marT="91425" marB="91425" marR="91425" marL="91425"/>
                </a:tc>
              </a:tr>
              <a:tr h="375375">
                <a:tc>
                  <a:txBody>
                    <a:bodyPr>
                      <a:noAutofit/>
                    </a:bodyPr>
                    <a:lstStyle/>
                    <a:p>
                      <a:pPr lvl="0">
                        <a:spcBef>
                          <a:spcPts val="0"/>
                        </a:spcBef>
                        <a:buClr>
                          <a:schemeClr val="dk1"/>
                        </a:buClr>
                        <a:buSzPct val="78571"/>
                        <a:buFont typeface="Arial"/>
                        <a:buNone/>
                      </a:pPr>
                      <a:r>
                        <a:rPr lang="en">
                          <a:solidFill>
                            <a:schemeClr val="dk2"/>
                          </a:solidFill>
                        </a:rPr>
                        <a:t>Scott Ogden</a:t>
                      </a:r>
                    </a:p>
                  </a:txBody>
                  <a:tcPr marT="91425" marB="91425" marR="91425" marL="91425"/>
                </a:tc>
                <a:tc>
                  <a:txBody>
                    <a:bodyPr>
                      <a:noAutofit/>
                    </a:bodyPr>
                    <a:lstStyle/>
                    <a:p>
                      <a:pPr lvl="0">
                        <a:spcBef>
                          <a:spcPts val="0"/>
                        </a:spcBef>
                        <a:buClr>
                          <a:schemeClr val="dk2"/>
                        </a:buClr>
                        <a:buSzPct val="78571"/>
                        <a:buFont typeface="Arial"/>
                        <a:buNone/>
                      </a:pPr>
                      <a:r>
                        <a:rPr lang="en">
                          <a:solidFill>
                            <a:schemeClr val="dk2"/>
                          </a:solidFill>
                        </a:rPr>
                        <a:t>Data Analyst</a:t>
                      </a:r>
                    </a:p>
                  </a:txBody>
                  <a:tcPr marT="91425" marB="91425" marR="91425" marL="91425"/>
                </a:tc>
                <a:tc>
                  <a:txBody>
                    <a:bodyPr>
                      <a:noAutofit/>
                    </a:bodyPr>
                    <a:lstStyle/>
                    <a:p>
                      <a:pPr lvl="0" rtl="0">
                        <a:lnSpc>
                          <a:spcPct val="115000"/>
                        </a:lnSpc>
                        <a:spcBef>
                          <a:spcPts val="0"/>
                        </a:spcBef>
                        <a:buClr>
                          <a:schemeClr val="dk2"/>
                        </a:buClr>
                        <a:buSzPct val="78571"/>
                        <a:buFont typeface="Arial"/>
                        <a:buNone/>
                      </a:pPr>
                      <a:r>
                        <a:rPr lang="en">
                          <a:solidFill>
                            <a:schemeClr val="dk2"/>
                          </a:solidFill>
                        </a:rPr>
                        <a:t>Analyze and visualize the data</a:t>
                      </a:r>
                    </a:p>
                  </a:txBody>
                  <a:tcPr marT="91425" marB="91425" marR="91425" marL="91425"/>
                </a:tc>
              </a:tr>
              <a:tr h="413975">
                <a:tc>
                  <a:txBody>
                    <a:bodyPr>
                      <a:noAutofit/>
                    </a:bodyPr>
                    <a:lstStyle/>
                    <a:p>
                      <a:pPr lvl="0" rtl="0">
                        <a:spcBef>
                          <a:spcPts val="0"/>
                        </a:spcBef>
                        <a:buNone/>
                      </a:pPr>
                      <a:r>
                        <a:rPr lang="en">
                          <a:solidFill>
                            <a:srgbClr val="111111"/>
                          </a:solidFill>
                        </a:rPr>
                        <a:t>Sharon Morris</a:t>
                      </a:r>
                    </a:p>
                  </a:txBody>
                  <a:tcPr marT="91425" marB="91425" marR="91425" marL="91425"/>
                </a:tc>
                <a:tc>
                  <a:txBody>
                    <a:bodyPr>
                      <a:noAutofit/>
                    </a:bodyPr>
                    <a:lstStyle/>
                    <a:p>
                      <a:pPr lvl="0" rtl="0">
                        <a:spcBef>
                          <a:spcPts val="0"/>
                        </a:spcBef>
                        <a:buNone/>
                      </a:pPr>
                      <a:r>
                        <a:rPr lang="en"/>
                        <a:t>Project Manager</a:t>
                      </a:r>
                    </a:p>
                  </a:txBody>
                  <a:tcPr marT="91425" marB="91425" marR="91425" marL="91425"/>
                </a:tc>
                <a:tc>
                  <a:txBody>
                    <a:bodyPr>
                      <a:noAutofit/>
                    </a:bodyPr>
                    <a:lstStyle/>
                    <a:p>
                      <a:pPr lvl="0">
                        <a:spcBef>
                          <a:spcPts val="0"/>
                        </a:spcBef>
                        <a:buNone/>
                      </a:pPr>
                      <a:r>
                        <a:rPr lang="en"/>
                        <a:t>Make sure project </a:t>
                      </a:r>
                      <a:r>
                        <a:rPr lang="en">
                          <a:solidFill>
                            <a:srgbClr val="28272A"/>
                          </a:solidFill>
                        </a:rPr>
                        <a:t>finish on time</a:t>
                      </a:r>
                    </a:p>
                  </a:txBody>
                  <a:tcPr marT="91425" marB="91425" marR="91425" marL="91425"/>
                </a:tc>
              </a:tr>
              <a:tr h="382675">
                <a:tc>
                  <a:txBody>
                    <a:bodyPr>
                      <a:noAutofit/>
                    </a:bodyPr>
                    <a:lstStyle/>
                    <a:p>
                      <a:pPr lvl="0">
                        <a:spcBef>
                          <a:spcPts val="0"/>
                        </a:spcBef>
                        <a:buClr>
                          <a:schemeClr val="dk1"/>
                        </a:buClr>
                        <a:buSzPct val="78571"/>
                        <a:buFont typeface="Arial"/>
                        <a:buNone/>
                      </a:pPr>
                      <a:r>
                        <a:rPr lang="en">
                          <a:solidFill>
                            <a:schemeClr val="dk2"/>
                          </a:solidFill>
                        </a:rPr>
                        <a:t>Talha Muhammad</a:t>
                      </a:r>
                    </a:p>
                  </a:txBody>
                  <a:tcPr marT="91425" marB="91425" marR="91425" marL="91425"/>
                </a:tc>
                <a:tc>
                  <a:txBody>
                    <a:bodyPr>
                      <a:noAutofit/>
                    </a:bodyPr>
                    <a:lstStyle/>
                    <a:p>
                      <a:pPr lvl="0">
                        <a:spcBef>
                          <a:spcPts val="0"/>
                        </a:spcBef>
                        <a:buClr>
                          <a:schemeClr val="dk2"/>
                        </a:buClr>
                        <a:buSzPct val="78571"/>
                        <a:buFont typeface="Arial"/>
                        <a:buNone/>
                      </a:pPr>
                      <a:r>
                        <a:rPr lang="en">
                          <a:solidFill>
                            <a:schemeClr val="dk2"/>
                          </a:solidFill>
                        </a:rPr>
                        <a:t>Presentation</a:t>
                      </a:r>
                    </a:p>
                  </a:txBody>
                  <a:tcPr marT="91425" marB="91425" marR="91425" marL="91425"/>
                </a:tc>
                <a:tc>
                  <a:txBody>
                    <a:bodyPr>
                      <a:noAutofit/>
                    </a:bodyPr>
                    <a:lstStyle/>
                    <a:p>
                      <a:pPr lvl="0">
                        <a:spcBef>
                          <a:spcPts val="0"/>
                        </a:spcBef>
                        <a:buNone/>
                      </a:pPr>
                      <a:r>
                        <a:rPr lang="en"/>
                        <a:t>Added to presentation and organization</a:t>
                      </a:r>
                    </a:p>
                  </a:txBody>
                  <a:tcPr marT="91425" marB="91425" marR="91425" marL="91425"/>
                </a:tc>
              </a:tr>
              <a:tr h="371775">
                <a:tc>
                  <a:txBody>
                    <a:bodyPr>
                      <a:noAutofit/>
                    </a:bodyPr>
                    <a:lstStyle/>
                    <a:p>
                      <a:pPr lvl="0">
                        <a:spcBef>
                          <a:spcPts val="0"/>
                        </a:spcBef>
                        <a:buClr>
                          <a:schemeClr val="dk1"/>
                        </a:buClr>
                        <a:buSzPct val="78571"/>
                        <a:buFont typeface="Arial"/>
                        <a:buNone/>
                      </a:pPr>
                      <a:r>
                        <a:rPr lang="en">
                          <a:solidFill>
                            <a:schemeClr val="dk2"/>
                          </a:solidFill>
                        </a:rPr>
                        <a:t>Yefei Li</a:t>
                      </a:r>
                    </a:p>
                  </a:txBody>
                  <a:tcPr marT="91425" marB="91425" marR="91425" marL="91425"/>
                </a:tc>
                <a:tc>
                  <a:txBody>
                    <a:bodyPr>
                      <a:noAutofit/>
                    </a:bodyPr>
                    <a:lstStyle/>
                    <a:p>
                      <a:pPr lvl="0">
                        <a:spcBef>
                          <a:spcPts val="0"/>
                        </a:spcBef>
                        <a:buClr>
                          <a:schemeClr val="dk2"/>
                        </a:buClr>
                        <a:buSzPct val="78571"/>
                        <a:buFont typeface="Arial"/>
                        <a:buNone/>
                      </a:pPr>
                      <a:r>
                        <a:rPr lang="en">
                          <a:solidFill>
                            <a:schemeClr val="dk2"/>
                          </a:solidFill>
                        </a:rPr>
                        <a:t>Data Integration</a:t>
                      </a:r>
                    </a:p>
                  </a:txBody>
                  <a:tcPr marT="91425" marB="91425" marR="91425" marL="91425"/>
                </a:tc>
                <a:tc>
                  <a:txBody>
                    <a:bodyPr>
                      <a:noAutofit/>
                    </a:bodyPr>
                    <a:lstStyle/>
                    <a:p>
                      <a:pPr lvl="0">
                        <a:spcBef>
                          <a:spcPts val="0"/>
                        </a:spcBef>
                        <a:buNone/>
                      </a:pPr>
                      <a:r>
                        <a:rPr lang="en"/>
                        <a:t>Finalize all required documents and execute the integrations of different resources</a:t>
                      </a:r>
                    </a:p>
                  </a:txBody>
                  <a:tcPr marT="91425" marB="91425" marR="91425" marL="91425"/>
                </a:tc>
              </a:tr>
            </a:tbl>
          </a:graphicData>
        </a:graphic>
      </p:graphicFrame>
      <p:pic>
        <p:nvPicPr>
          <p:cNvPr descr="Social-Media-Team.jpg" id="67" name="Shape 67"/>
          <p:cNvPicPr preferRelativeResize="0"/>
          <p:nvPr/>
        </p:nvPicPr>
        <p:blipFill>
          <a:blip r:embed="rId3">
            <a:alphaModFix/>
          </a:blip>
          <a:stretch>
            <a:fillRect/>
          </a:stretch>
        </p:blipFill>
        <p:spPr>
          <a:xfrm>
            <a:off x="7801250" y="325322"/>
            <a:ext cx="1208350" cy="986750"/>
          </a:xfrm>
          <a:prstGeom prst="rect">
            <a:avLst/>
          </a:prstGeom>
          <a:noFill/>
          <a:ln>
            <a:noFill/>
          </a:ln>
        </p:spPr>
      </p:pic>
      <p:sp>
        <p:nvSpPr>
          <p:cNvPr id="68" name="Shape 6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Workflow  </a:t>
            </a:r>
          </a:p>
        </p:txBody>
      </p:sp>
      <p:sp>
        <p:nvSpPr>
          <p:cNvPr id="74" name="Shape 74"/>
          <p:cNvSpPr/>
          <p:nvPr/>
        </p:nvSpPr>
        <p:spPr>
          <a:xfrm>
            <a:off x="1494500" y="1743925"/>
            <a:ext cx="463500" cy="2853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3386450" y="1743937"/>
            <a:ext cx="463500" cy="2853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7172700" y="1708275"/>
            <a:ext cx="463500" cy="2853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txBox="1"/>
          <p:nvPr/>
        </p:nvSpPr>
        <p:spPr>
          <a:xfrm>
            <a:off x="3627200" y="2603075"/>
            <a:ext cx="2156400" cy="848700"/>
          </a:xfrm>
          <a:prstGeom prst="rect">
            <a:avLst/>
          </a:prstGeom>
          <a:noFill/>
          <a:ln>
            <a:noFill/>
          </a:ln>
        </p:spPr>
        <p:txBody>
          <a:bodyPr anchorCtr="0" anchor="t" bIns="91425" lIns="91425" rIns="91425" tIns="91425">
            <a:noAutofit/>
          </a:bodyPr>
          <a:lstStyle/>
          <a:p>
            <a:pPr lvl="0">
              <a:spcBef>
                <a:spcPts val="0"/>
              </a:spcBef>
              <a:buNone/>
            </a:pPr>
            <a:r>
              <a:rPr lang="en"/>
              <a:t>Marco Siqueira Campos</a:t>
            </a:r>
          </a:p>
          <a:p>
            <a:pPr lvl="0">
              <a:spcBef>
                <a:spcPts val="0"/>
              </a:spcBef>
              <a:buNone/>
            </a:pPr>
            <a:r>
              <a:rPr lang="en"/>
              <a:t>Scott Ogden</a:t>
            </a:r>
          </a:p>
          <a:p>
            <a:pPr lvl="0">
              <a:spcBef>
                <a:spcPts val="0"/>
              </a:spcBef>
              <a:buNone/>
            </a:pPr>
            <a:r>
              <a:t/>
            </a:r>
            <a:endParaRPr/>
          </a:p>
        </p:txBody>
      </p:sp>
      <p:sp>
        <p:nvSpPr>
          <p:cNvPr id="78" name="Shape 78"/>
          <p:cNvSpPr txBox="1"/>
          <p:nvPr/>
        </p:nvSpPr>
        <p:spPr>
          <a:xfrm>
            <a:off x="133350" y="2570100"/>
            <a:ext cx="1640700" cy="595800"/>
          </a:xfrm>
          <a:prstGeom prst="rect">
            <a:avLst/>
          </a:prstGeom>
          <a:noFill/>
          <a:ln>
            <a:noFill/>
          </a:ln>
        </p:spPr>
        <p:txBody>
          <a:bodyPr anchorCtr="0" anchor="t" bIns="91425" lIns="91425" rIns="91425" tIns="91425">
            <a:noAutofit/>
          </a:bodyPr>
          <a:lstStyle/>
          <a:p>
            <a:pPr lvl="0">
              <a:spcBef>
                <a:spcPts val="0"/>
              </a:spcBef>
              <a:buNone/>
            </a:pPr>
            <a:r>
              <a:rPr lang="en"/>
              <a:t>Judd Anderman</a:t>
            </a:r>
          </a:p>
          <a:p>
            <a:pPr lvl="0">
              <a:spcBef>
                <a:spcPts val="0"/>
              </a:spcBef>
              <a:buClr>
                <a:schemeClr val="dk2"/>
              </a:buClr>
              <a:buFont typeface="Arial"/>
              <a:buNone/>
            </a:pPr>
            <a:r>
              <a:rPr lang="en">
                <a:solidFill>
                  <a:schemeClr val="dk2"/>
                </a:solidFill>
              </a:rPr>
              <a:t>Ka Man Chan</a:t>
            </a:r>
          </a:p>
          <a:p>
            <a:pPr lvl="0">
              <a:spcBef>
                <a:spcPts val="0"/>
              </a:spcBef>
              <a:buNone/>
            </a:pPr>
            <a:r>
              <a:t/>
            </a:r>
            <a:endParaRPr/>
          </a:p>
        </p:txBody>
      </p:sp>
      <p:sp>
        <p:nvSpPr>
          <p:cNvPr id="79" name="Shape 79"/>
          <p:cNvSpPr txBox="1"/>
          <p:nvPr/>
        </p:nvSpPr>
        <p:spPr>
          <a:xfrm>
            <a:off x="129875" y="3644300"/>
            <a:ext cx="1767600" cy="595800"/>
          </a:xfrm>
          <a:prstGeom prst="rect">
            <a:avLst/>
          </a:prstGeom>
          <a:noFill/>
          <a:ln>
            <a:noFill/>
          </a:ln>
        </p:spPr>
        <p:txBody>
          <a:bodyPr anchorCtr="0" anchor="t" bIns="91425" lIns="91425" rIns="91425" tIns="91425">
            <a:noAutofit/>
          </a:bodyPr>
          <a:lstStyle/>
          <a:p>
            <a:pPr lvl="0">
              <a:spcBef>
                <a:spcPts val="0"/>
              </a:spcBef>
              <a:buNone/>
            </a:pPr>
            <a:r>
              <a:rPr b="1" lang="en"/>
              <a:t>Project Manager</a:t>
            </a:r>
            <a:r>
              <a:rPr lang="en"/>
              <a:t> Sharon Morris</a:t>
            </a:r>
          </a:p>
        </p:txBody>
      </p:sp>
      <p:sp>
        <p:nvSpPr>
          <p:cNvPr id="80" name="Shape 80"/>
          <p:cNvSpPr txBox="1"/>
          <p:nvPr/>
        </p:nvSpPr>
        <p:spPr>
          <a:xfrm>
            <a:off x="1958000" y="2603075"/>
            <a:ext cx="1498800" cy="595800"/>
          </a:xfrm>
          <a:prstGeom prst="rect">
            <a:avLst/>
          </a:prstGeom>
          <a:noFill/>
          <a:ln>
            <a:noFill/>
          </a:ln>
        </p:spPr>
        <p:txBody>
          <a:bodyPr anchorCtr="0" anchor="t" bIns="91425" lIns="91425" rIns="91425" tIns="91425">
            <a:noAutofit/>
          </a:bodyPr>
          <a:lstStyle/>
          <a:p>
            <a:pPr lvl="0">
              <a:spcBef>
                <a:spcPts val="0"/>
              </a:spcBef>
              <a:buNone/>
            </a:pPr>
            <a:r>
              <a:rPr lang="en"/>
              <a:t>Jose Zuniga</a:t>
            </a:r>
          </a:p>
          <a:p>
            <a:pPr lvl="0">
              <a:spcBef>
                <a:spcPts val="0"/>
              </a:spcBef>
              <a:buNone/>
            </a:pPr>
            <a:r>
              <a:rPr lang="en"/>
              <a:t>Judd Anderman</a:t>
            </a:r>
          </a:p>
        </p:txBody>
      </p:sp>
      <p:sp>
        <p:nvSpPr>
          <p:cNvPr id="81" name="Shape 81"/>
          <p:cNvSpPr/>
          <p:nvPr/>
        </p:nvSpPr>
        <p:spPr>
          <a:xfrm>
            <a:off x="256925" y="1546300"/>
            <a:ext cx="1045500" cy="687600"/>
          </a:xfrm>
          <a:prstGeom prst="flowChartAlternateProcess">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Clr>
                <a:schemeClr val="dk2"/>
              </a:buClr>
              <a:buFont typeface="Arial"/>
              <a:buNone/>
            </a:pPr>
            <a:r>
              <a:rPr lang="en">
                <a:solidFill>
                  <a:srgbClr val="FFFFFF"/>
                </a:solidFill>
              </a:rPr>
              <a:t>Data Collection</a:t>
            </a:r>
          </a:p>
        </p:txBody>
      </p:sp>
      <p:sp>
        <p:nvSpPr>
          <p:cNvPr id="82" name="Shape 82"/>
          <p:cNvSpPr/>
          <p:nvPr/>
        </p:nvSpPr>
        <p:spPr>
          <a:xfrm>
            <a:off x="2136250" y="1539350"/>
            <a:ext cx="1045500" cy="694500"/>
          </a:xfrm>
          <a:prstGeom prst="flowChartAlternateProcess">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FFFFFF"/>
                </a:solidFill>
              </a:rPr>
              <a:t>Data Cleaning</a:t>
            </a:r>
          </a:p>
        </p:txBody>
      </p:sp>
      <p:sp>
        <p:nvSpPr>
          <p:cNvPr id="83" name="Shape 83"/>
          <p:cNvSpPr/>
          <p:nvPr/>
        </p:nvSpPr>
        <p:spPr>
          <a:xfrm>
            <a:off x="4048825" y="1503675"/>
            <a:ext cx="1045500" cy="694500"/>
          </a:xfrm>
          <a:prstGeom prst="flowChartAlternateProcess">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just">
              <a:spcBef>
                <a:spcPts val="0"/>
              </a:spcBef>
              <a:buNone/>
            </a:pPr>
            <a:r>
              <a:rPr lang="en">
                <a:solidFill>
                  <a:srgbClr val="FFFFFF"/>
                </a:solidFill>
              </a:rPr>
              <a:t>Data Analysis</a:t>
            </a:r>
          </a:p>
        </p:txBody>
      </p:sp>
      <p:sp>
        <p:nvSpPr>
          <p:cNvPr id="84" name="Shape 84"/>
          <p:cNvSpPr/>
          <p:nvPr/>
        </p:nvSpPr>
        <p:spPr>
          <a:xfrm>
            <a:off x="7768925" y="1522850"/>
            <a:ext cx="1045500" cy="694500"/>
          </a:xfrm>
          <a:prstGeom prst="flowChartAlternateProcess">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FFFFFF"/>
                </a:solidFill>
              </a:rPr>
              <a:t>Results</a:t>
            </a:r>
          </a:p>
        </p:txBody>
      </p:sp>
      <p:sp>
        <p:nvSpPr>
          <p:cNvPr id="85" name="Shape 85"/>
          <p:cNvSpPr/>
          <p:nvPr/>
        </p:nvSpPr>
        <p:spPr>
          <a:xfrm>
            <a:off x="5844800" y="1501250"/>
            <a:ext cx="1267800" cy="694500"/>
          </a:xfrm>
          <a:prstGeom prst="flowChartAlternateProcess">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just">
              <a:spcBef>
                <a:spcPts val="0"/>
              </a:spcBef>
              <a:buNone/>
            </a:pPr>
            <a:r>
              <a:rPr lang="en">
                <a:solidFill>
                  <a:srgbClr val="FFFFFF"/>
                </a:solidFill>
              </a:rPr>
              <a:t>Presentation</a:t>
            </a:r>
          </a:p>
        </p:txBody>
      </p:sp>
      <p:sp>
        <p:nvSpPr>
          <p:cNvPr id="86" name="Shape 86"/>
          <p:cNvSpPr/>
          <p:nvPr/>
        </p:nvSpPr>
        <p:spPr>
          <a:xfrm>
            <a:off x="5267700" y="1708275"/>
            <a:ext cx="463500" cy="285300"/>
          </a:xfrm>
          <a:prstGeom prst="rightArrow">
            <a:avLst>
              <a:gd fmla="val 50000" name="adj1"/>
              <a:gd fmla="val 50000" name="adj2"/>
            </a:avLst>
          </a:prstGeom>
          <a:solidFill>
            <a:srgbClr val="4A86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7" name="Shape 87"/>
          <p:cNvSpPr txBox="1"/>
          <p:nvPr/>
        </p:nvSpPr>
        <p:spPr>
          <a:xfrm>
            <a:off x="5820500" y="2603075"/>
            <a:ext cx="1640700" cy="595800"/>
          </a:xfrm>
          <a:prstGeom prst="rect">
            <a:avLst/>
          </a:prstGeom>
          <a:noFill/>
          <a:ln>
            <a:noFill/>
          </a:ln>
        </p:spPr>
        <p:txBody>
          <a:bodyPr anchorCtr="0" anchor="t" bIns="91425" lIns="91425" rIns="91425" tIns="91425">
            <a:noAutofit/>
          </a:bodyPr>
          <a:lstStyle/>
          <a:p>
            <a:pPr lvl="0">
              <a:spcBef>
                <a:spcPts val="0"/>
              </a:spcBef>
              <a:buNone/>
            </a:pPr>
            <a:r>
              <a:rPr lang="en"/>
              <a:t>Ka Man Chan</a:t>
            </a:r>
          </a:p>
          <a:p>
            <a:pPr lvl="0" rtl="0">
              <a:spcBef>
                <a:spcPts val="0"/>
              </a:spcBef>
              <a:buNone/>
            </a:pPr>
            <a:r>
              <a:rPr lang="en"/>
              <a:t>Talha Muhammad</a:t>
            </a:r>
          </a:p>
          <a:p>
            <a:pPr lvl="0" rtl="0">
              <a:spcBef>
                <a:spcPts val="0"/>
              </a:spcBef>
              <a:buNone/>
            </a:pPr>
            <a:r>
              <a:t/>
            </a:r>
            <a:endParaRPr/>
          </a:p>
        </p:txBody>
      </p:sp>
      <p:sp>
        <p:nvSpPr>
          <p:cNvPr id="88" name="Shape 88"/>
          <p:cNvSpPr txBox="1"/>
          <p:nvPr/>
        </p:nvSpPr>
        <p:spPr>
          <a:xfrm>
            <a:off x="7720475" y="2603075"/>
            <a:ext cx="1093800" cy="848700"/>
          </a:xfrm>
          <a:prstGeom prst="rect">
            <a:avLst/>
          </a:prstGeom>
          <a:noFill/>
          <a:ln>
            <a:noFill/>
          </a:ln>
        </p:spPr>
        <p:txBody>
          <a:bodyPr anchorCtr="0" anchor="t" bIns="91425" lIns="91425" rIns="91425" tIns="91425">
            <a:noAutofit/>
          </a:bodyPr>
          <a:lstStyle/>
          <a:p>
            <a:pPr lvl="0" rtl="0">
              <a:spcBef>
                <a:spcPts val="0"/>
              </a:spcBef>
              <a:buNone/>
            </a:pPr>
            <a:r>
              <a:rPr lang="en"/>
              <a:t>All Team Members</a:t>
            </a:r>
          </a:p>
          <a:p>
            <a:pPr lvl="0" rtl="0">
              <a:spcBef>
                <a:spcPts val="0"/>
              </a:spcBef>
              <a:buNone/>
            </a:pPr>
            <a:r>
              <a:t/>
            </a:r>
            <a:endParaRPr/>
          </a:p>
        </p:txBody>
      </p:sp>
      <p:sp>
        <p:nvSpPr>
          <p:cNvPr id="89" name="Shape 8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240500"/>
            <a:ext cx="8520600" cy="572700"/>
          </a:xfrm>
          <a:prstGeom prst="rect">
            <a:avLst/>
          </a:prstGeom>
        </p:spPr>
        <p:txBody>
          <a:bodyPr anchorCtr="0" anchor="t" bIns="91425" lIns="91425" rIns="91425" tIns="91425">
            <a:noAutofit/>
          </a:bodyPr>
          <a:lstStyle/>
          <a:p>
            <a:pPr lvl="0">
              <a:spcBef>
                <a:spcPts val="0"/>
              </a:spcBef>
              <a:buNone/>
            </a:pPr>
            <a:r>
              <a:rPr lang="en"/>
              <a:t>Brainstorm with Scientific Method</a:t>
            </a:r>
          </a:p>
        </p:txBody>
      </p:sp>
      <p:pic>
        <p:nvPicPr>
          <p:cNvPr descr="custom-colored-brain.png" id="95" name="Shape 95"/>
          <p:cNvPicPr preferRelativeResize="0"/>
          <p:nvPr/>
        </p:nvPicPr>
        <p:blipFill>
          <a:blip r:embed="rId4">
            <a:alphaModFix/>
          </a:blip>
          <a:stretch>
            <a:fillRect/>
          </a:stretch>
        </p:blipFill>
        <p:spPr>
          <a:xfrm>
            <a:off x="6942698" y="120748"/>
            <a:ext cx="1965800" cy="1567374"/>
          </a:xfrm>
          <a:prstGeom prst="rect">
            <a:avLst/>
          </a:prstGeom>
          <a:noFill/>
          <a:ln>
            <a:noFill/>
          </a:ln>
        </p:spPr>
      </p:pic>
      <p:sp>
        <p:nvSpPr>
          <p:cNvPr id="96" name="Shape 96"/>
          <p:cNvSpPr txBox="1"/>
          <p:nvPr>
            <p:ph idx="1" type="body"/>
          </p:nvPr>
        </p:nvSpPr>
        <p:spPr>
          <a:xfrm>
            <a:off x="311700" y="1017725"/>
            <a:ext cx="8520600" cy="3882300"/>
          </a:xfrm>
          <a:prstGeom prst="rect">
            <a:avLst/>
          </a:prstGeom>
        </p:spPr>
        <p:txBody>
          <a:bodyPr anchorCtr="0" anchor="t" bIns="91425" lIns="91425" rIns="91425" tIns="91425">
            <a:noAutofit/>
          </a:bodyPr>
          <a:lstStyle/>
          <a:p>
            <a:pPr lvl="0">
              <a:spcBef>
                <a:spcPts val="0"/>
              </a:spcBef>
              <a:buNone/>
            </a:pPr>
            <a:r>
              <a:rPr b="1" lang="en">
                <a:latin typeface="Arial"/>
                <a:ea typeface="Arial"/>
                <a:cs typeface="Arial"/>
                <a:sym typeface="Arial"/>
              </a:rPr>
              <a:t>Question:</a:t>
            </a:r>
            <a:r>
              <a:rPr lang="en">
                <a:latin typeface="Arial"/>
                <a:ea typeface="Arial"/>
                <a:cs typeface="Arial"/>
                <a:sym typeface="Arial"/>
              </a:rPr>
              <a:t> What the most valued Data Science skills?</a:t>
            </a:r>
          </a:p>
          <a:p>
            <a:pPr indent="-228600" lvl="0" marL="914400">
              <a:spcBef>
                <a:spcPts val="0"/>
              </a:spcBef>
              <a:buFont typeface="Arial"/>
              <a:buChar char="❏"/>
            </a:pPr>
            <a:r>
              <a:rPr lang="en">
                <a:latin typeface="Arial"/>
                <a:ea typeface="Arial"/>
                <a:cs typeface="Arial"/>
                <a:sym typeface="Arial"/>
              </a:rPr>
              <a:t>Which soft skills (collaborative, teamwork,..) are more important for Data Science leadership roles outside of technical skills?</a:t>
            </a:r>
          </a:p>
          <a:p>
            <a:pPr lvl="0">
              <a:spcBef>
                <a:spcPts val="0"/>
              </a:spcBef>
              <a:buNone/>
            </a:pPr>
            <a:r>
              <a:rPr b="1" lang="en">
                <a:latin typeface="Arial"/>
                <a:ea typeface="Arial"/>
                <a:cs typeface="Arial"/>
                <a:sym typeface="Arial"/>
              </a:rPr>
              <a:t>Approach: </a:t>
            </a:r>
            <a:r>
              <a:rPr lang="en">
                <a:latin typeface="Arial"/>
                <a:ea typeface="Arial"/>
                <a:cs typeface="Arial"/>
                <a:sym typeface="Arial"/>
              </a:rPr>
              <a:t>We had a very layered approach checking against multiple sources</a:t>
            </a:r>
          </a:p>
          <a:p>
            <a:pPr indent="-228600" lvl="0" marL="914400" rtl="0">
              <a:spcBef>
                <a:spcPts val="0"/>
              </a:spcBef>
              <a:buFont typeface="Arial"/>
              <a:buChar char="❏"/>
            </a:pPr>
            <a:r>
              <a:rPr b="1" lang="en">
                <a:latin typeface="Arial"/>
                <a:ea typeface="Arial"/>
                <a:cs typeface="Arial"/>
                <a:sym typeface="Arial"/>
              </a:rPr>
              <a:t>The Skills: </a:t>
            </a:r>
            <a:r>
              <a:rPr lang="en">
                <a:latin typeface="Arial"/>
                <a:ea typeface="Arial"/>
                <a:cs typeface="Arial"/>
                <a:sym typeface="Arial"/>
              </a:rPr>
              <a:t>Scraped top skills listed in KDNuggets</a:t>
            </a:r>
          </a:p>
          <a:p>
            <a:pPr indent="-228600" lvl="0" marL="914400" rtl="0">
              <a:spcBef>
                <a:spcPts val="0"/>
              </a:spcBef>
              <a:buFont typeface="Arial"/>
              <a:buChar char="❏"/>
            </a:pPr>
            <a:r>
              <a:rPr b="1" lang="en">
                <a:latin typeface="Arial"/>
                <a:ea typeface="Arial"/>
                <a:cs typeface="Arial"/>
                <a:sym typeface="Arial"/>
              </a:rPr>
              <a:t>The Market:</a:t>
            </a:r>
            <a:r>
              <a:rPr lang="en">
                <a:latin typeface="Arial"/>
                <a:ea typeface="Arial"/>
                <a:cs typeface="Arial"/>
                <a:sym typeface="Arial"/>
              </a:rPr>
              <a:t> Using Dice queried job postings and identified skills </a:t>
            </a:r>
          </a:p>
          <a:p>
            <a:pPr indent="-228600" lvl="0" marL="914400" rtl="0">
              <a:spcBef>
                <a:spcPts val="0"/>
              </a:spcBef>
              <a:buFont typeface="Arial"/>
              <a:buChar char="❏"/>
            </a:pPr>
            <a:r>
              <a:rPr b="1" lang="en">
                <a:latin typeface="Arial"/>
                <a:ea typeface="Arial"/>
                <a:cs typeface="Arial"/>
                <a:sym typeface="Arial"/>
              </a:rPr>
              <a:t>The Leaders: </a:t>
            </a:r>
            <a:r>
              <a:rPr lang="en">
                <a:latin typeface="Arial"/>
                <a:ea typeface="Arial"/>
                <a:cs typeface="Arial"/>
                <a:sym typeface="Arial"/>
              </a:rPr>
              <a:t>Identified skill listings for Data Science leaders in linkedin</a:t>
            </a:r>
          </a:p>
          <a:p>
            <a:pPr lvl="0" rtl="0">
              <a:spcBef>
                <a:spcPts val="0"/>
              </a:spcBef>
              <a:buNone/>
            </a:pPr>
            <a:r>
              <a:rPr b="1" lang="en">
                <a:latin typeface="Arial"/>
                <a:ea typeface="Arial"/>
                <a:cs typeface="Arial"/>
                <a:sym typeface="Arial"/>
              </a:rPr>
              <a:t>We used all three data sets to gain a comprehensive picture of the most highly regarded data science skill sets</a:t>
            </a:r>
          </a:p>
          <a:p>
            <a:pPr lvl="0">
              <a:spcBef>
                <a:spcPts val="0"/>
              </a:spcBef>
              <a:buNone/>
            </a:pPr>
            <a:r>
              <a:t/>
            </a:r>
            <a:endParaRPr sz="1000">
              <a:latin typeface="Arial"/>
              <a:ea typeface="Arial"/>
              <a:cs typeface="Arial"/>
              <a:sym typeface="Arial"/>
            </a:endParaRPr>
          </a:p>
        </p:txBody>
      </p:sp>
      <p:sp>
        <p:nvSpPr>
          <p:cNvPr id="97" name="Shape 9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Collection </a:t>
            </a:r>
          </a:p>
        </p:txBody>
      </p:sp>
      <p:sp>
        <p:nvSpPr>
          <p:cNvPr id="103" name="Shape 103"/>
          <p:cNvSpPr txBox="1"/>
          <p:nvPr>
            <p:ph idx="1" type="body"/>
          </p:nvPr>
        </p:nvSpPr>
        <p:spPr>
          <a:xfrm>
            <a:off x="311700" y="1234075"/>
            <a:ext cx="8716500" cy="3652800"/>
          </a:xfrm>
          <a:prstGeom prst="rect">
            <a:avLst/>
          </a:prstGeom>
        </p:spPr>
        <p:txBody>
          <a:bodyPr anchorCtr="0" anchor="t" bIns="91425" lIns="91425" rIns="91425" tIns="91425">
            <a:noAutofit/>
          </a:bodyPr>
          <a:lstStyle/>
          <a:p>
            <a:pPr indent="0" lvl="0" marL="914400" rtl="0">
              <a:lnSpc>
                <a:spcPct val="100000"/>
              </a:lnSpc>
              <a:spcBef>
                <a:spcPts val="0"/>
              </a:spcBef>
              <a:spcAft>
                <a:spcPts val="0"/>
              </a:spcAft>
              <a:buNone/>
            </a:pPr>
            <a:r>
              <a:rPr b="1" lang="en">
                <a:latin typeface="Arial"/>
                <a:ea typeface="Arial"/>
                <a:cs typeface="Arial"/>
                <a:sym typeface="Arial"/>
              </a:rPr>
              <a:t>Which skills?</a:t>
            </a:r>
            <a:r>
              <a:rPr lang="en">
                <a:latin typeface="Arial"/>
                <a:ea typeface="Arial"/>
                <a:cs typeface="Arial"/>
                <a:sym typeface="Arial"/>
              </a:rPr>
              <a:t> Identified skills by scraping web data from kdnuggets.com </a:t>
            </a:r>
          </a:p>
          <a:p>
            <a:pPr indent="0" lvl="0" marL="457200" rtl="0">
              <a:lnSpc>
                <a:spcPct val="100000"/>
              </a:lnSpc>
              <a:spcBef>
                <a:spcPts val="0"/>
              </a:spcBef>
              <a:spcAft>
                <a:spcPts val="0"/>
              </a:spcAft>
              <a:buNone/>
            </a:pPr>
            <a:r>
              <a:rPr b="1" lang="en" sz="1400">
                <a:solidFill>
                  <a:srgbClr val="FFFFFF"/>
                </a:solidFill>
                <a:latin typeface="Arial"/>
                <a:ea typeface="Arial"/>
                <a:cs typeface="Arial"/>
                <a:sym typeface="Arial"/>
              </a:rPr>
              <a:t>Mark </a:t>
            </a:r>
            <a:r>
              <a:rPr lang="en">
                <a:latin typeface="Arial"/>
                <a:ea typeface="Arial"/>
                <a:cs typeface="Arial"/>
                <a:sym typeface="Arial"/>
              </a:rPr>
              <a:t>R</a:t>
            </a:r>
            <a:r>
              <a:rPr lang="en">
                <a:latin typeface="Arial"/>
                <a:ea typeface="Arial"/>
                <a:cs typeface="Arial"/>
                <a:sym typeface="Arial"/>
              </a:rPr>
              <a:t>etrieved 80+ skills from 9 articles identifying data science skills</a:t>
            </a:r>
          </a:p>
          <a:p>
            <a:pPr lvl="0" rtl="0">
              <a:lnSpc>
                <a:spcPct val="100000"/>
              </a:lnSpc>
              <a:spcBef>
                <a:spcPts val="0"/>
              </a:spcBef>
              <a:spcAft>
                <a:spcPts val="0"/>
              </a:spcAft>
              <a:buNone/>
            </a:pPr>
            <a:r>
              <a:t/>
            </a:r>
            <a:endParaRPr>
              <a:latin typeface="Arial"/>
              <a:ea typeface="Arial"/>
              <a:cs typeface="Arial"/>
              <a:sym typeface="Arial"/>
            </a:endParaRPr>
          </a:p>
          <a:p>
            <a:pPr lvl="0" rtl="0">
              <a:lnSpc>
                <a:spcPct val="100000"/>
              </a:lnSpc>
              <a:spcBef>
                <a:spcPts val="0"/>
              </a:spcBef>
              <a:spcAft>
                <a:spcPts val="0"/>
              </a:spcAft>
              <a:buNone/>
            </a:pPr>
            <a:r>
              <a:rPr lang="en" sz="1400">
                <a:solidFill>
                  <a:srgbClr val="FFFFFF"/>
                </a:solidFill>
                <a:latin typeface="Arial"/>
                <a:ea typeface="Arial"/>
                <a:cs typeface="Arial"/>
                <a:sym typeface="Arial"/>
              </a:rPr>
              <a:t>Skills</a:t>
            </a:r>
          </a:p>
          <a:p>
            <a:pPr indent="0" lvl="0" marL="914400" rtl="0">
              <a:lnSpc>
                <a:spcPct val="100000"/>
              </a:lnSpc>
              <a:spcBef>
                <a:spcPts val="0"/>
              </a:spcBef>
              <a:spcAft>
                <a:spcPts val="0"/>
              </a:spcAft>
              <a:buNone/>
            </a:pPr>
            <a:r>
              <a:rPr b="1" lang="en">
                <a:latin typeface="Arial"/>
                <a:ea typeface="Arial"/>
                <a:cs typeface="Arial"/>
                <a:sym typeface="Arial"/>
              </a:rPr>
              <a:t>How are skills valued?</a:t>
            </a:r>
            <a:r>
              <a:rPr b="1" lang="en">
                <a:latin typeface="Arial"/>
                <a:ea typeface="Arial"/>
                <a:cs typeface="Arial"/>
                <a:sym typeface="Arial"/>
              </a:rPr>
              <a:t> </a:t>
            </a:r>
            <a:r>
              <a:rPr lang="en">
                <a:latin typeface="Arial"/>
                <a:ea typeface="Arial"/>
                <a:cs typeface="Arial"/>
                <a:sym typeface="Arial"/>
              </a:rPr>
              <a:t>Used API from Dice.com, querying skill set from kdnuggets and retrieved first 50 job postings for each skill</a:t>
            </a:r>
          </a:p>
          <a:p>
            <a:pPr lvl="0" rtl="0">
              <a:lnSpc>
                <a:spcPct val="100000"/>
              </a:lnSpc>
              <a:spcBef>
                <a:spcPts val="0"/>
              </a:spcBef>
              <a:spcAft>
                <a:spcPts val="0"/>
              </a:spcAft>
              <a:buNone/>
            </a:pPr>
            <a:r>
              <a:rPr lang="en" sz="1400">
                <a:solidFill>
                  <a:srgbClr val="FFFFFF"/>
                </a:solidFill>
                <a:latin typeface="Arial"/>
                <a:ea typeface="Arial"/>
                <a:cs typeface="Arial"/>
                <a:sym typeface="Arial"/>
              </a:rPr>
              <a:t>Skills</a:t>
            </a:r>
          </a:p>
          <a:p>
            <a:pPr lvl="0" rtl="0">
              <a:lnSpc>
                <a:spcPct val="100000"/>
              </a:lnSpc>
              <a:spcBef>
                <a:spcPts val="0"/>
              </a:spcBef>
              <a:spcAft>
                <a:spcPts val="0"/>
              </a:spcAft>
              <a:buNone/>
            </a:pPr>
            <a:r>
              <a:t/>
            </a:r>
            <a:endParaRPr>
              <a:latin typeface="Arial"/>
              <a:ea typeface="Arial"/>
              <a:cs typeface="Arial"/>
              <a:sym typeface="Arial"/>
            </a:endParaRPr>
          </a:p>
          <a:p>
            <a:pPr indent="-69850" lvl="0" marL="914400" rtl="0">
              <a:lnSpc>
                <a:spcPct val="100000"/>
              </a:lnSpc>
              <a:spcBef>
                <a:spcPts val="0"/>
              </a:spcBef>
              <a:spcAft>
                <a:spcPts val="0"/>
              </a:spcAft>
              <a:buClr>
                <a:schemeClr val="dk2"/>
              </a:buClr>
              <a:buSzPct val="61111"/>
              <a:buFont typeface="Arial"/>
              <a:buNone/>
            </a:pPr>
            <a:r>
              <a:rPr b="1" lang="en">
                <a:latin typeface="Arial"/>
                <a:ea typeface="Arial"/>
                <a:cs typeface="Arial"/>
                <a:sym typeface="Arial"/>
              </a:rPr>
              <a:t>Which skills do Data Science leaders have?</a:t>
            </a:r>
            <a:r>
              <a:rPr lang="en">
                <a:latin typeface="Arial"/>
                <a:ea typeface="Arial"/>
                <a:cs typeface="Arial"/>
                <a:sym typeface="Arial"/>
              </a:rPr>
              <a:t> Scraped skills from Linked</a:t>
            </a:r>
            <a:r>
              <a:rPr lang="en">
                <a:latin typeface="Arial"/>
                <a:ea typeface="Arial"/>
                <a:cs typeface="Arial"/>
                <a:sym typeface="Arial"/>
              </a:rPr>
              <a:t>i</a:t>
            </a:r>
            <a:r>
              <a:rPr lang="en">
                <a:latin typeface="Arial"/>
                <a:ea typeface="Arial"/>
                <a:cs typeface="Arial"/>
                <a:sym typeface="Arial"/>
              </a:rPr>
              <a:t>n profiles of data science leaders ID’d by KDnuggets and LinkedIn</a:t>
            </a:r>
          </a:p>
          <a:p>
            <a:pPr indent="-69850" lvl="0" marL="914400">
              <a:lnSpc>
                <a:spcPct val="100000"/>
              </a:lnSpc>
              <a:spcBef>
                <a:spcPts val="0"/>
              </a:spcBef>
              <a:spcAft>
                <a:spcPts val="0"/>
              </a:spcAft>
              <a:buClr>
                <a:schemeClr val="dk2"/>
              </a:buClr>
              <a:buSzPct val="61111"/>
              <a:buFont typeface="Arial"/>
              <a:buNone/>
            </a:pPr>
            <a:r>
              <a:rPr lang="en">
                <a:latin typeface="Arial"/>
                <a:ea typeface="Arial"/>
                <a:cs typeface="Arial"/>
                <a:sym typeface="Arial"/>
              </a:rPr>
              <a:t>Retrieved ~650 unique skills from 43 user profiles</a:t>
            </a:r>
          </a:p>
          <a:p>
            <a:pPr lvl="0">
              <a:lnSpc>
                <a:spcPct val="100000"/>
              </a:lnSpc>
              <a:spcBef>
                <a:spcPts val="0"/>
              </a:spcBef>
              <a:spcAft>
                <a:spcPts val="0"/>
              </a:spcAft>
              <a:buClr>
                <a:schemeClr val="dk2"/>
              </a:buClr>
              <a:buSzPct val="78571"/>
              <a:buFont typeface="Arial"/>
              <a:buNone/>
            </a:pPr>
            <a:r>
              <a:rPr lang="en" sz="1400">
                <a:solidFill>
                  <a:srgbClr val="FFFFFF"/>
                </a:solidFill>
                <a:latin typeface="Arial"/>
                <a:ea typeface="Arial"/>
                <a:cs typeface="Arial"/>
                <a:sym typeface="Arial"/>
              </a:rPr>
              <a:t>Data Collection</a:t>
            </a:r>
          </a:p>
          <a:p>
            <a:pPr lvl="0">
              <a:spcBef>
                <a:spcPts val="0"/>
              </a:spcBef>
              <a:buNone/>
            </a:pPr>
            <a:r>
              <a:t/>
            </a:r>
            <a:endParaRPr>
              <a:latin typeface="Arial"/>
              <a:ea typeface="Arial"/>
              <a:cs typeface="Arial"/>
              <a:sym typeface="Arial"/>
            </a:endParaRPr>
          </a:p>
        </p:txBody>
      </p:sp>
      <p:pic>
        <p:nvPicPr>
          <p:cNvPr descr="data_collection_icon.png" id="104" name="Shape 104"/>
          <p:cNvPicPr preferRelativeResize="0"/>
          <p:nvPr/>
        </p:nvPicPr>
        <p:blipFill>
          <a:blip r:embed="rId4">
            <a:alphaModFix/>
          </a:blip>
          <a:stretch>
            <a:fillRect/>
          </a:stretch>
        </p:blipFill>
        <p:spPr>
          <a:xfrm>
            <a:off x="7650150" y="188075"/>
            <a:ext cx="1312975" cy="1176525"/>
          </a:xfrm>
          <a:prstGeom prst="rect">
            <a:avLst/>
          </a:prstGeom>
          <a:noFill/>
          <a:ln>
            <a:noFill/>
          </a:ln>
        </p:spPr>
      </p:pic>
      <p:sp>
        <p:nvSpPr>
          <p:cNvPr id="105" name="Shape 105"/>
          <p:cNvSpPr txBox="1"/>
          <p:nvPr/>
        </p:nvSpPr>
        <p:spPr>
          <a:xfrm>
            <a:off x="307900" y="2355975"/>
            <a:ext cx="679800" cy="572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06" name="Shape 106"/>
          <p:cNvSpPr/>
          <p:nvPr/>
        </p:nvSpPr>
        <p:spPr>
          <a:xfrm>
            <a:off x="185825" y="2384750"/>
            <a:ext cx="933900" cy="572700"/>
          </a:xfrm>
          <a:prstGeom prst="roundRect">
            <a:avLst>
              <a:gd fmla="val 16667"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solidFill>
                  <a:srgbClr val="FFFFFF"/>
                </a:solidFill>
              </a:rPr>
              <a:t>Market</a:t>
            </a:r>
          </a:p>
        </p:txBody>
      </p:sp>
      <p:sp>
        <p:nvSpPr>
          <p:cNvPr id="107" name="Shape 107"/>
          <p:cNvSpPr/>
          <p:nvPr/>
        </p:nvSpPr>
        <p:spPr>
          <a:xfrm>
            <a:off x="185900" y="1310950"/>
            <a:ext cx="933900" cy="572700"/>
          </a:xfrm>
          <a:prstGeom prst="roundRect">
            <a:avLst>
              <a:gd fmla="val 16667"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solidFill>
                  <a:srgbClr val="FFFFFF"/>
                </a:solidFill>
              </a:rPr>
              <a:t>Skills</a:t>
            </a:r>
          </a:p>
        </p:txBody>
      </p:sp>
      <p:sp>
        <p:nvSpPr>
          <p:cNvPr id="108" name="Shape 108"/>
          <p:cNvSpPr/>
          <p:nvPr/>
        </p:nvSpPr>
        <p:spPr>
          <a:xfrm>
            <a:off x="185900" y="3462700"/>
            <a:ext cx="933900" cy="572700"/>
          </a:xfrm>
          <a:prstGeom prst="roundRect">
            <a:avLst>
              <a:gd fmla="val 16667"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solidFill>
                  <a:srgbClr val="FFFFFF"/>
                </a:solidFill>
              </a:rPr>
              <a:t>Leaders</a:t>
            </a:r>
          </a:p>
        </p:txBody>
      </p:sp>
      <p:sp>
        <p:nvSpPr>
          <p:cNvPr id="109" name="Shape 10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Cleaning Data</a:t>
            </a:r>
          </a:p>
        </p:txBody>
      </p:sp>
      <p:sp>
        <p:nvSpPr>
          <p:cNvPr id="115" name="Shape 115"/>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latin typeface="Arial"/>
                <a:ea typeface="Arial"/>
                <a:cs typeface="Arial"/>
                <a:sym typeface="Arial"/>
              </a:rPr>
              <a:t>LinkedIn profiles data was scraped from the relevant HTML text and attribute nodes, so relatively little cleaning ne</a:t>
            </a:r>
            <a:r>
              <a:rPr lang="en">
                <a:latin typeface="Arial"/>
                <a:ea typeface="Arial"/>
                <a:cs typeface="Arial"/>
                <a:sym typeface="Arial"/>
              </a:rPr>
              <a:t>cessary</a:t>
            </a:r>
            <a:r>
              <a:rPr lang="en">
                <a:latin typeface="Arial"/>
                <a:ea typeface="Arial"/>
                <a:cs typeface="Arial"/>
                <a:sym typeface="Arial"/>
              </a:rPr>
              <a:t> </a:t>
            </a:r>
          </a:p>
          <a:p>
            <a:pPr indent="-228600" lvl="0" marL="457200" rtl="0">
              <a:spcBef>
                <a:spcPts val="0"/>
              </a:spcBef>
              <a:buFont typeface="Arial"/>
              <a:buChar char="❏"/>
            </a:pPr>
            <a:r>
              <a:rPr lang="en">
                <a:latin typeface="Arial"/>
                <a:ea typeface="Arial"/>
                <a:cs typeface="Arial"/>
                <a:sym typeface="Arial"/>
              </a:rPr>
              <a:t>Data frame columns containing non-ASCII characters identified using tools::showNonASCII(), then converted to ASCII encoding with non-convertible bytes replaced using iconv()</a:t>
            </a:r>
          </a:p>
          <a:p>
            <a:pPr indent="-228600" lvl="0" marL="457200" rtl="0">
              <a:spcBef>
                <a:spcPts val="0"/>
              </a:spcBef>
              <a:buFont typeface="Arial"/>
              <a:buChar char="❏"/>
            </a:pPr>
            <a:r>
              <a:rPr lang="en">
                <a:latin typeface="Arial"/>
                <a:ea typeface="Arial"/>
                <a:cs typeface="Arial"/>
                <a:sym typeface="Arial"/>
              </a:rPr>
              <a:t>Unique skills obtained by matching character cases with tolower() and then using dplyr::distinct()</a:t>
            </a:r>
          </a:p>
          <a:p>
            <a:pPr lvl="0" rtl="0">
              <a:spcBef>
                <a:spcPts val="0"/>
              </a:spcBef>
              <a:spcAft>
                <a:spcPts val="0"/>
              </a:spcAft>
              <a:buClr>
                <a:srgbClr val="000000"/>
              </a:buClr>
              <a:buSzPct val="100000"/>
              <a:buFont typeface="Arial"/>
              <a:buNone/>
            </a:pPr>
            <a:r>
              <a:rPr lang="en" sz="1100">
                <a:latin typeface="Arial"/>
                <a:ea typeface="Arial"/>
                <a:cs typeface="Arial"/>
                <a:sym typeface="Arial"/>
              </a:rPr>
              <a:t> </a:t>
            </a:r>
          </a:p>
          <a:p>
            <a:pPr lvl="0" rtl="0">
              <a:spcBef>
                <a:spcPts val="0"/>
              </a:spcBef>
              <a:buNone/>
            </a:pPr>
            <a:r>
              <a:t/>
            </a:r>
            <a:endParaRPr>
              <a:latin typeface="Arial"/>
              <a:ea typeface="Arial"/>
              <a:cs typeface="Arial"/>
              <a:sym typeface="Arial"/>
            </a:endParaRPr>
          </a:p>
          <a:p>
            <a:pPr lvl="0">
              <a:spcBef>
                <a:spcPts val="0"/>
              </a:spcBef>
              <a:buClr>
                <a:schemeClr val="dk2"/>
              </a:buClr>
              <a:buSzPct val="61111"/>
              <a:buFont typeface="Arial"/>
              <a:buNone/>
            </a:pPr>
            <a:r>
              <a:t/>
            </a:r>
            <a:endParaRPr/>
          </a:p>
          <a:p>
            <a:pPr lvl="0">
              <a:spcBef>
                <a:spcPts val="0"/>
              </a:spcBef>
              <a:buNone/>
            </a:pPr>
            <a:r>
              <a:t/>
            </a:r>
            <a:endParaRPr/>
          </a:p>
        </p:txBody>
      </p:sp>
      <p:pic>
        <p:nvPicPr>
          <p:cNvPr descr="5-Best-Practices-in-Accounts-Payable-invensis1.png" id="116" name="Shape 116"/>
          <p:cNvPicPr preferRelativeResize="0"/>
          <p:nvPr/>
        </p:nvPicPr>
        <p:blipFill>
          <a:blip r:embed="rId4">
            <a:alphaModFix/>
          </a:blip>
          <a:stretch>
            <a:fillRect/>
          </a:stretch>
        </p:blipFill>
        <p:spPr>
          <a:xfrm>
            <a:off x="7403750" y="186862"/>
            <a:ext cx="1509499" cy="1089025"/>
          </a:xfrm>
          <a:prstGeom prst="rect">
            <a:avLst/>
          </a:prstGeom>
          <a:noFill/>
          <a:ln>
            <a:noFill/>
          </a:ln>
        </p:spPr>
      </p:pic>
      <p:sp>
        <p:nvSpPr>
          <p:cNvPr id="117" name="Shape 11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rgbClr val="000000"/>
              </a:buClr>
              <a:buSzPct val="36666"/>
              <a:buFont typeface="Arial"/>
              <a:buNone/>
            </a:pPr>
            <a:r>
              <a:rPr lang="en"/>
              <a:t>Database Structure</a:t>
            </a:r>
          </a:p>
        </p:txBody>
      </p:sp>
      <p:sp>
        <p:nvSpPr>
          <p:cNvPr id="123" name="Shape 123"/>
          <p:cNvSpPr txBox="1"/>
          <p:nvPr>
            <p:ph idx="1" type="body"/>
          </p:nvPr>
        </p:nvSpPr>
        <p:spPr>
          <a:xfrm>
            <a:off x="311700" y="1234075"/>
            <a:ext cx="8520600" cy="3334800"/>
          </a:xfrm>
          <a:prstGeom prst="rect">
            <a:avLst/>
          </a:prstGeom>
        </p:spPr>
        <p:txBody>
          <a:bodyPr anchorCtr="0" anchor="t" bIns="91425" lIns="91425" rIns="91425" tIns="91425">
            <a:noAutofit/>
          </a:bodyPr>
          <a:lstStyle/>
          <a:p>
            <a:pPr lvl="0">
              <a:spcBef>
                <a:spcPts val="0"/>
              </a:spcBef>
              <a:buNone/>
            </a:pPr>
            <a:r>
              <a:t/>
            </a:r>
            <a:endParaRPr>
              <a:latin typeface="Arial"/>
              <a:ea typeface="Arial"/>
              <a:cs typeface="Arial"/>
              <a:sym typeface="Arial"/>
            </a:endParaRPr>
          </a:p>
          <a:p>
            <a:pPr indent="0" lvl="0" marL="457200">
              <a:spcBef>
                <a:spcPts val="0"/>
              </a:spcBef>
              <a:buNone/>
            </a:pPr>
            <a:r>
              <a:rPr b="1" lang="en">
                <a:latin typeface="Arial"/>
                <a:ea typeface="Arial"/>
                <a:cs typeface="Arial"/>
                <a:sym typeface="Arial"/>
              </a:rPr>
              <a:t>RMySQL</a:t>
            </a:r>
          </a:p>
          <a:p>
            <a:pPr indent="-69850" lvl="0" marL="457200">
              <a:spcBef>
                <a:spcPts val="0"/>
              </a:spcBef>
              <a:buClr>
                <a:schemeClr val="dk2"/>
              </a:buClr>
              <a:buSzPct val="61111"/>
              <a:buFont typeface="Arial"/>
              <a:buNone/>
            </a:pPr>
            <a:r>
              <a:rPr b="1" lang="en">
                <a:latin typeface="Arial"/>
                <a:ea typeface="Arial"/>
                <a:cs typeface="Arial"/>
                <a:sym typeface="Arial"/>
              </a:rPr>
              <a:t>Disparate data</a:t>
            </a:r>
          </a:p>
          <a:p>
            <a:pPr indent="-228600" lvl="0" marL="914400" rtl="0">
              <a:spcBef>
                <a:spcPts val="0"/>
              </a:spcBef>
              <a:buFont typeface="Arial"/>
            </a:pPr>
            <a:r>
              <a:rPr lang="en">
                <a:latin typeface="Arial"/>
                <a:ea typeface="Arial"/>
                <a:cs typeface="Arial"/>
                <a:sym typeface="Arial"/>
              </a:rPr>
              <a:t>Primary Keys</a:t>
            </a:r>
          </a:p>
          <a:p>
            <a:pPr indent="-228600" lvl="0" marL="914400" rtl="0">
              <a:spcBef>
                <a:spcPts val="0"/>
              </a:spcBef>
              <a:buFont typeface="Arial"/>
            </a:pPr>
            <a:r>
              <a:rPr lang="en">
                <a:latin typeface="Arial"/>
                <a:ea typeface="Arial"/>
                <a:cs typeface="Arial"/>
                <a:sym typeface="Arial"/>
              </a:rPr>
              <a:t>Nulls</a:t>
            </a:r>
          </a:p>
          <a:p>
            <a:pPr indent="0" lvl="0" marL="457200" rtl="0">
              <a:spcBef>
                <a:spcPts val="0"/>
              </a:spcBef>
              <a:buNone/>
            </a:pPr>
            <a:r>
              <a:rPr b="1" lang="en">
                <a:latin typeface="Arial"/>
                <a:ea typeface="Arial"/>
                <a:cs typeface="Arial"/>
                <a:sym typeface="Arial"/>
              </a:rPr>
              <a:t>Union Query</a:t>
            </a:r>
          </a:p>
          <a:p>
            <a:pPr lvl="0">
              <a:spcBef>
                <a:spcPts val="0"/>
              </a:spcBef>
              <a:buNone/>
            </a:pPr>
            <a:r>
              <a:t/>
            </a:r>
            <a:endParaRPr>
              <a:latin typeface="Arial"/>
              <a:ea typeface="Arial"/>
              <a:cs typeface="Arial"/>
              <a:sym typeface="Arial"/>
            </a:endParaRPr>
          </a:p>
        </p:txBody>
      </p:sp>
      <p:pic>
        <p:nvPicPr>
          <p:cNvPr id="124" name="Shape 124"/>
          <p:cNvPicPr preferRelativeResize="0"/>
          <p:nvPr/>
        </p:nvPicPr>
        <p:blipFill>
          <a:blip r:embed="rId3">
            <a:alphaModFix/>
          </a:blip>
          <a:stretch>
            <a:fillRect/>
          </a:stretch>
        </p:blipFill>
        <p:spPr>
          <a:xfrm>
            <a:off x="3308300" y="1253025"/>
            <a:ext cx="5295900" cy="3200400"/>
          </a:xfrm>
          <a:prstGeom prst="rect">
            <a:avLst/>
          </a:prstGeom>
          <a:noFill/>
          <a:ln>
            <a:noFill/>
          </a:ln>
        </p:spPr>
      </p:pic>
      <p:sp>
        <p:nvSpPr>
          <p:cNvPr id="125" name="Shape 12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Data Analysis KD Nuggets</a:t>
            </a:r>
          </a:p>
        </p:txBody>
      </p:sp>
      <p:sp>
        <p:nvSpPr>
          <p:cNvPr id="131" name="Shape 131"/>
          <p:cNvSpPr txBox="1"/>
          <p:nvPr>
            <p:ph idx="1" type="body"/>
          </p:nvPr>
        </p:nvSpPr>
        <p:spPr>
          <a:xfrm>
            <a:off x="3546950" y="1240450"/>
            <a:ext cx="1626000" cy="3334800"/>
          </a:xfrm>
          <a:prstGeom prst="rect">
            <a:avLst/>
          </a:prstGeom>
        </p:spPr>
        <p:txBody>
          <a:bodyPr anchorCtr="0" anchor="t" bIns="91425" lIns="91425" rIns="91425" tIns="91425">
            <a:noAutofit/>
          </a:bodyPr>
          <a:lstStyle/>
          <a:p>
            <a:pPr lvl="0" rtl="0">
              <a:spcBef>
                <a:spcPts val="0"/>
              </a:spcBef>
              <a:buNone/>
            </a:pPr>
            <a:r>
              <a:rPr lang="en" sz="1200">
                <a:latin typeface="Arial"/>
                <a:ea typeface="Arial"/>
                <a:cs typeface="Arial"/>
                <a:sym typeface="Arial"/>
              </a:rPr>
              <a:t>The skills identified in KD Nuggets were queried in DICE and we returned 50 jobs associated with each skill.</a:t>
            </a:r>
          </a:p>
          <a:p>
            <a:pPr lvl="0" rtl="0">
              <a:spcBef>
                <a:spcPts val="0"/>
              </a:spcBef>
              <a:buNone/>
            </a:pPr>
            <a:r>
              <a:rPr lang="en" sz="1200">
                <a:latin typeface="Arial"/>
                <a:ea typeface="Arial"/>
                <a:cs typeface="Arial"/>
                <a:sym typeface="Arial"/>
              </a:rPr>
              <a:t>Data Scientist returns at a relatively high rate on this query 2.4%.</a:t>
            </a:r>
          </a:p>
        </p:txBody>
      </p:sp>
      <p:pic>
        <p:nvPicPr>
          <p:cNvPr descr="data-analysis.png" id="132" name="Shape 132"/>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id="133" name="Shape 133"/>
          <p:cNvPicPr preferRelativeResize="0"/>
          <p:nvPr/>
        </p:nvPicPr>
        <p:blipFill>
          <a:blip r:embed="rId5">
            <a:alphaModFix/>
          </a:blip>
          <a:stretch>
            <a:fillRect/>
          </a:stretch>
        </p:blipFill>
        <p:spPr>
          <a:xfrm>
            <a:off x="-157039" y="1017725"/>
            <a:ext cx="3768464" cy="4044120"/>
          </a:xfrm>
          <a:prstGeom prst="rect">
            <a:avLst/>
          </a:prstGeom>
          <a:noFill/>
          <a:ln>
            <a:noFill/>
          </a:ln>
        </p:spPr>
      </p:pic>
      <p:pic>
        <p:nvPicPr>
          <p:cNvPr id="134" name="Shape 134"/>
          <p:cNvPicPr preferRelativeResize="0"/>
          <p:nvPr/>
        </p:nvPicPr>
        <p:blipFill>
          <a:blip r:embed="rId6">
            <a:alphaModFix/>
          </a:blip>
          <a:stretch>
            <a:fillRect/>
          </a:stretch>
        </p:blipFill>
        <p:spPr>
          <a:xfrm>
            <a:off x="5375523" y="1099361"/>
            <a:ext cx="3768475" cy="4044132"/>
          </a:xfrm>
          <a:prstGeom prst="rect">
            <a:avLst/>
          </a:prstGeom>
          <a:noFill/>
          <a:ln>
            <a:noFill/>
          </a:ln>
        </p:spPr>
      </p:pic>
      <p:sp>
        <p:nvSpPr>
          <p:cNvPr id="135" name="Shape 1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Analysis Location of DICE Query Jobs</a:t>
            </a:r>
          </a:p>
        </p:txBody>
      </p:sp>
      <p:sp>
        <p:nvSpPr>
          <p:cNvPr id="141" name="Shape 141"/>
          <p:cNvSpPr txBox="1"/>
          <p:nvPr>
            <p:ph idx="1" type="body"/>
          </p:nvPr>
        </p:nvSpPr>
        <p:spPr>
          <a:xfrm>
            <a:off x="445350" y="1023425"/>
            <a:ext cx="8520600" cy="3334800"/>
          </a:xfrm>
          <a:prstGeom prst="rect">
            <a:avLst/>
          </a:prstGeom>
        </p:spPr>
        <p:txBody>
          <a:bodyPr anchorCtr="0" anchor="t" bIns="91425" lIns="91425" rIns="91425" tIns="91425">
            <a:noAutofit/>
          </a:bodyPr>
          <a:lstStyle/>
          <a:p>
            <a:pPr lvl="0" rtl="0">
              <a:spcBef>
                <a:spcPts val="0"/>
              </a:spcBef>
              <a:spcAft>
                <a:spcPts val="0"/>
              </a:spcAft>
              <a:buNone/>
            </a:pPr>
            <a:r>
              <a:rPr lang="en">
                <a:latin typeface="Arial"/>
                <a:ea typeface="Arial"/>
                <a:cs typeface="Arial"/>
                <a:sym typeface="Arial"/>
              </a:rPr>
              <a:t>New York is the leader followed </a:t>
            </a:r>
          </a:p>
          <a:p>
            <a:pPr lvl="0" rtl="0">
              <a:lnSpc>
                <a:spcPct val="100000"/>
              </a:lnSpc>
              <a:spcBef>
                <a:spcPts val="0"/>
              </a:spcBef>
              <a:buNone/>
            </a:pPr>
            <a:r>
              <a:rPr lang="en">
                <a:latin typeface="Arial"/>
                <a:ea typeface="Arial"/>
                <a:cs typeface="Arial"/>
                <a:sym typeface="Arial"/>
              </a:rPr>
              <a:t>by San Francisco and Atlanta </a:t>
            </a:r>
          </a:p>
        </p:txBody>
      </p:sp>
      <p:pic>
        <p:nvPicPr>
          <p:cNvPr descr="data-analysis.png" id="142" name="Shape 142"/>
          <p:cNvPicPr preferRelativeResize="0"/>
          <p:nvPr/>
        </p:nvPicPr>
        <p:blipFill>
          <a:blip r:embed="rId4">
            <a:alphaModFix/>
          </a:blip>
          <a:stretch>
            <a:fillRect/>
          </a:stretch>
        </p:blipFill>
        <p:spPr>
          <a:xfrm>
            <a:off x="7790325" y="133850"/>
            <a:ext cx="1041975" cy="1041975"/>
          </a:xfrm>
          <a:prstGeom prst="rect">
            <a:avLst/>
          </a:prstGeom>
          <a:noFill/>
          <a:ln>
            <a:noFill/>
          </a:ln>
        </p:spPr>
      </p:pic>
      <p:pic>
        <p:nvPicPr>
          <p:cNvPr id="143" name="Shape 143"/>
          <p:cNvPicPr preferRelativeResize="0"/>
          <p:nvPr/>
        </p:nvPicPr>
        <p:blipFill>
          <a:blip r:embed="rId5">
            <a:alphaModFix/>
          </a:blip>
          <a:stretch>
            <a:fillRect/>
          </a:stretch>
        </p:blipFill>
        <p:spPr>
          <a:xfrm>
            <a:off x="4503501" y="1017725"/>
            <a:ext cx="4640498" cy="4125775"/>
          </a:xfrm>
          <a:prstGeom prst="rect">
            <a:avLst/>
          </a:prstGeom>
          <a:noFill/>
          <a:ln>
            <a:noFill/>
          </a:ln>
        </p:spPr>
      </p:pic>
      <p:pic>
        <p:nvPicPr>
          <p:cNvPr id="144" name="Shape 144"/>
          <p:cNvPicPr preferRelativeResize="0"/>
          <p:nvPr/>
        </p:nvPicPr>
        <p:blipFill rotWithShape="1">
          <a:blip r:embed="rId6">
            <a:alphaModFix/>
          </a:blip>
          <a:srcRect b="-1719" l="0" r="0" t="1720"/>
          <a:stretch/>
        </p:blipFill>
        <p:spPr>
          <a:xfrm>
            <a:off x="196324" y="1848024"/>
            <a:ext cx="3779100" cy="3419977"/>
          </a:xfrm>
          <a:prstGeom prst="rect">
            <a:avLst/>
          </a:prstGeom>
          <a:noFill/>
          <a:ln>
            <a:noFill/>
          </a:ln>
        </p:spPr>
      </p:pic>
      <p:sp>
        <p:nvSpPr>
          <p:cNvPr id="145" name="Shape 14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