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6" r:id="rId7"/>
    <p:sldId id="267" r:id="rId8"/>
    <p:sldId id="269" r:id="rId9"/>
    <p:sldId id="268" r:id="rId10"/>
    <p:sldId id="270" r:id="rId11"/>
    <p:sldId id="263" r:id="rId12"/>
    <p:sldId id="272" r:id="rId13"/>
    <p:sldId id="271" r:id="rId14"/>
    <p:sldId id="273" r:id="rId15"/>
    <p:sldId id="274" r:id="rId16"/>
    <p:sldId id="262" r:id="rId17"/>
    <p:sldId id="260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08" d="100"/>
          <a:sy n="108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839-5747-456D-9EBA-88E7F144BE3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C115-3F86-4DFA-875B-5BC5666CF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839-5747-456D-9EBA-88E7F144BE3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C115-3F86-4DFA-875B-5BC5666CF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839-5747-456D-9EBA-88E7F144BE3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C115-3F86-4DFA-875B-5BC5666CF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839-5747-456D-9EBA-88E7F144BE3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C115-3F86-4DFA-875B-5BC5666CF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839-5747-456D-9EBA-88E7F144BE3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C115-3F86-4DFA-875B-5BC5666CF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839-5747-456D-9EBA-88E7F144BE3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C115-3F86-4DFA-875B-5BC5666CF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839-5747-456D-9EBA-88E7F144BE3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C115-3F86-4DFA-875B-5BC5666CF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839-5747-456D-9EBA-88E7F144BE3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C115-3F86-4DFA-875B-5BC5666CF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839-5747-456D-9EBA-88E7F144BE3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C115-3F86-4DFA-875B-5BC5666CF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839-5747-456D-9EBA-88E7F144BE3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C115-3F86-4DFA-875B-5BC5666CF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6839-5747-456D-9EBA-88E7F144BE3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C115-3F86-4DFA-875B-5BC5666CF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6839-5747-456D-9EBA-88E7F144BE3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C115-3F86-4DFA-875B-5BC5666CF0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DATA609 Final </a:t>
            </a:r>
            <a:r>
              <a:rPr lang="en-US" b="1" dirty="0" smtClean="0"/>
              <a:t>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Linear Programming</a:t>
            </a:r>
            <a:endParaRPr 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 Lin</a:t>
            </a:r>
          </a:p>
          <a:p>
            <a:r>
              <a:rPr lang="en-US" dirty="0" smtClean="0"/>
              <a:t>12/06/2017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Solution Continue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Third, we need to determine if the intersection points are feasible to obtain the extreme points. A negative value </a:t>
            </a:r>
            <a:r>
              <a:rPr lang="en-US" sz="2400" dirty="0" smtClean="0"/>
              <a:t>for any </a:t>
            </a:r>
            <a:r>
              <a:rPr lang="en-US" sz="2400" dirty="0"/>
              <a:t>of the five variables indicates that a constraint is not satisfied. Then we will remove those infeasible points.</a:t>
            </a:r>
          </a:p>
        </p:txBody>
      </p:sp>
      <p:pic>
        <p:nvPicPr>
          <p:cNvPr id="6146" name="Picture 2" descr="C:\Users\blin261\Desktop\DATA609\Capture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538069"/>
            <a:ext cx="6477000" cy="19864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Simplex Method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 smtClean="0"/>
              <a:t>1. Tableau </a:t>
            </a:r>
            <a:r>
              <a:rPr lang="en-US" sz="2400" b="1" dirty="0"/>
              <a:t>Format: </a:t>
            </a:r>
            <a:r>
              <a:rPr lang="en-US" sz="2400" dirty="0"/>
              <a:t>the linear program in Tableau Format, with slack variables and the </a:t>
            </a:r>
            <a:r>
              <a:rPr lang="en-US" sz="2400" dirty="0" smtClean="0"/>
              <a:t>objective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lnSpc>
                <a:spcPct val="110000"/>
              </a:lnSpc>
              <a:buNone/>
            </a:pPr>
            <a:endParaRPr lang="en-US" sz="1700" dirty="0" smtClean="0"/>
          </a:p>
          <a:p>
            <a:pPr marL="514350" indent="-514350">
              <a:lnSpc>
                <a:spcPct val="110000"/>
              </a:lnSpc>
            </a:pPr>
            <a:r>
              <a:rPr lang="en-US" sz="1700" dirty="0" smtClean="0"/>
              <a:t>Dependent variables: {s1; s2; s3, z}</a:t>
            </a:r>
          </a:p>
          <a:p>
            <a:pPr marL="514350" indent="-514350">
              <a:lnSpc>
                <a:spcPct val="110000"/>
              </a:lnSpc>
            </a:pPr>
            <a:r>
              <a:rPr lang="es-ES" sz="1700" dirty="0" smtClean="0"/>
              <a:t>Independent variables: x = y = 0</a:t>
            </a:r>
          </a:p>
          <a:p>
            <a:pPr marL="514350" indent="-514350">
              <a:lnSpc>
                <a:spcPct val="110000"/>
              </a:lnSpc>
            </a:pPr>
            <a:r>
              <a:rPr lang="en-US" sz="1700" dirty="0" smtClean="0"/>
              <a:t>Extreme point: (x, y) = (0, 0)</a:t>
            </a:r>
          </a:p>
          <a:p>
            <a:pPr marL="514350" indent="-514350">
              <a:lnSpc>
                <a:spcPct val="110000"/>
              </a:lnSpc>
            </a:pPr>
            <a:r>
              <a:rPr lang="en-US" sz="1700" dirty="0" smtClean="0"/>
              <a:t>Value of objective function: z = 0</a:t>
            </a: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7170" name="Picture 2" descr="C:\Users\blin261\Desktop\DATA609\Capture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14600"/>
            <a:ext cx="5105400" cy="19593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Simplex Method Continue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2. Initial Extreme Point: </a:t>
            </a:r>
            <a:r>
              <a:rPr lang="en-US" sz="2400" dirty="0" smtClean="0"/>
              <a:t>The </a:t>
            </a:r>
            <a:r>
              <a:rPr lang="en-US" sz="2400" dirty="0"/>
              <a:t>Simplex Method begins with a known extreme point, usually the </a:t>
            </a:r>
            <a:r>
              <a:rPr lang="en-US" sz="2400" dirty="0" smtClean="0"/>
              <a:t>origin. In </a:t>
            </a:r>
            <a:r>
              <a:rPr lang="en-US" sz="2400" dirty="0"/>
              <a:t>this case, since we already know (0, 0) is one of the feasible extreme point (no negative values for </a:t>
            </a:r>
            <a:r>
              <a:rPr lang="en-US" sz="2400" dirty="0" smtClean="0"/>
              <a:t>slack variables</a:t>
            </a:r>
            <a:r>
              <a:rPr lang="en-US" sz="2400" dirty="0"/>
              <a:t>), therefore, we can use (0, 0) as our initial extreme point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3. Optimality Test: </a:t>
            </a:r>
            <a:r>
              <a:rPr lang="en-US" sz="2400" dirty="0"/>
              <a:t>We apply the optimality test to choose y as the variable entering the dependent set because </a:t>
            </a:r>
            <a:r>
              <a:rPr lang="en-US" sz="2400" dirty="0" smtClean="0"/>
              <a:t>it corresponds </a:t>
            </a:r>
            <a:r>
              <a:rPr lang="en-US" sz="2400" dirty="0"/>
              <a:t>to the negative coefficient with the largest absolute value.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Simplex Method Continue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4. Feasibility </a:t>
            </a:r>
            <a:r>
              <a:rPr lang="en-US" sz="2400" b="1" dirty="0" smtClean="0"/>
              <a:t>Test: </a:t>
            </a:r>
            <a:r>
              <a:rPr lang="en-US" sz="2400" dirty="0" smtClean="0"/>
              <a:t>Applying </a:t>
            </a:r>
            <a:r>
              <a:rPr lang="en-US" sz="2400" dirty="0"/>
              <a:t>the feasibility test, we divide the right-hand-side values 30000, 30, and 750 by the components for </a:t>
            </a:r>
            <a:r>
              <a:rPr lang="en-US" sz="2400" dirty="0" smtClean="0"/>
              <a:t>the entering </a:t>
            </a:r>
            <a:r>
              <a:rPr lang="en-US" sz="2400" dirty="0"/>
              <a:t>variable y in each equation (60, 0.025, and 1, respectively), yielding the ratios 500, 1200, 750. </a:t>
            </a:r>
            <a:r>
              <a:rPr lang="en-US" sz="2400" dirty="0" smtClean="0"/>
              <a:t>The smallest </a:t>
            </a:r>
            <a:r>
              <a:rPr lang="en-US" sz="2400" dirty="0"/>
              <a:t>positive ratio is 500, corresponding to the first equation that has the slack variable s1. Thus, we </a:t>
            </a:r>
            <a:r>
              <a:rPr lang="en-US" sz="2400" dirty="0" smtClean="0"/>
              <a:t>choose s1 </a:t>
            </a:r>
            <a:r>
              <a:rPr lang="en-US" sz="2400" dirty="0"/>
              <a:t>as the exiting dependent variable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8194" name="Picture 2" descr="C:\Users\blin261\Desktop\DATA609\Capture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419600"/>
            <a:ext cx="52959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Simplex Method Continue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5. Pivot: </a:t>
            </a:r>
            <a:r>
              <a:rPr lang="en-US" sz="2400" dirty="0"/>
              <a:t>eliminate the entering variable y from remaining rows (which do not contain the exiting variable s1 </a:t>
            </a:r>
            <a:r>
              <a:rPr lang="en-US" sz="2400" dirty="0" smtClean="0"/>
              <a:t>and have </a:t>
            </a:r>
            <a:r>
              <a:rPr lang="en-US" sz="2400" dirty="0"/>
              <a:t>a zero coefficient for it</a:t>
            </a:r>
            <a:r>
              <a:rPr lang="en-US" sz="2400" dirty="0" smtClean="0"/>
              <a:t>).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r>
              <a:rPr lang="en-US" sz="1600" dirty="0"/>
              <a:t>Dependent variables: {y; s2; s3; z</a:t>
            </a:r>
            <a:r>
              <a:rPr lang="en-US" sz="1600" dirty="0" smtClean="0"/>
              <a:t>}</a:t>
            </a:r>
          </a:p>
          <a:p>
            <a:r>
              <a:rPr lang="en-US" sz="1600" dirty="0"/>
              <a:t>Independent variables: x = s1 = </a:t>
            </a:r>
            <a:r>
              <a:rPr lang="en-US" sz="1600" dirty="0" smtClean="0"/>
              <a:t>0</a:t>
            </a:r>
          </a:p>
          <a:p>
            <a:r>
              <a:rPr lang="en-US" sz="1600" dirty="0"/>
              <a:t>Extreme point: (x, y) = (0, 500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Value of objective function: z = 1500</a:t>
            </a:r>
          </a:p>
        </p:txBody>
      </p:sp>
      <p:pic>
        <p:nvPicPr>
          <p:cNvPr id="9218" name="Picture 2" descr="C:\Users\blin261\Desktop\DATA609\Capture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19400"/>
            <a:ext cx="7764463" cy="1609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Method Continue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6. Repeat Steps 3-5 until an optimal </a:t>
            </a:r>
            <a:r>
              <a:rPr lang="en-US" sz="2400" dirty="0" smtClean="0"/>
              <a:t>extreme point </a:t>
            </a:r>
            <a:r>
              <a:rPr lang="en-US" sz="2400" dirty="0"/>
              <a:t>is found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Dependent </a:t>
            </a:r>
            <a:r>
              <a:rPr lang="en-US" sz="1600" dirty="0"/>
              <a:t>variables: {x; s1; s2; z</a:t>
            </a:r>
            <a:r>
              <a:rPr lang="en-US" sz="1600" dirty="0" smtClean="0"/>
              <a:t>}</a:t>
            </a:r>
          </a:p>
          <a:p>
            <a:r>
              <a:rPr lang="es-ES" sz="1600" dirty="0"/>
              <a:t>Independent variables: y = s3 = </a:t>
            </a:r>
            <a:r>
              <a:rPr lang="es-ES" sz="1600" dirty="0" smtClean="0"/>
              <a:t>0</a:t>
            </a:r>
          </a:p>
          <a:p>
            <a:r>
              <a:rPr lang="en-US" sz="1600" dirty="0"/>
              <a:t>Extreme point: (x, y) = (300, 450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Value of objective function: z = </a:t>
            </a:r>
            <a:r>
              <a:rPr lang="en-US" sz="1600" dirty="0" smtClean="0"/>
              <a:t>1950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Because there are no negative coefficients in the bottom row, we obtain the optimal </a:t>
            </a:r>
            <a:r>
              <a:rPr lang="en-US" sz="1600" dirty="0" smtClean="0"/>
              <a:t>solution. The </a:t>
            </a:r>
            <a:r>
              <a:rPr lang="en-US" sz="1600" dirty="0"/>
              <a:t>largest value </a:t>
            </a:r>
            <a:r>
              <a:rPr lang="en-US" sz="1600" dirty="0" smtClean="0"/>
              <a:t>for objective </a:t>
            </a:r>
            <a:r>
              <a:rPr lang="en-US" sz="1600" dirty="0"/>
              <a:t>function is 1950, when x = 300 and y = 450.</a:t>
            </a:r>
          </a:p>
        </p:txBody>
      </p:sp>
      <p:pic>
        <p:nvPicPr>
          <p:cNvPr id="10242" name="Picture 2" descr="C:\Users\blin261\Desktop\DATA609\Capture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115175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b. Next, assume that the farmer has </a:t>
            </a:r>
            <a:r>
              <a:rPr lang="en-US" sz="2800" dirty="0" smtClean="0"/>
              <a:t>the opportunity </a:t>
            </a:r>
            <a:r>
              <a:rPr lang="en-US" sz="2800" dirty="0"/>
              <a:t>to sign a nice contract with </a:t>
            </a:r>
            <a:r>
              <a:rPr lang="en-US" sz="2800" dirty="0" smtClean="0"/>
              <a:t>a grocery </a:t>
            </a:r>
            <a:r>
              <a:rPr lang="en-US" sz="2800" dirty="0"/>
              <a:t>store to grow and deliver at least 300 bushels of tomatoes and at least </a:t>
            </a:r>
            <a:r>
              <a:rPr lang="en-US" sz="2800" dirty="0" smtClean="0"/>
              <a:t>500 bushels </a:t>
            </a:r>
            <a:r>
              <a:rPr lang="en-US" sz="2800" dirty="0"/>
              <a:t>of corn. Should the farmer sign the contract? Support your recommendation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Solution: I </a:t>
            </a:r>
            <a:r>
              <a:rPr lang="en-US" sz="2000" dirty="0"/>
              <a:t>think the farmers should sign the contract as long as </a:t>
            </a:r>
            <a:r>
              <a:rPr lang="en-US" sz="2000" dirty="0" smtClean="0"/>
              <a:t>the farmer </a:t>
            </a:r>
            <a:r>
              <a:rPr lang="en-US" sz="2000" dirty="0"/>
              <a:t>has enough capital and amount of water to </a:t>
            </a:r>
            <a:r>
              <a:rPr lang="en-US" sz="2000" dirty="0" smtClean="0"/>
              <a:t>raise them</a:t>
            </a:r>
            <a:r>
              <a:rPr lang="en-US" sz="2000" dirty="0"/>
              <a:t>. 300 bushels of tomato and 500 bushels of corn can bring in profits of (2 * 300 + 3 * 500) = 2100 </a:t>
            </a:r>
            <a:r>
              <a:rPr lang="en-US" sz="2000" dirty="0" smtClean="0"/>
              <a:t>dollars, which </a:t>
            </a:r>
            <a:r>
              <a:rPr lang="en-US" sz="2000" dirty="0"/>
              <a:t>is higher than the maximum profit that can generated from previous model. However, it will cost farmer </a:t>
            </a:r>
            <a:r>
              <a:rPr lang="en-US" sz="2000" dirty="0" smtClean="0"/>
              <a:t>800 dollars </a:t>
            </a:r>
            <a:r>
              <a:rPr lang="en-US" sz="2000" dirty="0"/>
              <a:t>capital, 33000 gallons of water to raise them (land </a:t>
            </a:r>
            <a:r>
              <a:rPr lang="en-US" sz="2000" dirty="0" smtClean="0"/>
              <a:t>is enough</a:t>
            </a:r>
            <a:r>
              <a:rPr lang="en-US" sz="2000" dirty="0"/>
              <a:t>), which the farmers won’t have enough.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c. Now assume that the farmer can obtain </a:t>
            </a:r>
            <a:r>
              <a:rPr lang="en-US" dirty="0" smtClean="0"/>
              <a:t>an additional </a:t>
            </a:r>
            <a:r>
              <a:rPr lang="en-US" dirty="0"/>
              <a:t>10,000 gallons of water for </a:t>
            </a:r>
            <a:r>
              <a:rPr lang="en-US" dirty="0" smtClean="0"/>
              <a:t>a total </a:t>
            </a:r>
            <a:r>
              <a:rPr lang="en-US" dirty="0"/>
              <a:t>cost of $50. Should he obtain the additional water? Support your recommendation.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58578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2609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Solution: With </a:t>
            </a:r>
            <a:r>
              <a:rPr lang="en-US" sz="2400" dirty="0"/>
              <a:t>all other conditions fixed, the answer is an absolutely yes. The capital owned by the farmer will get </a:t>
            </a:r>
            <a:r>
              <a:rPr lang="en-US" sz="2400" dirty="0" smtClean="0"/>
              <a:t>reduced by </a:t>
            </a:r>
            <a:r>
              <a:rPr lang="en-US" sz="2400" dirty="0"/>
              <a:t>50 dollars and the number of gallons of water will get increased by 10000. The maximum profit in this case </a:t>
            </a:r>
            <a:r>
              <a:rPr lang="en-US" sz="2400" dirty="0" smtClean="0"/>
              <a:t>is going </a:t>
            </a:r>
            <a:r>
              <a:rPr lang="en-US" sz="2400" dirty="0"/>
              <a:t>to be 2060 dollars which is higher than what farmer would have made if he does not purchase </a:t>
            </a:r>
            <a:r>
              <a:rPr lang="en-US" sz="2400" dirty="0" smtClean="0"/>
              <a:t>additional gallons </a:t>
            </a:r>
            <a:r>
              <a:rPr lang="en-US" sz="2400" dirty="0"/>
              <a:t>of water. In this case, he will need to raise 40 bushels of tomatoes and 660 bushels of corns, it is </a:t>
            </a:r>
            <a:r>
              <a:rPr lang="en-US" sz="2400" dirty="0" smtClean="0"/>
              <a:t>very reasonable </a:t>
            </a:r>
            <a:r>
              <a:rPr lang="en-US" sz="2400" dirty="0"/>
              <a:t>since corn is more profitable compare to tomatoes and to raise corn requires much more water.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Linear programming is used to achieve best outcome in mathematical model.</a:t>
            </a:r>
          </a:p>
          <a:p>
            <a:r>
              <a:rPr lang="en-US" sz="2400" dirty="0" smtClean="0"/>
              <a:t>The relationship of the optimization problem is described as linear equation or </a:t>
            </a:r>
            <a:r>
              <a:rPr lang="en-US" sz="2400" dirty="0" err="1" smtClean="0"/>
              <a:t>inequation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objective function is subject to certain conditions (constraints), as shown in the following:</a:t>
            </a:r>
            <a:endParaRPr lang="en-US" sz="2400" dirty="0" smtClean="0"/>
          </a:p>
        </p:txBody>
      </p:sp>
      <p:pic>
        <p:nvPicPr>
          <p:cNvPr id="1027" name="Picture 3" descr="C:\Users\blin261\Desktop\DATA609\Capture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343400"/>
            <a:ext cx="6215774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Programming Solutions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Geometric Solution</a:t>
            </a:r>
          </a:p>
          <a:p>
            <a:r>
              <a:rPr lang="en-US" dirty="0" smtClean="0"/>
              <a:t>Algebraic Solution</a:t>
            </a:r>
          </a:p>
          <a:p>
            <a:r>
              <a:rPr lang="en-US" dirty="0" smtClean="0"/>
              <a:t>The Simplex Method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7.5 Project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Page 285</a:t>
            </a:r>
          </a:p>
          <a:p>
            <a:r>
              <a:rPr lang="en-US" sz="2400" dirty="0"/>
              <a:t>2. A farmer has 30 acres on which to grow tomatoes and </a:t>
            </a:r>
            <a:r>
              <a:rPr lang="en-US" sz="2400" dirty="0" smtClean="0"/>
              <a:t>corn. Each </a:t>
            </a:r>
            <a:r>
              <a:rPr lang="en-US" sz="2400" dirty="0"/>
              <a:t>100 bushels of tomatoes require 1000 gallons of water and </a:t>
            </a:r>
            <a:r>
              <a:rPr lang="en-US" sz="2400" dirty="0" smtClean="0"/>
              <a:t>5 acres </a:t>
            </a:r>
            <a:r>
              <a:rPr lang="en-US" sz="2400" dirty="0"/>
              <a:t>of land. Each 100 bushels of corn require 6000 gallons </a:t>
            </a:r>
            <a:r>
              <a:rPr lang="en-US" sz="2400" dirty="0" smtClean="0"/>
              <a:t>of water </a:t>
            </a:r>
            <a:r>
              <a:rPr lang="en-US" sz="2400" dirty="0"/>
              <a:t>and 2.5 acres of land. Labor costs are $1 per bushel for </a:t>
            </a:r>
            <a:r>
              <a:rPr lang="en-US" sz="2400" dirty="0" smtClean="0"/>
              <a:t>both corn </a:t>
            </a:r>
            <a:r>
              <a:rPr lang="en-US" sz="2400" dirty="0"/>
              <a:t>and tomatoes. The farmer has available 30,000 gallons </a:t>
            </a:r>
            <a:r>
              <a:rPr lang="en-US" sz="2400" dirty="0" smtClean="0"/>
              <a:t>of water </a:t>
            </a:r>
            <a:r>
              <a:rPr lang="en-US" sz="2400" dirty="0"/>
              <a:t>and $750 in capital. He knows that he cannot sell more </a:t>
            </a:r>
            <a:r>
              <a:rPr lang="en-US" sz="2400" dirty="0" smtClean="0"/>
              <a:t>than 500 </a:t>
            </a:r>
            <a:r>
              <a:rPr lang="en-US" sz="2400" dirty="0"/>
              <a:t>bushels of tomatoes or 475 bushels of corn. He estimates </a:t>
            </a:r>
            <a:r>
              <a:rPr lang="en-US" sz="2400" dirty="0" smtClean="0"/>
              <a:t>a profit </a:t>
            </a:r>
            <a:r>
              <a:rPr lang="en-US" sz="2400" dirty="0"/>
              <a:t>of $2 on each bushel of tomatoes and $3 on each bushel </a:t>
            </a:r>
            <a:r>
              <a:rPr lang="en-US" sz="2400" dirty="0" smtClean="0"/>
              <a:t>of corn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Problem 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Autofit/>
          </a:bodyPr>
          <a:lstStyle/>
          <a:p>
            <a:pPr marL="514350" indent="-514350">
              <a:buAutoNum type="alphaLcPeriod"/>
            </a:pPr>
            <a:r>
              <a:rPr lang="en-US" dirty="0" smtClean="0"/>
              <a:t>How </a:t>
            </a:r>
            <a:r>
              <a:rPr lang="en-US" dirty="0"/>
              <a:t>many bushels of each should he raise </a:t>
            </a:r>
            <a:r>
              <a:rPr lang="en-US" dirty="0" smtClean="0"/>
              <a:t>to maximize </a:t>
            </a:r>
            <a:r>
              <a:rPr lang="en-US" dirty="0"/>
              <a:t>profits</a:t>
            </a:r>
            <a:r>
              <a:rPr lang="en-US" dirty="0" smtClean="0"/>
              <a:t>?</a:t>
            </a:r>
            <a:endParaRPr lang="en-US" dirty="0"/>
          </a:p>
          <a:p>
            <a:pPr>
              <a:buNone/>
            </a:pPr>
            <a:r>
              <a:rPr lang="en-US" sz="2400" b="1" dirty="0"/>
              <a:t>Decision </a:t>
            </a:r>
            <a:r>
              <a:rPr lang="en-US" sz="2400" b="1" dirty="0" smtClean="0"/>
              <a:t>Variables: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x</a:t>
            </a:r>
            <a:r>
              <a:rPr lang="en-US" sz="2400" dirty="0"/>
              <a:t>: The number of bushels of </a:t>
            </a:r>
            <a:r>
              <a:rPr lang="en-US" sz="2400" dirty="0" smtClean="0"/>
              <a:t>tomatoes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y</a:t>
            </a:r>
            <a:r>
              <a:rPr lang="en-US" sz="2400" dirty="0"/>
              <a:t>: The number of bushels of corn</a:t>
            </a:r>
          </a:p>
          <a:p>
            <a:pPr>
              <a:buNone/>
            </a:pPr>
            <a:r>
              <a:rPr lang="en-US" sz="2400" b="1" dirty="0"/>
              <a:t>Objective </a:t>
            </a:r>
            <a:r>
              <a:rPr lang="en-US" sz="2400" b="1" dirty="0" smtClean="0"/>
              <a:t>function: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maximize </a:t>
            </a:r>
            <a:r>
              <a:rPr lang="en-US" sz="2400" dirty="0"/>
              <a:t>2x + </a:t>
            </a:r>
            <a:r>
              <a:rPr lang="en-US" sz="2400" dirty="0" smtClean="0"/>
              <a:t>3y</a:t>
            </a:r>
          </a:p>
          <a:p>
            <a:pPr>
              <a:buNone/>
            </a:pPr>
            <a:r>
              <a:rPr lang="en-US" sz="2400" b="1" dirty="0" smtClean="0"/>
              <a:t>Constraints: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subject </a:t>
            </a:r>
            <a:r>
              <a:rPr lang="en-US" sz="2400" dirty="0"/>
              <a:t>to:</a:t>
            </a:r>
          </a:p>
        </p:txBody>
      </p:sp>
      <p:pic>
        <p:nvPicPr>
          <p:cNvPr id="3074" name="Picture 2" descr="C:\Users\blin261\Desktop\DATA609\Capture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572000"/>
            <a:ext cx="3352800" cy="20638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Solution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Converting the constraints function to </a:t>
            </a:r>
            <a:r>
              <a:rPr lang="en-US" dirty="0" smtClean="0"/>
              <a:t>the following</a:t>
            </a:r>
            <a:r>
              <a:rPr lang="en-US" dirty="0"/>
              <a:t>:</a:t>
            </a:r>
          </a:p>
        </p:txBody>
      </p:sp>
      <p:pic>
        <p:nvPicPr>
          <p:cNvPr id="4098" name="Picture 2" descr="C:\Users\blin261\Desktop\DATA609\Capture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54404"/>
            <a:ext cx="1828800" cy="21510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Geometric Solution Continue</a:t>
            </a:r>
            <a:endParaRPr lang="en-US" dirty="0"/>
          </a:p>
        </p:txBody>
      </p:sp>
      <p:pic>
        <p:nvPicPr>
          <p:cNvPr id="4" name="内容占位符 3" descr="Capture2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9305" y="1295400"/>
            <a:ext cx="6258695" cy="3352800"/>
          </a:xfrm>
        </p:spPr>
      </p:pic>
      <p:sp>
        <p:nvSpPr>
          <p:cNvPr id="5" name="TextBox 4"/>
          <p:cNvSpPr txBox="1"/>
          <p:nvPr/>
        </p:nvSpPr>
        <p:spPr>
          <a:xfrm>
            <a:off x="609600" y="45720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extreme points are shown on the graph. The points are (150,475), (300,450), (450,300), the objective </a:t>
            </a:r>
            <a:r>
              <a:rPr lang="en-US" dirty="0" smtClean="0"/>
              <a:t>function values </a:t>
            </a:r>
            <a:r>
              <a:rPr lang="en-US" dirty="0"/>
              <a:t>(2x + 3y) for each points are 1725, 1950, 1800 respectively. Therefore, we can conclude the farmer </a:t>
            </a:r>
            <a:r>
              <a:rPr lang="en-US" dirty="0" smtClean="0"/>
              <a:t>needs to </a:t>
            </a:r>
            <a:r>
              <a:rPr lang="en-US" dirty="0"/>
              <a:t>raise 300 bushels of </a:t>
            </a:r>
            <a:r>
              <a:rPr lang="en-US" dirty="0" smtClean="0"/>
              <a:t>tomato </a:t>
            </a:r>
            <a:r>
              <a:rPr lang="en-US" dirty="0"/>
              <a:t>and 450 bushels of corns to reach the maximum profits of 1950 dollars.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Solution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Maximize 2x + </a:t>
            </a:r>
            <a:r>
              <a:rPr lang="en-US" dirty="0" smtClean="0"/>
              <a:t>3y </a:t>
            </a:r>
          </a:p>
          <a:p>
            <a:r>
              <a:rPr lang="en-US" sz="2400" dirty="0" smtClean="0"/>
              <a:t>First</a:t>
            </a:r>
            <a:r>
              <a:rPr lang="en-US" sz="2400" dirty="0"/>
              <a:t>, we convert each </a:t>
            </a:r>
            <a:r>
              <a:rPr lang="en-US" sz="2400" dirty="0" smtClean="0"/>
              <a:t>inequality </a:t>
            </a:r>
            <a:r>
              <a:rPr lang="en-US" sz="2400" dirty="0"/>
              <a:t>to an equality by adding a nonnegative new variable called slack variables s1, </a:t>
            </a:r>
            <a:r>
              <a:rPr lang="en-US" sz="2400" dirty="0" smtClean="0"/>
              <a:t>s2, s3 as following.</a:t>
            </a:r>
            <a:endParaRPr lang="en-US" sz="2400" dirty="0"/>
          </a:p>
        </p:txBody>
      </p:sp>
      <p:pic>
        <p:nvPicPr>
          <p:cNvPr id="5122" name="Picture 2" descr="C:\Users\blin261\Desktop\DATA609\Capture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52800"/>
            <a:ext cx="3343275" cy="2695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Solution Continue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Second, we need to find all intersection points of the constraints. If two of the variables simultaneously have </a:t>
            </a:r>
            <a:r>
              <a:rPr lang="en-US" dirty="0" smtClean="0"/>
              <a:t>the value </a:t>
            </a:r>
            <a:r>
              <a:rPr lang="en-US" dirty="0"/>
              <a:t>0, then we have characterized an intersection point. The following chart shows all the intersection points </a:t>
            </a:r>
            <a:r>
              <a:rPr lang="en-US" dirty="0" smtClean="0"/>
              <a:t>we have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1112</Words>
  <Application>Microsoft Office PowerPoint</Application>
  <PresentationFormat>全屏显示(4:3)</PresentationFormat>
  <Paragraphs>82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DATA609 Final Presentation Linear Programming</vt:lpstr>
      <vt:lpstr>Introduction</vt:lpstr>
      <vt:lpstr>Linear Programming Solutions</vt:lpstr>
      <vt:lpstr>Chapter 7.5 Project</vt:lpstr>
      <vt:lpstr>Problem a</vt:lpstr>
      <vt:lpstr>Geometric Solution</vt:lpstr>
      <vt:lpstr>Geometric Solution Continue</vt:lpstr>
      <vt:lpstr>Algebraic Solution</vt:lpstr>
      <vt:lpstr>Algebraic Solution Continue</vt:lpstr>
      <vt:lpstr>Algebraic Solution Continue</vt:lpstr>
      <vt:lpstr>Simplex Method</vt:lpstr>
      <vt:lpstr>Simplex Method Continue</vt:lpstr>
      <vt:lpstr>Simplex Method Continue</vt:lpstr>
      <vt:lpstr>Simplex Method Continue</vt:lpstr>
      <vt:lpstr>Simple Method Continue</vt:lpstr>
      <vt:lpstr>Problem b</vt:lpstr>
      <vt:lpstr>Problem c</vt:lpstr>
      <vt:lpstr>Problem c</vt:lpstr>
      <vt:lpstr>Problem 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DATA609 Final Project</dc:title>
  <dc:creator>blin261</dc:creator>
  <cp:lastModifiedBy>blin261</cp:lastModifiedBy>
  <cp:revision>48</cp:revision>
  <dcterms:created xsi:type="dcterms:W3CDTF">2017-12-07T17:22:58Z</dcterms:created>
  <dcterms:modified xsi:type="dcterms:W3CDTF">2017-12-07T22:16:59Z</dcterms:modified>
</cp:coreProperties>
</file>