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bbdead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bbdead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bbdead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bbdead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7bbdeadf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7bbdeadf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7bbdead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7bbdead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7bbdeadf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7bbdeadf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625" y="144900"/>
            <a:ext cx="2680499" cy="134757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553775" y="833875"/>
            <a:ext cx="1690275" cy="4701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Input X, Y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680500" y="1774075"/>
            <a:ext cx="11832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X &gt; Y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863700" y="2811625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Print (</a:t>
            </a:r>
            <a:r>
              <a:rPr lang="ru" sz="1000">
                <a:solidFill>
                  <a:schemeClr val="dk1"/>
                </a:solidFill>
              </a:rPr>
              <a:t>X is greater than Y)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1219475" y="2811625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Print (Y is greater than or equal X)</a:t>
            </a:r>
            <a:endParaRPr sz="1000"/>
          </a:p>
        </p:txBody>
      </p:sp>
      <p:cxnSp>
        <p:nvCxnSpPr>
          <p:cNvPr id="60" name="Google Shape;60;p13"/>
          <p:cNvCxnSpPr>
            <a:stCxn id="61" idx="4"/>
            <a:endCxn id="57" idx="0"/>
          </p:cNvCxnSpPr>
          <p:nvPr/>
        </p:nvCxnSpPr>
        <p:spPr>
          <a:xfrm>
            <a:off x="3272100" y="1303975"/>
            <a:ext cx="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3"/>
            <a:endCxn id="58" idx="0"/>
          </p:cNvCxnSpPr>
          <p:nvPr/>
        </p:nvCxnSpPr>
        <p:spPr>
          <a:xfrm>
            <a:off x="3863700" y="2094025"/>
            <a:ext cx="7305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7" idx="1"/>
            <a:endCxn id="59" idx="0"/>
          </p:cNvCxnSpPr>
          <p:nvPr/>
        </p:nvCxnSpPr>
        <p:spPr>
          <a:xfrm flipH="1">
            <a:off x="1950000" y="2094025"/>
            <a:ext cx="7305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4431150" y="2094025"/>
            <a:ext cx="1352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557550" y="2094025"/>
            <a:ext cx="1352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879700" y="3849175"/>
            <a:ext cx="7848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End</a:t>
            </a:r>
            <a:endParaRPr sz="1000"/>
          </a:p>
        </p:txBody>
      </p:sp>
      <p:cxnSp>
        <p:nvCxnSpPr>
          <p:cNvPr id="67" name="Google Shape;67;p13"/>
          <p:cNvCxnSpPr>
            <a:stCxn id="58" idx="2"/>
            <a:endCxn id="66" idx="6"/>
          </p:cNvCxnSpPr>
          <p:nvPr/>
        </p:nvCxnSpPr>
        <p:spPr>
          <a:xfrm flipH="1">
            <a:off x="3664500" y="3451525"/>
            <a:ext cx="9297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9" idx="2"/>
            <a:endCxn id="66" idx="2"/>
          </p:cNvCxnSpPr>
          <p:nvPr/>
        </p:nvCxnSpPr>
        <p:spPr>
          <a:xfrm>
            <a:off x="1949975" y="3451525"/>
            <a:ext cx="9297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5686825" y="4105125"/>
            <a:ext cx="2939700" cy="615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23900" marR="0" rtl="0" algn="ctr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B. Statement coverage = 2, Decision coverage = 2 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332400" y="1303975"/>
            <a:ext cx="1520825" cy="3501450"/>
          </a:xfrm>
          <a:custGeom>
            <a:rect b="b" l="l" r="r" t="t"/>
            <a:pathLst>
              <a:path extrusionOk="0" h="140058" w="60833">
                <a:moveTo>
                  <a:pt x="8211" y="0"/>
                </a:moveTo>
                <a:cubicBezTo>
                  <a:pt x="9257" y="4025"/>
                  <a:pt x="6037" y="14730"/>
                  <a:pt x="14489" y="24148"/>
                </a:cubicBezTo>
                <a:cubicBezTo>
                  <a:pt x="22941" y="33566"/>
                  <a:pt x="53206" y="44271"/>
                  <a:pt x="58921" y="56506"/>
                </a:cubicBezTo>
                <a:cubicBezTo>
                  <a:pt x="64636" y="68741"/>
                  <a:pt x="56104" y="87094"/>
                  <a:pt x="48779" y="97558"/>
                </a:cubicBezTo>
                <a:cubicBezTo>
                  <a:pt x="41454" y="108022"/>
                  <a:pt x="23102" y="112208"/>
                  <a:pt x="14972" y="119291"/>
                </a:cubicBezTo>
                <a:cubicBezTo>
                  <a:pt x="6842" y="126374"/>
                  <a:pt x="2495" y="136597"/>
                  <a:pt x="0" y="140058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3"/>
          <p:cNvSpPr/>
          <p:nvPr/>
        </p:nvSpPr>
        <p:spPr>
          <a:xfrm flipH="1">
            <a:off x="1690975" y="1303975"/>
            <a:ext cx="1520825" cy="3501450"/>
          </a:xfrm>
          <a:custGeom>
            <a:rect b="b" l="l" r="r" t="t"/>
            <a:pathLst>
              <a:path extrusionOk="0" h="140058" w="60833">
                <a:moveTo>
                  <a:pt x="8211" y="0"/>
                </a:moveTo>
                <a:cubicBezTo>
                  <a:pt x="9257" y="4025"/>
                  <a:pt x="6037" y="14730"/>
                  <a:pt x="14489" y="24148"/>
                </a:cubicBezTo>
                <a:cubicBezTo>
                  <a:pt x="22941" y="33566"/>
                  <a:pt x="53206" y="44271"/>
                  <a:pt x="58921" y="56506"/>
                </a:cubicBezTo>
                <a:cubicBezTo>
                  <a:pt x="64636" y="68741"/>
                  <a:pt x="56104" y="87094"/>
                  <a:pt x="48779" y="97558"/>
                </a:cubicBezTo>
                <a:cubicBezTo>
                  <a:pt x="41454" y="108022"/>
                  <a:pt x="23102" y="112208"/>
                  <a:pt x="14972" y="119291"/>
                </a:cubicBezTo>
                <a:cubicBezTo>
                  <a:pt x="6842" y="126374"/>
                  <a:pt x="2495" y="136597"/>
                  <a:pt x="0" y="140058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3"/>
          <p:cNvSpPr txBox="1"/>
          <p:nvPr/>
        </p:nvSpPr>
        <p:spPr>
          <a:xfrm>
            <a:off x="3948175" y="4419075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1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286250" y="4419075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</a:rPr>
              <a:t>2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680500" y="398400"/>
            <a:ext cx="11832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if #1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3863700" y="1424413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statement #1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1219475" y="1424413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statement #2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4431150" y="718350"/>
            <a:ext cx="1352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True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1481350" y="718350"/>
            <a:ext cx="623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88200" y="434973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1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8200" y="4680463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349" y="212775"/>
            <a:ext cx="1847400" cy="297636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2667000" y="2847263"/>
            <a:ext cx="11832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if #2</a:t>
            </a:r>
            <a:endParaRPr sz="1000"/>
          </a:p>
        </p:txBody>
      </p:sp>
      <p:sp>
        <p:nvSpPr>
          <p:cNvPr id="88" name="Google Shape;88;p14"/>
          <p:cNvSpPr/>
          <p:nvPr/>
        </p:nvSpPr>
        <p:spPr>
          <a:xfrm>
            <a:off x="4059675" y="3644550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statement #3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4260150" y="3090325"/>
            <a:ext cx="623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True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164580" y="560925"/>
            <a:ext cx="1894250" cy="3471325"/>
          </a:xfrm>
          <a:custGeom>
            <a:rect b="b" l="l" r="r" t="t"/>
            <a:pathLst>
              <a:path extrusionOk="0" h="138853" w="75770">
                <a:moveTo>
                  <a:pt x="6344" y="0"/>
                </a:moveTo>
                <a:cubicBezTo>
                  <a:pt x="14740" y="7479"/>
                  <a:pt x="57002" y="30903"/>
                  <a:pt x="56720" y="44873"/>
                </a:cubicBezTo>
                <a:cubicBezTo>
                  <a:pt x="56438" y="58843"/>
                  <a:pt x="12341" y="74083"/>
                  <a:pt x="4650" y="83820"/>
                </a:cubicBezTo>
                <a:cubicBezTo>
                  <a:pt x="-3040" y="93557"/>
                  <a:pt x="-1276" y="94121"/>
                  <a:pt x="10577" y="103293"/>
                </a:cubicBezTo>
                <a:cubicBezTo>
                  <a:pt x="22430" y="112465"/>
                  <a:pt x="64905" y="132926"/>
                  <a:pt x="75770" y="138853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4"/>
          <p:cNvSpPr/>
          <p:nvPr/>
        </p:nvSpPr>
        <p:spPr>
          <a:xfrm>
            <a:off x="1904851" y="582075"/>
            <a:ext cx="2698900" cy="2846925"/>
          </a:xfrm>
          <a:custGeom>
            <a:rect b="b" l="l" r="r" t="t"/>
            <a:pathLst>
              <a:path extrusionOk="0" h="113877" w="107956">
                <a:moveTo>
                  <a:pt x="50806" y="0"/>
                </a:moveTo>
                <a:cubicBezTo>
                  <a:pt x="42339" y="7197"/>
                  <a:pt x="500" y="29492"/>
                  <a:pt x="6" y="43180"/>
                </a:cubicBezTo>
                <a:cubicBezTo>
                  <a:pt x="-488" y="56868"/>
                  <a:pt x="29851" y="70344"/>
                  <a:pt x="47843" y="82127"/>
                </a:cubicBezTo>
                <a:cubicBezTo>
                  <a:pt x="65835" y="93910"/>
                  <a:pt x="97937" y="108585"/>
                  <a:pt x="107956" y="113877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4"/>
          <p:cNvSpPr txBox="1"/>
          <p:nvPr/>
        </p:nvSpPr>
        <p:spPr>
          <a:xfrm>
            <a:off x="6413500" y="3998400"/>
            <a:ext cx="2262300" cy="864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100% path coverage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D. Жодна відповідь невірна</a:t>
            </a:r>
            <a:r>
              <a:rPr lang="ru">
                <a:solidFill>
                  <a:schemeClr val="dk1"/>
                </a:solidFill>
              </a:rPr>
              <a:t> - адже виходить 4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52775" y="434973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2775" y="4680463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" name="Google Shape;95;p14"/>
          <p:cNvCxnSpPr>
            <a:stCxn id="79" idx="3"/>
            <a:endCxn id="80" idx="0"/>
          </p:cNvCxnSpPr>
          <p:nvPr/>
        </p:nvCxnSpPr>
        <p:spPr>
          <a:xfrm>
            <a:off x="3863700" y="718350"/>
            <a:ext cx="730500" cy="70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81" idx="0"/>
            <a:endCxn id="79" idx="1"/>
          </p:cNvCxnSpPr>
          <p:nvPr/>
        </p:nvCxnSpPr>
        <p:spPr>
          <a:xfrm rot="-5400000">
            <a:off x="1962125" y="706063"/>
            <a:ext cx="706200" cy="73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0" idx="2"/>
            <a:endCxn id="81" idx="2"/>
          </p:cNvCxnSpPr>
          <p:nvPr/>
        </p:nvCxnSpPr>
        <p:spPr>
          <a:xfrm rot="5400000">
            <a:off x="3271800" y="742513"/>
            <a:ext cx="600" cy="2644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endCxn id="87" idx="0"/>
          </p:cNvCxnSpPr>
          <p:nvPr/>
        </p:nvCxnSpPr>
        <p:spPr>
          <a:xfrm>
            <a:off x="3249000" y="2285963"/>
            <a:ext cx="96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endCxn id="88" idx="0"/>
          </p:cNvCxnSpPr>
          <p:nvPr/>
        </p:nvCxnSpPr>
        <p:spPr>
          <a:xfrm>
            <a:off x="3850275" y="3167250"/>
            <a:ext cx="939900" cy="47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101" idx="2"/>
            <a:endCxn id="87" idx="1"/>
          </p:cNvCxnSpPr>
          <p:nvPr/>
        </p:nvCxnSpPr>
        <p:spPr>
          <a:xfrm rot="10800000">
            <a:off x="2666988" y="3167150"/>
            <a:ext cx="499200" cy="1681500"/>
          </a:xfrm>
          <a:prstGeom prst="bentConnector3">
            <a:avLst>
              <a:gd fmla="val 2568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3166188" y="4748150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4"/>
          <p:cNvCxnSpPr>
            <a:stCxn id="88" idx="2"/>
            <a:endCxn id="101" idx="6"/>
          </p:cNvCxnSpPr>
          <p:nvPr/>
        </p:nvCxnSpPr>
        <p:spPr>
          <a:xfrm rot="5400000">
            <a:off x="3801975" y="3860550"/>
            <a:ext cx="564300" cy="141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1735675" y="740825"/>
            <a:ext cx="3115103" cy="4208463"/>
          </a:xfrm>
          <a:custGeom>
            <a:rect b="b" l="l" r="r" t="t"/>
            <a:pathLst>
              <a:path extrusionOk="0" h="174625" w="100285">
                <a:moveTo>
                  <a:pt x="39603" y="0"/>
                </a:moveTo>
                <a:cubicBezTo>
                  <a:pt x="49693" y="7267"/>
                  <a:pt x="102468" y="27306"/>
                  <a:pt x="100140" y="43604"/>
                </a:cubicBezTo>
                <a:cubicBezTo>
                  <a:pt x="97812" y="59902"/>
                  <a:pt x="42214" y="82056"/>
                  <a:pt x="25633" y="97790"/>
                </a:cubicBezTo>
                <a:cubicBezTo>
                  <a:pt x="9052" y="113524"/>
                  <a:pt x="-2942" y="126154"/>
                  <a:pt x="656" y="138007"/>
                </a:cubicBezTo>
                <a:cubicBezTo>
                  <a:pt x="4254" y="149860"/>
                  <a:pt x="38615" y="163195"/>
                  <a:pt x="47223" y="168910"/>
                </a:cubicBezTo>
                <a:cubicBezTo>
                  <a:pt x="55831" y="174625"/>
                  <a:pt x="51456" y="171733"/>
                  <a:pt x="52303" y="172297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4"/>
          <p:cNvSpPr/>
          <p:nvPr/>
        </p:nvSpPr>
        <p:spPr>
          <a:xfrm>
            <a:off x="1650773" y="749325"/>
            <a:ext cx="2138045" cy="4246000"/>
          </a:xfrm>
          <a:custGeom>
            <a:rect b="b" l="l" r="r" t="t"/>
            <a:pathLst>
              <a:path extrusionOk="0" h="169840" w="67826">
                <a:moveTo>
                  <a:pt x="43273" y="1354"/>
                </a:moveTo>
                <a:cubicBezTo>
                  <a:pt x="42285" y="1636"/>
                  <a:pt x="44543" y="-2668"/>
                  <a:pt x="37346" y="3047"/>
                </a:cubicBezTo>
                <a:cubicBezTo>
                  <a:pt x="30149" y="8762"/>
                  <a:pt x="-1389" y="19769"/>
                  <a:pt x="93" y="35644"/>
                </a:cubicBezTo>
                <a:cubicBezTo>
                  <a:pt x="1575" y="51519"/>
                  <a:pt x="43061" y="82140"/>
                  <a:pt x="46236" y="98297"/>
                </a:cubicBezTo>
                <a:cubicBezTo>
                  <a:pt x="49411" y="114454"/>
                  <a:pt x="15545" y="120663"/>
                  <a:pt x="19143" y="132587"/>
                </a:cubicBezTo>
                <a:cubicBezTo>
                  <a:pt x="22741" y="144511"/>
                  <a:pt x="59712" y="163631"/>
                  <a:pt x="67826" y="1698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4"/>
          <p:cNvSpPr/>
          <p:nvPr/>
        </p:nvSpPr>
        <p:spPr>
          <a:xfrm>
            <a:off x="4624925" y="3429000"/>
            <a:ext cx="713700" cy="1545175"/>
          </a:xfrm>
          <a:custGeom>
            <a:rect b="b" l="l" r="r" t="t"/>
            <a:pathLst>
              <a:path extrusionOk="0" h="61807" w="28548">
                <a:moveTo>
                  <a:pt x="0" y="0"/>
                </a:moveTo>
                <a:cubicBezTo>
                  <a:pt x="4727" y="3528"/>
                  <a:pt x="26881" y="10866"/>
                  <a:pt x="28363" y="21167"/>
                </a:cubicBezTo>
                <a:cubicBezTo>
                  <a:pt x="29845" y="31468"/>
                  <a:pt x="12136" y="55034"/>
                  <a:pt x="8890" y="61807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4"/>
          <p:cNvSpPr/>
          <p:nvPr/>
        </p:nvSpPr>
        <p:spPr>
          <a:xfrm>
            <a:off x="4582575" y="4032250"/>
            <a:ext cx="486850" cy="920750"/>
          </a:xfrm>
          <a:custGeom>
            <a:rect b="b" l="l" r="r" t="t"/>
            <a:pathLst>
              <a:path extrusionOk="0" h="36830" w="19474">
                <a:moveTo>
                  <a:pt x="19474" y="0"/>
                </a:moveTo>
                <a:cubicBezTo>
                  <a:pt x="16228" y="6138"/>
                  <a:pt x="3246" y="30692"/>
                  <a:pt x="0" y="3683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.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307550" y="2891688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Print “B can be &lt; C”</a:t>
            </a:r>
            <a:endParaRPr sz="1000"/>
          </a:p>
        </p:txBody>
      </p:sp>
      <p:sp>
        <p:nvSpPr>
          <p:cNvPr id="113" name="Google Shape;113;p15"/>
          <p:cNvSpPr txBox="1"/>
          <p:nvPr/>
        </p:nvSpPr>
        <p:spPr>
          <a:xfrm>
            <a:off x="3782450" y="1353350"/>
            <a:ext cx="564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81200" y="2677875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91450" y="380998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1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91450" y="4140713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700888" y="1229025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C &gt; A</a:t>
            </a:r>
            <a:endParaRPr sz="1000"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00" y="88900"/>
            <a:ext cx="3180501" cy="120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531938" y="304700"/>
            <a:ext cx="1690275" cy="4701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Read A, B,C</a:t>
            </a:r>
            <a:endParaRPr sz="1000"/>
          </a:p>
        </p:txBody>
      </p:sp>
      <p:sp>
        <p:nvSpPr>
          <p:cNvPr id="120" name="Google Shape;120;p15"/>
          <p:cNvSpPr/>
          <p:nvPr/>
        </p:nvSpPr>
        <p:spPr>
          <a:xfrm>
            <a:off x="3955138" y="2022775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C &gt; B</a:t>
            </a:r>
            <a:endParaRPr sz="1000"/>
          </a:p>
        </p:txBody>
      </p:sp>
      <p:sp>
        <p:nvSpPr>
          <p:cNvPr id="121" name="Google Shape;121;p15"/>
          <p:cNvSpPr/>
          <p:nvPr/>
        </p:nvSpPr>
        <p:spPr>
          <a:xfrm>
            <a:off x="2734900" y="2891688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Print “Proceed”</a:t>
            </a:r>
            <a:endParaRPr sz="1000"/>
          </a:p>
        </p:txBody>
      </p:sp>
      <p:sp>
        <p:nvSpPr>
          <p:cNvPr id="122" name="Google Shape;122;p15"/>
          <p:cNvSpPr/>
          <p:nvPr/>
        </p:nvSpPr>
        <p:spPr>
          <a:xfrm>
            <a:off x="978075" y="4095663"/>
            <a:ext cx="14610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Print “C must be smaller..”</a:t>
            </a:r>
            <a:endParaRPr sz="1000"/>
          </a:p>
        </p:txBody>
      </p:sp>
      <p:cxnSp>
        <p:nvCxnSpPr>
          <p:cNvPr id="123" name="Google Shape;123;p15"/>
          <p:cNvCxnSpPr>
            <a:stCxn id="119" idx="4"/>
            <a:endCxn id="117" idx="0"/>
          </p:cNvCxnSpPr>
          <p:nvPr/>
        </p:nvCxnSpPr>
        <p:spPr>
          <a:xfrm>
            <a:off x="2377075" y="774800"/>
            <a:ext cx="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7" idx="3"/>
            <a:endCxn id="120" idx="0"/>
          </p:cNvCxnSpPr>
          <p:nvPr/>
        </p:nvCxnSpPr>
        <p:spPr>
          <a:xfrm>
            <a:off x="3053288" y="1548975"/>
            <a:ext cx="15780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20" idx="3"/>
            <a:endCxn id="112" idx="0"/>
          </p:cNvCxnSpPr>
          <p:nvPr/>
        </p:nvCxnSpPr>
        <p:spPr>
          <a:xfrm>
            <a:off x="5307538" y="2342725"/>
            <a:ext cx="7305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20" idx="1"/>
            <a:endCxn id="121" idx="0"/>
          </p:cNvCxnSpPr>
          <p:nvPr/>
        </p:nvCxnSpPr>
        <p:spPr>
          <a:xfrm flipH="1">
            <a:off x="3465538" y="2342725"/>
            <a:ext cx="4896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7" idx="1"/>
            <a:endCxn id="122" idx="0"/>
          </p:cNvCxnSpPr>
          <p:nvPr/>
        </p:nvCxnSpPr>
        <p:spPr>
          <a:xfrm>
            <a:off x="1700888" y="1548975"/>
            <a:ext cx="7800" cy="25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3438339" y="3534825"/>
            <a:ext cx="2930650" cy="344750"/>
          </a:xfrm>
          <a:custGeom>
            <a:rect b="b" l="l" r="r" t="t"/>
            <a:pathLst>
              <a:path extrusionOk="0" h="13790" w="117226">
                <a:moveTo>
                  <a:pt x="771" y="424"/>
                </a:moveTo>
                <a:cubicBezTo>
                  <a:pt x="2535" y="2400"/>
                  <a:pt x="-6284" y="10302"/>
                  <a:pt x="11355" y="12277"/>
                </a:cubicBezTo>
                <a:cubicBezTo>
                  <a:pt x="28994" y="14253"/>
                  <a:pt x="89178" y="14323"/>
                  <a:pt x="106605" y="12277"/>
                </a:cubicBezTo>
                <a:cubicBezTo>
                  <a:pt x="124032" y="10231"/>
                  <a:pt x="114366" y="2046"/>
                  <a:pt x="1159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5"/>
          <p:cNvSpPr/>
          <p:nvPr/>
        </p:nvSpPr>
        <p:spPr>
          <a:xfrm>
            <a:off x="2452225" y="3905250"/>
            <a:ext cx="2827400" cy="703400"/>
          </a:xfrm>
          <a:custGeom>
            <a:rect b="b" l="l" r="r" t="t"/>
            <a:pathLst>
              <a:path extrusionOk="0" h="28136" w="113096">
                <a:moveTo>
                  <a:pt x="0" y="24553"/>
                </a:moveTo>
                <a:cubicBezTo>
                  <a:pt x="16863" y="24906"/>
                  <a:pt x="82479" y="30762"/>
                  <a:pt x="101176" y="26670"/>
                </a:cubicBezTo>
                <a:cubicBezTo>
                  <a:pt x="119873" y="22578"/>
                  <a:pt x="110349" y="4445"/>
                  <a:pt x="1121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5"/>
          <p:cNvSpPr/>
          <p:nvPr/>
        </p:nvSpPr>
        <p:spPr>
          <a:xfrm>
            <a:off x="5129800" y="3810000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828050" y="4522675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052750" y="3879575"/>
            <a:ext cx="1847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23900" marR="0" rtl="0" algn="just">
              <a:spcBef>
                <a:spcPts val="1942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A. 2, 4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B. 3, 2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00FF00"/>
                </a:highlight>
              </a:rPr>
              <a:t>C. 3, 3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D. 2, 3 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416588" y="508000"/>
            <a:ext cx="4066625" cy="3714750"/>
          </a:xfrm>
          <a:custGeom>
            <a:rect b="b" l="l" r="r" t="t"/>
            <a:pathLst>
              <a:path extrusionOk="0" h="148590" w="162665">
                <a:moveTo>
                  <a:pt x="9169" y="0"/>
                </a:moveTo>
                <a:cubicBezTo>
                  <a:pt x="8746" y="6068"/>
                  <a:pt x="-9246" y="24272"/>
                  <a:pt x="6629" y="36407"/>
                </a:cubicBezTo>
                <a:cubicBezTo>
                  <a:pt x="22504" y="48543"/>
                  <a:pt x="78807" y="60325"/>
                  <a:pt x="104419" y="72813"/>
                </a:cubicBezTo>
                <a:cubicBezTo>
                  <a:pt x="130031" y="85301"/>
                  <a:pt x="152397" y="98708"/>
                  <a:pt x="160299" y="111337"/>
                </a:cubicBezTo>
                <a:cubicBezTo>
                  <a:pt x="168201" y="123967"/>
                  <a:pt x="153244" y="142381"/>
                  <a:pt x="151833" y="14859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15"/>
          <p:cNvSpPr/>
          <p:nvPr/>
        </p:nvSpPr>
        <p:spPr>
          <a:xfrm>
            <a:off x="2173377" y="539750"/>
            <a:ext cx="2366875" cy="3661825"/>
          </a:xfrm>
          <a:custGeom>
            <a:rect b="b" l="l" r="r" t="t"/>
            <a:pathLst>
              <a:path extrusionOk="0" h="146473" w="94675">
                <a:moveTo>
                  <a:pt x="10008" y="0"/>
                </a:moveTo>
                <a:cubicBezTo>
                  <a:pt x="9232" y="6209"/>
                  <a:pt x="-8477" y="24976"/>
                  <a:pt x="5352" y="37253"/>
                </a:cubicBezTo>
                <a:cubicBezTo>
                  <a:pt x="19181" y="49530"/>
                  <a:pt x="86209" y="62794"/>
                  <a:pt x="92982" y="73660"/>
                </a:cubicBezTo>
                <a:cubicBezTo>
                  <a:pt x="99755" y="84526"/>
                  <a:pt x="45710" y="90312"/>
                  <a:pt x="45992" y="102447"/>
                </a:cubicBezTo>
                <a:cubicBezTo>
                  <a:pt x="46274" y="114583"/>
                  <a:pt x="86561" y="139135"/>
                  <a:pt x="94675" y="14647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15"/>
          <p:cNvSpPr/>
          <p:nvPr/>
        </p:nvSpPr>
        <p:spPr>
          <a:xfrm>
            <a:off x="1301750" y="560925"/>
            <a:ext cx="836075" cy="3778250"/>
          </a:xfrm>
          <a:custGeom>
            <a:rect b="b" l="l" r="r" t="t"/>
            <a:pathLst>
              <a:path extrusionOk="0" h="151130" w="33443">
                <a:moveTo>
                  <a:pt x="33443" y="0"/>
                </a:moveTo>
                <a:cubicBezTo>
                  <a:pt x="33020" y="7056"/>
                  <a:pt x="33866" y="30480"/>
                  <a:pt x="30903" y="42333"/>
                </a:cubicBezTo>
                <a:cubicBezTo>
                  <a:pt x="27940" y="54186"/>
                  <a:pt x="20814" y="52987"/>
                  <a:pt x="15663" y="71120"/>
                </a:cubicBezTo>
                <a:cubicBezTo>
                  <a:pt x="10513" y="89253"/>
                  <a:pt x="2611" y="137795"/>
                  <a:pt x="0" y="15113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15"/>
          <p:cNvSpPr txBox="1"/>
          <p:nvPr/>
        </p:nvSpPr>
        <p:spPr>
          <a:xfrm>
            <a:off x="191450" y="4522663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5712000" y="2271975"/>
            <a:ext cx="564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True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023213" y="2427300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4105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433725" y="251138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44375" y="420838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FF"/>
                </a:solidFill>
              </a:rPr>
              <a:t>1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20625" y="4140713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00"/>
                </a:solidFill>
              </a:rPr>
              <a:t>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234413" y="302325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width &gt; length</a:t>
            </a:r>
            <a:endParaRPr sz="1000"/>
          </a:p>
        </p:txBody>
      </p:sp>
      <p:sp>
        <p:nvSpPr>
          <p:cNvPr id="148" name="Google Shape;148;p16"/>
          <p:cNvSpPr/>
          <p:nvPr/>
        </p:nvSpPr>
        <p:spPr>
          <a:xfrm>
            <a:off x="3799850" y="1207625"/>
            <a:ext cx="17835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width</a:t>
            </a:r>
            <a:endParaRPr sz="1000"/>
          </a:p>
        </p:txBody>
      </p:sp>
      <p:sp>
        <p:nvSpPr>
          <p:cNvPr id="149" name="Google Shape;149;p16"/>
          <p:cNvSpPr txBox="1"/>
          <p:nvPr/>
        </p:nvSpPr>
        <p:spPr>
          <a:xfrm>
            <a:off x="303538" y="458068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150" y="99475"/>
            <a:ext cx="3128328" cy="13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4015388" y="2053588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height &gt; width</a:t>
            </a:r>
            <a:endParaRPr sz="1000"/>
          </a:p>
        </p:txBody>
      </p:sp>
      <p:sp>
        <p:nvSpPr>
          <p:cNvPr id="152" name="Google Shape;152;p16"/>
          <p:cNvSpPr/>
          <p:nvPr/>
        </p:nvSpPr>
        <p:spPr>
          <a:xfrm>
            <a:off x="5223375" y="3098175"/>
            <a:ext cx="16302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height</a:t>
            </a:r>
            <a:endParaRPr sz="1000"/>
          </a:p>
        </p:txBody>
      </p:sp>
      <p:sp>
        <p:nvSpPr>
          <p:cNvPr id="153" name="Google Shape;153;p16"/>
          <p:cNvSpPr/>
          <p:nvPr/>
        </p:nvSpPr>
        <p:spPr>
          <a:xfrm>
            <a:off x="397151" y="1207625"/>
            <a:ext cx="16302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length</a:t>
            </a:r>
            <a:endParaRPr sz="1000"/>
          </a:p>
        </p:txBody>
      </p:sp>
      <p:sp>
        <p:nvSpPr>
          <p:cNvPr id="154" name="Google Shape;154;p16"/>
          <p:cNvSpPr/>
          <p:nvPr/>
        </p:nvSpPr>
        <p:spPr>
          <a:xfrm>
            <a:off x="536050" y="2053588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height &gt; length</a:t>
            </a:r>
            <a:endParaRPr sz="1000"/>
          </a:p>
        </p:txBody>
      </p:sp>
      <p:sp>
        <p:nvSpPr>
          <p:cNvPr id="155" name="Google Shape;155;p16"/>
          <p:cNvSpPr/>
          <p:nvPr/>
        </p:nvSpPr>
        <p:spPr>
          <a:xfrm>
            <a:off x="1888450" y="3098175"/>
            <a:ext cx="13524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height</a:t>
            </a:r>
            <a:endParaRPr sz="1000"/>
          </a:p>
        </p:txBody>
      </p:sp>
      <p:sp>
        <p:nvSpPr>
          <p:cNvPr id="156" name="Google Shape;156;p16"/>
          <p:cNvSpPr/>
          <p:nvPr/>
        </p:nvSpPr>
        <p:spPr>
          <a:xfrm>
            <a:off x="1809875" y="5440625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585688" y="4007400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6"/>
          <p:cNvCxnSpPr>
            <a:stCxn id="147" idx="3"/>
            <a:endCxn id="148" idx="0"/>
          </p:cNvCxnSpPr>
          <p:nvPr/>
        </p:nvCxnSpPr>
        <p:spPr>
          <a:xfrm>
            <a:off x="3586813" y="622275"/>
            <a:ext cx="1104900" cy="58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6"/>
          <p:cNvSpPr/>
          <p:nvPr/>
        </p:nvSpPr>
        <p:spPr>
          <a:xfrm>
            <a:off x="2804713" y="4820075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6"/>
          <p:cNvCxnSpPr>
            <a:stCxn id="161" idx="4"/>
            <a:endCxn id="159" idx="2"/>
          </p:cNvCxnSpPr>
          <p:nvPr/>
        </p:nvCxnSpPr>
        <p:spPr>
          <a:xfrm flipH="1" rot="-5400000">
            <a:off x="1652338" y="3768300"/>
            <a:ext cx="712200" cy="159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57" idx="4"/>
            <a:endCxn id="159" idx="6"/>
          </p:cNvCxnSpPr>
          <p:nvPr/>
        </p:nvCxnSpPr>
        <p:spPr>
          <a:xfrm rot="5400000">
            <a:off x="3497888" y="3726900"/>
            <a:ext cx="712200" cy="167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51" idx="3"/>
            <a:endCxn id="152" idx="0"/>
          </p:cNvCxnSpPr>
          <p:nvPr/>
        </p:nvCxnSpPr>
        <p:spPr>
          <a:xfrm>
            <a:off x="5367788" y="2373538"/>
            <a:ext cx="670800" cy="72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1" idx="1"/>
            <a:endCxn id="157" idx="2"/>
          </p:cNvCxnSpPr>
          <p:nvPr/>
        </p:nvCxnSpPr>
        <p:spPr>
          <a:xfrm>
            <a:off x="4015388" y="2373538"/>
            <a:ext cx="570300" cy="1734300"/>
          </a:xfrm>
          <a:prstGeom prst="bentConnector3">
            <a:avLst>
              <a:gd fmla="val -824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52" idx="2"/>
            <a:endCxn id="157" idx="6"/>
          </p:cNvCxnSpPr>
          <p:nvPr/>
        </p:nvCxnSpPr>
        <p:spPr>
          <a:xfrm rot="5400000">
            <a:off x="5133675" y="3203175"/>
            <a:ext cx="568500" cy="124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1813813" y="2373538"/>
            <a:ext cx="670800" cy="72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565213" y="2364838"/>
            <a:ext cx="570300" cy="1734300"/>
          </a:xfrm>
          <a:prstGeom prst="bentConnector3">
            <a:avLst>
              <a:gd fmla="val -824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1106338" y="4007400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6"/>
          <p:cNvCxnSpPr/>
          <p:nvPr/>
        </p:nvCxnSpPr>
        <p:spPr>
          <a:xfrm rot="5400000">
            <a:off x="1631525" y="3219550"/>
            <a:ext cx="568500" cy="124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47" idx="1"/>
            <a:endCxn id="153" idx="0"/>
          </p:cNvCxnSpPr>
          <p:nvPr/>
        </p:nvCxnSpPr>
        <p:spPr>
          <a:xfrm flipH="1">
            <a:off x="1212313" y="622275"/>
            <a:ext cx="1022100" cy="58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3" idx="2"/>
            <a:endCxn id="154" idx="0"/>
          </p:cNvCxnSpPr>
          <p:nvPr/>
        </p:nvCxnSpPr>
        <p:spPr>
          <a:xfrm>
            <a:off x="1212251" y="1648925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48" idx="2"/>
            <a:endCxn id="151" idx="0"/>
          </p:cNvCxnSpPr>
          <p:nvPr/>
        </p:nvCxnSpPr>
        <p:spPr>
          <a:xfrm>
            <a:off x="4691600" y="1648925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 txBox="1"/>
          <p:nvPr/>
        </p:nvSpPr>
        <p:spPr>
          <a:xfrm>
            <a:off x="6505473" y="3661475"/>
            <a:ext cx="24504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23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decision coverage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A. 3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00FF00"/>
                </a:highlight>
              </a:rPr>
              <a:t>B. 4 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C. 1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D. 2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720613" y="4555488"/>
            <a:ext cx="623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291425" y="598942"/>
            <a:ext cx="2937750" cy="4364625"/>
          </a:xfrm>
          <a:custGeom>
            <a:rect b="b" l="l" r="r" t="t"/>
            <a:pathLst>
              <a:path extrusionOk="0" h="174585" w="117510">
                <a:moveTo>
                  <a:pt x="0" y="595"/>
                </a:moveTo>
                <a:cubicBezTo>
                  <a:pt x="8961" y="1018"/>
                  <a:pt x="44520" y="-2157"/>
                  <a:pt x="53763" y="3135"/>
                </a:cubicBezTo>
                <a:cubicBezTo>
                  <a:pt x="63006" y="8427"/>
                  <a:pt x="54751" y="21197"/>
                  <a:pt x="55456" y="32345"/>
                </a:cubicBezTo>
                <a:cubicBezTo>
                  <a:pt x="56162" y="43493"/>
                  <a:pt x="48824" y="63672"/>
                  <a:pt x="57996" y="70022"/>
                </a:cubicBezTo>
                <a:cubicBezTo>
                  <a:pt x="67168" y="76372"/>
                  <a:pt x="101036" y="63813"/>
                  <a:pt x="110490" y="70445"/>
                </a:cubicBezTo>
                <a:cubicBezTo>
                  <a:pt x="119945" y="77077"/>
                  <a:pt x="117969" y="92458"/>
                  <a:pt x="114723" y="109815"/>
                </a:cubicBezTo>
                <a:cubicBezTo>
                  <a:pt x="111477" y="127172"/>
                  <a:pt x="94967" y="163790"/>
                  <a:pt x="91016" y="174585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6"/>
          <p:cNvSpPr/>
          <p:nvPr/>
        </p:nvSpPr>
        <p:spPr>
          <a:xfrm>
            <a:off x="3058575" y="709075"/>
            <a:ext cx="1626350" cy="4254500"/>
          </a:xfrm>
          <a:custGeom>
            <a:rect b="b" l="l" r="r" t="t"/>
            <a:pathLst>
              <a:path extrusionOk="0" h="170180" w="65054">
                <a:moveTo>
                  <a:pt x="0" y="0"/>
                </a:moveTo>
                <a:cubicBezTo>
                  <a:pt x="10301" y="1129"/>
                  <a:pt x="52353" y="424"/>
                  <a:pt x="61807" y="6774"/>
                </a:cubicBezTo>
                <a:cubicBezTo>
                  <a:pt x="71262" y="13124"/>
                  <a:pt x="57080" y="28646"/>
                  <a:pt x="56727" y="38100"/>
                </a:cubicBezTo>
                <a:cubicBezTo>
                  <a:pt x="56374" y="47554"/>
                  <a:pt x="65052" y="57221"/>
                  <a:pt x="59690" y="63500"/>
                </a:cubicBezTo>
                <a:cubicBezTo>
                  <a:pt x="54328" y="69780"/>
                  <a:pt x="30340" y="65053"/>
                  <a:pt x="24554" y="75777"/>
                </a:cubicBezTo>
                <a:cubicBezTo>
                  <a:pt x="18769" y="86502"/>
                  <a:pt x="19827" y="112113"/>
                  <a:pt x="24977" y="127847"/>
                </a:cubicBezTo>
                <a:cubicBezTo>
                  <a:pt x="30128" y="143581"/>
                  <a:pt x="50377" y="163125"/>
                  <a:pt x="55457" y="17018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16"/>
          <p:cNvSpPr/>
          <p:nvPr/>
        </p:nvSpPr>
        <p:spPr>
          <a:xfrm>
            <a:off x="54773" y="524050"/>
            <a:ext cx="2464050" cy="4481875"/>
          </a:xfrm>
          <a:custGeom>
            <a:rect b="b" l="l" r="r" t="t"/>
            <a:pathLst>
              <a:path extrusionOk="0" h="179275" w="98562">
                <a:moveTo>
                  <a:pt x="98562" y="2745"/>
                </a:moveTo>
                <a:cubicBezTo>
                  <a:pt x="89390" y="2745"/>
                  <a:pt x="53266" y="-3111"/>
                  <a:pt x="43529" y="2745"/>
                </a:cubicBezTo>
                <a:cubicBezTo>
                  <a:pt x="33792" y="8601"/>
                  <a:pt x="40707" y="26733"/>
                  <a:pt x="40142" y="37881"/>
                </a:cubicBezTo>
                <a:cubicBezTo>
                  <a:pt x="39578" y="49029"/>
                  <a:pt x="45575" y="62717"/>
                  <a:pt x="40142" y="69631"/>
                </a:cubicBezTo>
                <a:cubicBezTo>
                  <a:pt x="34709" y="76546"/>
                  <a:pt x="13190" y="69137"/>
                  <a:pt x="7546" y="79368"/>
                </a:cubicBezTo>
                <a:cubicBezTo>
                  <a:pt x="1902" y="89599"/>
                  <a:pt x="-5436" y="114364"/>
                  <a:pt x="6276" y="131015"/>
                </a:cubicBezTo>
                <a:cubicBezTo>
                  <a:pt x="17988" y="147666"/>
                  <a:pt x="65895" y="171232"/>
                  <a:pt x="77819" y="179275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16"/>
          <p:cNvSpPr/>
          <p:nvPr/>
        </p:nvSpPr>
        <p:spPr>
          <a:xfrm>
            <a:off x="1189897" y="694099"/>
            <a:ext cx="1487675" cy="4280075"/>
          </a:xfrm>
          <a:custGeom>
            <a:rect b="b" l="l" r="r" t="t"/>
            <a:pathLst>
              <a:path extrusionOk="0" h="171203" w="59507">
                <a:moveTo>
                  <a:pt x="59507" y="1023"/>
                </a:moveTo>
                <a:cubicBezTo>
                  <a:pt x="50829" y="1235"/>
                  <a:pt x="16962" y="-2011"/>
                  <a:pt x="7437" y="2293"/>
                </a:cubicBezTo>
                <a:cubicBezTo>
                  <a:pt x="-2088" y="6597"/>
                  <a:pt x="2921" y="16333"/>
                  <a:pt x="2357" y="26846"/>
                </a:cubicBezTo>
                <a:cubicBezTo>
                  <a:pt x="1793" y="37359"/>
                  <a:pt x="-3498" y="56761"/>
                  <a:pt x="4051" y="65369"/>
                </a:cubicBezTo>
                <a:cubicBezTo>
                  <a:pt x="11601" y="73977"/>
                  <a:pt x="39329" y="71367"/>
                  <a:pt x="47654" y="78493"/>
                </a:cubicBezTo>
                <a:cubicBezTo>
                  <a:pt x="55980" y="85619"/>
                  <a:pt x="53792" y="98248"/>
                  <a:pt x="54004" y="108126"/>
                </a:cubicBezTo>
                <a:cubicBezTo>
                  <a:pt x="54216" y="118004"/>
                  <a:pt x="49277" y="127246"/>
                  <a:pt x="48924" y="137759"/>
                </a:cubicBezTo>
                <a:cubicBezTo>
                  <a:pt x="48571" y="148272"/>
                  <a:pt x="51393" y="165629"/>
                  <a:pt x="51887" y="17120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Alternative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3057650" y="198213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705238" y="302325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width &gt; length</a:t>
            </a:r>
            <a:endParaRPr sz="1000"/>
          </a:p>
        </p:txBody>
      </p:sp>
      <p:sp>
        <p:nvSpPr>
          <p:cNvPr id="185" name="Google Shape;185;p17"/>
          <p:cNvSpPr/>
          <p:nvPr/>
        </p:nvSpPr>
        <p:spPr>
          <a:xfrm>
            <a:off x="1799150" y="1297675"/>
            <a:ext cx="11646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width</a:t>
            </a:r>
            <a:endParaRPr sz="1000"/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150" y="99475"/>
            <a:ext cx="3128328" cy="13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1705238" y="2289288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height &gt; width</a:t>
            </a:r>
            <a:endParaRPr sz="1000"/>
          </a:p>
        </p:txBody>
      </p:sp>
      <p:sp>
        <p:nvSpPr>
          <p:cNvPr id="188" name="Google Shape;188;p17"/>
          <p:cNvSpPr/>
          <p:nvPr/>
        </p:nvSpPr>
        <p:spPr>
          <a:xfrm>
            <a:off x="1799150" y="3234675"/>
            <a:ext cx="11646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height</a:t>
            </a:r>
            <a:endParaRPr sz="1000"/>
          </a:p>
        </p:txBody>
      </p:sp>
      <p:cxnSp>
        <p:nvCxnSpPr>
          <p:cNvPr id="189" name="Google Shape;189;p17"/>
          <p:cNvCxnSpPr>
            <a:stCxn id="184" idx="2"/>
            <a:endCxn id="185" idx="0"/>
          </p:cNvCxnSpPr>
          <p:nvPr/>
        </p:nvCxnSpPr>
        <p:spPr>
          <a:xfrm>
            <a:off x="2381438" y="942225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5" idx="2"/>
            <a:endCxn id="187" idx="0"/>
          </p:cNvCxnSpPr>
          <p:nvPr/>
        </p:nvCxnSpPr>
        <p:spPr>
          <a:xfrm>
            <a:off x="2381450" y="1937575"/>
            <a:ext cx="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87" idx="2"/>
            <a:endCxn id="188" idx="0"/>
          </p:cNvCxnSpPr>
          <p:nvPr/>
        </p:nvCxnSpPr>
        <p:spPr>
          <a:xfrm>
            <a:off x="2381438" y="2929188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7"/>
          <p:cNvSpPr/>
          <p:nvPr/>
        </p:nvSpPr>
        <p:spPr>
          <a:xfrm>
            <a:off x="3802550" y="302325"/>
            <a:ext cx="11646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length</a:t>
            </a:r>
            <a:endParaRPr sz="1000"/>
          </a:p>
        </p:txBody>
      </p:sp>
      <p:sp>
        <p:nvSpPr>
          <p:cNvPr id="193" name="Google Shape;193;p17"/>
          <p:cNvSpPr/>
          <p:nvPr/>
        </p:nvSpPr>
        <p:spPr>
          <a:xfrm>
            <a:off x="3708638" y="1297663"/>
            <a:ext cx="1352400" cy="63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height &gt; length</a:t>
            </a:r>
            <a:endParaRPr sz="1000"/>
          </a:p>
        </p:txBody>
      </p:sp>
      <p:sp>
        <p:nvSpPr>
          <p:cNvPr id="194" name="Google Shape;194;p17"/>
          <p:cNvSpPr/>
          <p:nvPr/>
        </p:nvSpPr>
        <p:spPr>
          <a:xfrm>
            <a:off x="3802550" y="2378800"/>
            <a:ext cx="1164600" cy="6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Biggest dim = height</a:t>
            </a:r>
            <a:endParaRPr sz="1000"/>
          </a:p>
        </p:txBody>
      </p:sp>
      <p:cxnSp>
        <p:nvCxnSpPr>
          <p:cNvPr id="195" name="Google Shape;195;p17"/>
          <p:cNvCxnSpPr>
            <a:stCxn id="184" idx="3"/>
            <a:endCxn id="192" idx="1"/>
          </p:cNvCxnSpPr>
          <p:nvPr/>
        </p:nvCxnSpPr>
        <p:spPr>
          <a:xfrm>
            <a:off x="3057638" y="62227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>
            <a:stCxn id="192" idx="2"/>
            <a:endCxn id="193" idx="0"/>
          </p:cNvCxnSpPr>
          <p:nvPr/>
        </p:nvCxnSpPr>
        <p:spPr>
          <a:xfrm>
            <a:off x="4384850" y="942225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7"/>
          <p:cNvCxnSpPr>
            <a:stCxn id="193" idx="2"/>
            <a:endCxn id="194" idx="0"/>
          </p:cNvCxnSpPr>
          <p:nvPr/>
        </p:nvCxnSpPr>
        <p:spPr>
          <a:xfrm>
            <a:off x="4384838" y="1937563"/>
            <a:ext cx="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7"/>
          <p:cNvSpPr/>
          <p:nvPr/>
        </p:nvSpPr>
        <p:spPr>
          <a:xfrm>
            <a:off x="2275550" y="4140725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7388150" y="3879575"/>
            <a:ext cx="1545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23900" marR="0" rtl="0" algn="just">
              <a:spcBef>
                <a:spcPts val="2006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A. 3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57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00FF00"/>
                </a:highlight>
              </a:rPr>
              <a:t>B. 4 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C. 1 </a:t>
            </a:r>
            <a:endParaRPr>
              <a:solidFill>
                <a:schemeClr val="dk1"/>
              </a:solidFill>
            </a:endParaRPr>
          </a:p>
          <a:p>
            <a:pPr indent="0" lvl="0" marL="723900" marR="0" rtl="0" algn="just">
              <a:spcBef>
                <a:spcPts val="241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D. 2</a:t>
            </a:r>
            <a:endParaRPr/>
          </a:p>
        </p:txBody>
      </p:sp>
      <p:cxnSp>
        <p:nvCxnSpPr>
          <p:cNvPr id="200" name="Google Shape;200;p17"/>
          <p:cNvCxnSpPr>
            <a:stCxn id="188" idx="2"/>
            <a:endCxn id="198" idx="0"/>
          </p:cNvCxnSpPr>
          <p:nvPr/>
        </p:nvCxnSpPr>
        <p:spPr>
          <a:xfrm>
            <a:off x="2381450" y="3874575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>
            <a:stCxn id="187" idx="1"/>
            <a:endCxn id="198" idx="2"/>
          </p:cNvCxnSpPr>
          <p:nvPr/>
        </p:nvCxnSpPr>
        <p:spPr>
          <a:xfrm>
            <a:off x="1705238" y="2609238"/>
            <a:ext cx="570300" cy="1632000"/>
          </a:xfrm>
          <a:prstGeom prst="bentConnector3">
            <a:avLst>
              <a:gd fmla="val -41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7"/>
          <p:cNvSpPr txBox="1"/>
          <p:nvPr/>
        </p:nvSpPr>
        <p:spPr>
          <a:xfrm>
            <a:off x="815150" y="3280788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cxnSp>
        <p:nvCxnSpPr>
          <p:cNvPr id="203" name="Google Shape;203;p17"/>
          <p:cNvCxnSpPr>
            <a:stCxn id="193" idx="3"/>
            <a:endCxn id="204" idx="6"/>
          </p:cNvCxnSpPr>
          <p:nvPr/>
        </p:nvCxnSpPr>
        <p:spPr>
          <a:xfrm flipH="1">
            <a:off x="4490738" y="1617613"/>
            <a:ext cx="570300" cy="1671000"/>
          </a:xfrm>
          <a:prstGeom prst="bentConnector3">
            <a:avLst>
              <a:gd fmla="val -417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7"/>
          <p:cNvSpPr txBox="1"/>
          <p:nvPr/>
        </p:nvSpPr>
        <p:spPr>
          <a:xfrm>
            <a:off x="5405050" y="2308663"/>
            <a:ext cx="667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False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278950" y="3188225"/>
            <a:ext cx="211800" cy="2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7"/>
          <p:cNvCxnSpPr>
            <a:stCxn id="194" idx="2"/>
            <a:endCxn id="204" idx="0"/>
          </p:cNvCxnSpPr>
          <p:nvPr/>
        </p:nvCxnSpPr>
        <p:spPr>
          <a:xfrm>
            <a:off x="4384850" y="3018700"/>
            <a:ext cx="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/>
        </p:nvSpPr>
        <p:spPr>
          <a:xfrm>
            <a:off x="0" y="0"/>
            <a:ext cx="184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225" y="366700"/>
            <a:ext cx="47434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6529950" y="317550"/>
            <a:ext cx="23706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166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Ви запускаєте 3 тести: 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Тест 1 - Власник золотої картки підвищений до бізнес класу.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Тест 2 - Пасажир без золотої картки залишається в економ класі. 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Тест 3 - Пасажир, якого “скинули” з рейсу.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00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Яке statement coverage (покриття операторів) даних трьох тестів? 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10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A. 60% 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B. 70% </a:t>
            </a:r>
            <a:endParaRPr sz="1200">
              <a:solidFill>
                <a:schemeClr val="dk1"/>
              </a:solidFill>
            </a:endParaRPr>
          </a:p>
          <a:p>
            <a:pPr indent="0" lvl="0" marL="0" marR="20166" rtl="0" algn="just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00FF00"/>
                </a:highlight>
              </a:rPr>
              <a:t>C. 80%, адже непокритими лишились 2 із 10 стейтментів 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marR="20166" rtl="0" algn="just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D. 90%</a:t>
            </a:r>
            <a:endParaRPr sz="1200"/>
          </a:p>
        </p:txBody>
      </p:sp>
      <p:sp>
        <p:nvSpPr>
          <p:cNvPr id="214" name="Google Shape;214;p18"/>
          <p:cNvSpPr/>
          <p:nvPr/>
        </p:nvSpPr>
        <p:spPr>
          <a:xfrm>
            <a:off x="1037175" y="647550"/>
            <a:ext cx="1016000" cy="3848375"/>
          </a:xfrm>
          <a:custGeom>
            <a:rect b="b" l="l" r="r" t="t"/>
            <a:pathLst>
              <a:path extrusionOk="0" h="153935" w="40640">
                <a:moveTo>
                  <a:pt x="40640" y="0"/>
                </a:moveTo>
                <a:cubicBezTo>
                  <a:pt x="40499" y="9878"/>
                  <a:pt x="40005" y="42262"/>
                  <a:pt x="39793" y="59266"/>
                </a:cubicBezTo>
                <a:cubicBezTo>
                  <a:pt x="39581" y="76270"/>
                  <a:pt x="39511" y="90170"/>
                  <a:pt x="39370" y="102023"/>
                </a:cubicBezTo>
                <a:cubicBezTo>
                  <a:pt x="39229" y="113876"/>
                  <a:pt x="40851" y="122131"/>
                  <a:pt x="38946" y="130386"/>
                </a:cubicBezTo>
                <a:cubicBezTo>
                  <a:pt x="37041" y="138641"/>
                  <a:pt x="34431" y="147672"/>
                  <a:pt x="27940" y="151553"/>
                </a:cubicBezTo>
                <a:cubicBezTo>
                  <a:pt x="21449" y="155434"/>
                  <a:pt x="4657" y="153317"/>
                  <a:pt x="0" y="153670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18"/>
          <p:cNvSpPr txBox="1"/>
          <p:nvPr/>
        </p:nvSpPr>
        <p:spPr>
          <a:xfrm>
            <a:off x="687925" y="4169825"/>
            <a:ext cx="7134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00FF"/>
                </a:solidFill>
              </a:rPr>
              <a:t>Тест 1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719675" y="909475"/>
            <a:ext cx="3227760" cy="4058825"/>
          </a:xfrm>
          <a:custGeom>
            <a:rect b="b" l="l" r="r" t="t"/>
            <a:pathLst>
              <a:path extrusionOk="0" h="162353" w="134406">
                <a:moveTo>
                  <a:pt x="58420" y="5108"/>
                </a:moveTo>
                <a:cubicBezTo>
                  <a:pt x="69850" y="5602"/>
                  <a:pt x="115923" y="-8439"/>
                  <a:pt x="127000" y="8071"/>
                </a:cubicBezTo>
                <a:cubicBezTo>
                  <a:pt x="138077" y="24581"/>
                  <a:pt x="136031" y="86459"/>
                  <a:pt x="124883" y="104168"/>
                </a:cubicBezTo>
                <a:cubicBezTo>
                  <a:pt x="113735" y="121878"/>
                  <a:pt x="71614" y="107061"/>
                  <a:pt x="60113" y="114328"/>
                </a:cubicBezTo>
                <a:cubicBezTo>
                  <a:pt x="48613" y="121595"/>
                  <a:pt x="59831" y="140010"/>
                  <a:pt x="55880" y="147771"/>
                </a:cubicBezTo>
                <a:cubicBezTo>
                  <a:pt x="51929" y="155532"/>
                  <a:pt x="45719" y="158495"/>
                  <a:pt x="36406" y="160894"/>
                </a:cubicBezTo>
                <a:cubicBezTo>
                  <a:pt x="27093" y="163293"/>
                  <a:pt x="6068" y="161952"/>
                  <a:pt x="0" y="162164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18"/>
          <p:cNvSpPr txBox="1"/>
          <p:nvPr/>
        </p:nvSpPr>
        <p:spPr>
          <a:xfrm>
            <a:off x="624425" y="4624900"/>
            <a:ext cx="7134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00"/>
                </a:solidFill>
              </a:rPr>
              <a:t>Тест 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2169575" y="909475"/>
            <a:ext cx="4110698" cy="4121802"/>
          </a:xfrm>
          <a:custGeom>
            <a:rect b="b" l="l" r="r" t="t"/>
            <a:pathLst>
              <a:path extrusionOk="0" h="169482" w="170180">
                <a:moveTo>
                  <a:pt x="0" y="5058"/>
                </a:moveTo>
                <a:cubicBezTo>
                  <a:pt x="11853" y="4282"/>
                  <a:pt x="53128" y="-1504"/>
                  <a:pt x="71120" y="401"/>
                </a:cubicBezTo>
                <a:cubicBezTo>
                  <a:pt x="89112" y="2306"/>
                  <a:pt x="99624" y="8374"/>
                  <a:pt x="107950" y="16488"/>
                </a:cubicBezTo>
                <a:cubicBezTo>
                  <a:pt x="116276" y="24602"/>
                  <a:pt x="115359" y="41324"/>
                  <a:pt x="121074" y="49085"/>
                </a:cubicBezTo>
                <a:cubicBezTo>
                  <a:pt x="126789" y="56846"/>
                  <a:pt x="138360" y="49015"/>
                  <a:pt x="142240" y="63055"/>
                </a:cubicBezTo>
                <a:cubicBezTo>
                  <a:pt x="146121" y="77096"/>
                  <a:pt x="146262" y="117665"/>
                  <a:pt x="144357" y="133328"/>
                </a:cubicBezTo>
                <a:cubicBezTo>
                  <a:pt x="142452" y="148991"/>
                  <a:pt x="132221" y="151179"/>
                  <a:pt x="130810" y="157035"/>
                </a:cubicBezTo>
                <a:cubicBezTo>
                  <a:pt x="129399" y="162891"/>
                  <a:pt x="129328" y="166490"/>
                  <a:pt x="135890" y="168465"/>
                </a:cubicBezTo>
                <a:cubicBezTo>
                  <a:pt x="142452" y="170441"/>
                  <a:pt x="164465" y="168818"/>
                  <a:pt x="170180" y="16888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18"/>
          <p:cNvSpPr txBox="1"/>
          <p:nvPr/>
        </p:nvSpPr>
        <p:spPr>
          <a:xfrm>
            <a:off x="5566825" y="4699000"/>
            <a:ext cx="7134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166" rtl="0" algn="just">
              <a:spcBef>
                <a:spcPts val="234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Тест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444750" y="2571750"/>
            <a:ext cx="1068900" cy="6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4487338" y="2571750"/>
            <a:ext cx="1068900" cy="6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