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0" r:id="rId14"/>
    <p:sldId id="271"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3" autoAdjust="0"/>
    <p:restoredTop sz="94660"/>
  </p:normalViewPr>
  <p:slideViewPr>
    <p:cSldViewPr snapToGrid="0">
      <p:cViewPr varScale="1">
        <p:scale>
          <a:sx n="56" d="100"/>
          <a:sy n="56" d="100"/>
        </p:scale>
        <p:origin x="78" y="9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11/19/2021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11/19/2021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7200" dirty="0"/>
              <a:t>DSC 530 Term Project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55000" lnSpcReduction="20000"/>
          </a:bodyPr>
          <a:lstStyle/>
          <a:p>
            <a:r>
              <a:rPr lang="en-US" dirty="0">
                <a:solidFill>
                  <a:schemeClr val="tx1">
                    <a:lumMod val="85000"/>
                    <a:lumOff val="15000"/>
                  </a:schemeClr>
                </a:solidFill>
              </a:rPr>
              <a:t>Dean Winters</a:t>
            </a:r>
          </a:p>
          <a:p>
            <a:r>
              <a:rPr lang="en-US" dirty="0">
                <a:solidFill>
                  <a:schemeClr val="tx1">
                    <a:lumMod val="85000"/>
                    <a:lumOff val="15000"/>
                  </a:schemeClr>
                </a:solidFill>
              </a:rPr>
              <a:t>Dr. </a:t>
            </a:r>
            <a:r>
              <a:rPr lang="en-US" dirty="0" err="1">
                <a:solidFill>
                  <a:schemeClr val="tx1">
                    <a:lumMod val="85000"/>
                    <a:lumOff val="15000"/>
                  </a:schemeClr>
                </a:solidFill>
              </a:rPr>
              <a:t>shankar</a:t>
            </a:r>
            <a:r>
              <a:rPr lang="en-US" dirty="0">
                <a:solidFill>
                  <a:schemeClr val="tx1">
                    <a:lumMod val="85000"/>
                    <a:lumOff val="15000"/>
                  </a:schemeClr>
                </a:solidFill>
              </a:rPr>
              <a:t> </a:t>
            </a:r>
            <a:r>
              <a:rPr lang="en-US" dirty="0" err="1">
                <a:solidFill>
                  <a:schemeClr val="tx1">
                    <a:lumMod val="85000"/>
                    <a:lumOff val="15000"/>
                  </a:schemeClr>
                </a:solidFill>
              </a:rPr>
              <a:t>parajulee</a:t>
            </a:r>
            <a:endParaRPr lang="en-US" dirty="0">
              <a:solidFill>
                <a:schemeClr val="tx1">
                  <a:lumMod val="85000"/>
                  <a:lumOff val="15000"/>
                </a:schemeClr>
              </a:solidFill>
            </a:endParaRPr>
          </a:p>
          <a:p>
            <a:r>
              <a:rPr lang="en-US" sz="2400" dirty="0">
                <a:solidFill>
                  <a:schemeClr val="tx1">
                    <a:lumMod val="85000"/>
                    <a:lumOff val="15000"/>
                  </a:schemeClr>
                </a:solidFill>
              </a:rPr>
              <a:t>11/19/21</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371A-1C3A-4F6D-862B-CF4031B58848}"/>
              </a:ext>
            </a:extLst>
          </p:cNvPr>
          <p:cNvSpPr>
            <a:spLocks noGrp="1"/>
          </p:cNvSpPr>
          <p:nvPr>
            <p:ph type="title"/>
          </p:nvPr>
        </p:nvSpPr>
        <p:spPr/>
        <p:txBody>
          <a:bodyPr/>
          <a:lstStyle/>
          <a:p>
            <a:r>
              <a:rPr lang="en-US" dirty="0"/>
              <a:t>PMFs Cont.</a:t>
            </a:r>
          </a:p>
        </p:txBody>
      </p:sp>
      <p:sp>
        <p:nvSpPr>
          <p:cNvPr id="3" name="Content Placeholder 2">
            <a:extLst>
              <a:ext uri="{FF2B5EF4-FFF2-40B4-BE49-F238E27FC236}">
                <a16:creationId xmlns:a16="http://schemas.microsoft.com/office/drawing/2014/main" id="{5E75FCAD-BB87-4F8B-A0A0-3FAE7D0AC30B}"/>
              </a:ext>
            </a:extLst>
          </p:cNvPr>
          <p:cNvSpPr>
            <a:spLocks noGrp="1"/>
          </p:cNvSpPr>
          <p:nvPr>
            <p:ph idx="1"/>
          </p:nvPr>
        </p:nvSpPr>
        <p:spPr>
          <a:xfrm>
            <a:off x="1097280" y="2108201"/>
            <a:ext cx="7069059" cy="3760891"/>
          </a:xfrm>
        </p:spPr>
        <p:txBody>
          <a:bodyPr/>
          <a:lstStyle/>
          <a:p>
            <a:r>
              <a:rPr lang="en-US" dirty="0"/>
              <a:t>When comparing Japan sales to North America, North America does even better than it did to the Europe sales. These discrepancies could be due to overall population size when comparing North America to the other regions.</a:t>
            </a:r>
          </a:p>
        </p:txBody>
      </p:sp>
      <p:pic>
        <p:nvPicPr>
          <p:cNvPr id="7170" name="Picture 2">
            <a:extLst>
              <a:ext uri="{FF2B5EF4-FFF2-40B4-BE49-F238E27FC236}">
                <a16:creationId xmlns:a16="http://schemas.microsoft.com/office/drawing/2014/main" id="{12996C55-313F-4A68-A3BE-6BBE7C6FEA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6339" y="286603"/>
            <a:ext cx="365760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91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22CA4-9059-4980-B060-73A32CADA81E}"/>
              </a:ext>
            </a:extLst>
          </p:cNvPr>
          <p:cNvSpPr>
            <a:spLocks noGrp="1"/>
          </p:cNvSpPr>
          <p:nvPr>
            <p:ph type="title"/>
          </p:nvPr>
        </p:nvSpPr>
        <p:spPr/>
        <p:txBody>
          <a:bodyPr/>
          <a:lstStyle/>
          <a:p>
            <a:r>
              <a:rPr lang="en-US" dirty="0"/>
              <a:t>CDF</a:t>
            </a:r>
          </a:p>
        </p:txBody>
      </p:sp>
      <p:sp>
        <p:nvSpPr>
          <p:cNvPr id="3" name="Content Placeholder 2">
            <a:extLst>
              <a:ext uri="{FF2B5EF4-FFF2-40B4-BE49-F238E27FC236}">
                <a16:creationId xmlns:a16="http://schemas.microsoft.com/office/drawing/2014/main" id="{493D635E-23AB-4B2B-99A8-0E45DE4203A8}"/>
              </a:ext>
            </a:extLst>
          </p:cNvPr>
          <p:cNvSpPr>
            <a:spLocks noGrp="1"/>
          </p:cNvSpPr>
          <p:nvPr>
            <p:ph idx="1"/>
          </p:nvPr>
        </p:nvSpPr>
        <p:spPr>
          <a:xfrm>
            <a:off x="1097280" y="2108201"/>
            <a:ext cx="7111293" cy="3760891"/>
          </a:xfrm>
        </p:spPr>
        <p:txBody>
          <a:bodyPr/>
          <a:lstStyle/>
          <a:p>
            <a:r>
              <a:rPr lang="en-US" dirty="0"/>
              <a:t>This CDF tells me that when comparing NA sales to EU sales, the vast majority of around 98% of titles sell only 0.5 million units while the final 2% make up the remaining sales. Any idea of getting into the video game developing business to make it big and collect easy money can go right out the window from looking at this. Only a few select titles make it to the extremely successful area.</a:t>
            </a:r>
          </a:p>
        </p:txBody>
      </p:sp>
      <p:pic>
        <p:nvPicPr>
          <p:cNvPr id="8194" name="Picture 2">
            <a:extLst>
              <a:ext uri="{FF2B5EF4-FFF2-40B4-BE49-F238E27FC236}">
                <a16:creationId xmlns:a16="http://schemas.microsoft.com/office/drawing/2014/main" id="{3A19307F-7071-4B84-AB46-0236F2E87C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8573" y="286603"/>
            <a:ext cx="367665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938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934F0-3AA7-4A7A-A531-65D359A5C1C3}"/>
              </a:ext>
            </a:extLst>
          </p:cNvPr>
          <p:cNvSpPr>
            <a:spLocks noGrp="1"/>
          </p:cNvSpPr>
          <p:nvPr>
            <p:ph type="title"/>
          </p:nvPr>
        </p:nvSpPr>
        <p:spPr/>
        <p:txBody>
          <a:bodyPr/>
          <a:lstStyle/>
          <a:p>
            <a:r>
              <a:rPr lang="en-US" dirty="0"/>
              <a:t>Analytical Distribution</a:t>
            </a:r>
          </a:p>
        </p:txBody>
      </p:sp>
      <p:sp>
        <p:nvSpPr>
          <p:cNvPr id="3" name="Content Placeholder 2">
            <a:extLst>
              <a:ext uri="{FF2B5EF4-FFF2-40B4-BE49-F238E27FC236}">
                <a16:creationId xmlns:a16="http://schemas.microsoft.com/office/drawing/2014/main" id="{084E6385-FF46-4606-A319-2C1763539999}"/>
              </a:ext>
            </a:extLst>
          </p:cNvPr>
          <p:cNvSpPr>
            <a:spLocks noGrp="1"/>
          </p:cNvSpPr>
          <p:nvPr>
            <p:ph idx="1"/>
          </p:nvPr>
        </p:nvSpPr>
        <p:spPr>
          <a:xfrm>
            <a:off x="1097280" y="2108201"/>
            <a:ext cx="7042282" cy="3760891"/>
          </a:xfrm>
        </p:spPr>
        <p:txBody>
          <a:bodyPr/>
          <a:lstStyle/>
          <a:p>
            <a:r>
              <a:rPr lang="en-US" dirty="0"/>
              <a:t>I did a lognormal distribution of </a:t>
            </a:r>
            <a:r>
              <a:rPr lang="en-US" dirty="0" err="1"/>
              <a:t>Global_Sales</a:t>
            </a:r>
            <a:r>
              <a:rPr lang="en-US" dirty="0"/>
              <a:t> and it fits the data pretty well. When looking at the normal probability plot, the data breaks off near the tails, but for the most part it stays with the model.</a:t>
            </a:r>
          </a:p>
        </p:txBody>
      </p:sp>
      <p:pic>
        <p:nvPicPr>
          <p:cNvPr id="9218" name="Picture 2">
            <a:extLst>
              <a:ext uri="{FF2B5EF4-FFF2-40B4-BE49-F238E27FC236}">
                <a16:creationId xmlns:a16="http://schemas.microsoft.com/office/drawing/2014/main" id="{29ACC672-E2E1-45BA-8E11-B95DD15A8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9562" y="282290"/>
            <a:ext cx="36766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228EE78E-CB9B-4CB4-8899-2A86CC2ADC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8612" y="3075691"/>
            <a:ext cx="365760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259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FA49D-1EA7-4A5A-8746-3F1A9DDC2F29}"/>
              </a:ext>
            </a:extLst>
          </p:cNvPr>
          <p:cNvSpPr>
            <a:spLocks noGrp="1"/>
          </p:cNvSpPr>
          <p:nvPr>
            <p:ph type="title"/>
          </p:nvPr>
        </p:nvSpPr>
        <p:spPr/>
        <p:txBody>
          <a:bodyPr/>
          <a:lstStyle/>
          <a:p>
            <a:r>
              <a:rPr lang="en-US" dirty="0"/>
              <a:t>Scatter Plots</a:t>
            </a:r>
          </a:p>
        </p:txBody>
      </p:sp>
      <p:sp>
        <p:nvSpPr>
          <p:cNvPr id="3" name="Content Placeholder 2">
            <a:extLst>
              <a:ext uri="{FF2B5EF4-FFF2-40B4-BE49-F238E27FC236}">
                <a16:creationId xmlns:a16="http://schemas.microsoft.com/office/drawing/2014/main" id="{F5677BA9-6255-4552-8E6C-A10C82A377A7}"/>
              </a:ext>
            </a:extLst>
          </p:cNvPr>
          <p:cNvSpPr>
            <a:spLocks noGrp="1"/>
          </p:cNvSpPr>
          <p:nvPr>
            <p:ph idx="1"/>
          </p:nvPr>
        </p:nvSpPr>
        <p:spPr>
          <a:xfrm>
            <a:off x="1097280" y="2108201"/>
            <a:ext cx="7113090" cy="3760891"/>
          </a:xfrm>
        </p:spPr>
        <p:txBody>
          <a:bodyPr/>
          <a:lstStyle/>
          <a:p>
            <a:pPr marL="0" indent="0">
              <a:buNone/>
            </a:pPr>
            <a:r>
              <a:rPr lang="en-US" dirty="0"/>
              <a:t> Unfortunately, I could only compare in scatter plots between the sales data and the year of release, so I wanted to see if there was any different between the total sales and sales in Japan. Overall, there is a very slight positive correlation between the year of release and sales, but I think that’s more due to the sheer volume of games being created and their popularity as the years go on, rather than games selling more.</a:t>
            </a:r>
          </a:p>
        </p:txBody>
      </p:sp>
      <p:pic>
        <p:nvPicPr>
          <p:cNvPr id="10242" name="Picture 2">
            <a:extLst>
              <a:ext uri="{FF2B5EF4-FFF2-40B4-BE49-F238E27FC236}">
                <a16:creationId xmlns:a16="http://schemas.microsoft.com/office/drawing/2014/main" id="{453F5DE6-8AE9-4461-81F2-6EC913FE2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370" y="252097"/>
            <a:ext cx="363855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4D8E30CD-DCDB-4F04-B4CE-03C7C0652A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370" y="3073534"/>
            <a:ext cx="363855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808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51AEA-7981-4742-B23F-D3D1B2DAB3CF}"/>
              </a:ext>
            </a:extLst>
          </p:cNvPr>
          <p:cNvSpPr>
            <a:spLocks noGrp="1"/>
          </p:cNvSpPr>
          <p:nvPr>
            <p:ph type="title"/>
          </p:nvPr>
        </p:nvSpPr>
        <p:spPr/>
        <p:txBody>
          <a:bodyPr/>
          <a:lstStyle/>
          <a:p>
            <a:r>
              <a:rPr lang="en-US" dirty="0"/>
              <a:t>Hypothesis Test</a:t>
            </a:r>
          </a:p>
        </p:txBody>
      </p:sp>
      <p:sp>
        <p:nvSpPr>
          <p:cNvPr id="3" name="Content Placeholder 2">
            <a:extLst>
              <a:ext uri="{FF2B5EF4-FFF2-40B4-BE49-F238E27FC236}">
                <a16:creationId xmlns:a16="http://schemas.microsoft.com/office/drawing/2014/main" id="{A9BAEDA8-A2D7-4AD5-871D-A265F63F8891}"/>
              </a:ext>
            </a:extLst>
          </p:cNvPr>
          <p:cNvSpPr>
            <a:spLocks noGrp="1"/>
          </p:cNvSpPr>
          <p:nvPr>
            <p:ph idx="1"/>
          </p:nvPr>
        </p:nvSpPr>
        <p:spPr/>
        <p:txBody>
          <a:bodyPr/>
          <a:lstStyle/>
          <a:p>
            <a:r>
              <a:rPr lang="en-US" dirty="0"/>
              <a:t>For this section I conducted a permutation test, but the results I received were 0.0 every time. I tried using a few different methods, but either my data doesn’t work correctly with the </a:t>
            </a:r>
            <a:r>
              <a:rPr lang="en-US" dirty="0" err="1"/>
              <a:t>thinkstats</a:t>
            </a:r>
            <a:r>
              <a:rPr lang="en-US" dirty="0"/>
              <a:t> methods showcased, or I simply don’t understand this material well enough and would like to explore it further. Conducting a hypothesis test in Python is considerably different from conducting one by hand/calculator on paper.</a:t>
            </a:r>
          </a:p>
        </p:txBody>
      </p:sp>
    </p:spTree>
    <p:extLst>
      <p:ext uri="{BB962C8B-B14F-4D97-AF65-F5344CB8AC3E}">
        <p14:creationId xmlns:p14="http://schemas.microsoft.com/office/powerpoint/2010/main" val="1177898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4CC42-D2BE-4B7E-9D7B-E4049F00EE0D}"/>
              </a:ext>
            </a:extLst>
          </p:cNvPr>
          <p:cNvSpPr>
            <a:spLocks noGrp="1"/>
          </p:cNvSpPr>
          <p:nvPr>
            <p:ph type="title"/>
          </p:nvPr>
        </p:nvSpPr>
        <p:spPr/>
        <p:txBody>
          <a:bodyPr/>
          <a:lstStyle/>
          <a:p>
            <a:r>
              <a:rPr lang="en-US" dirty="0"/>
              <a:t>Regression Analysis</a:t>
            </a:r>
          </a:p>
        </p:txBody>
      </p:sp>
      <p:sp>
        <p:nvSpPr>
          <p:cNvPr id="3" name="Content Placeholder 2">
            <a:extLst>
              <a:ext uri="{FF2B5EF4-FFF2-40B4-BE49-F238E27FC236}">
                <a16:creationId xmlns:a16="http://schemas.microsoft.com/office/drawing/2014/main" id="{3B5E14B9-6246-41B3-ADAC-8295EE555CA2}"/>
              </a:ext>
            </a:extLst>
          </p:cNvPr>
          <p:cNvSpPr>
            <a:spLocks noGrp="1"/>
          </p:cNvSpPr>
          <p:nvPr>
            <p:ph idx="1"/>
          </p:nvPr>
        </p:nvSpPr>
        <p:spPr/>
        <p:txBody>
          <a:bodyPr/>
          <a:lstStyle/>
          <a:p>
            <a:r>
              <a:rPr lang="en-US" dirty="0"/>
              <a:t>There’s too much to copy over into the slide deck from the regression analysis, but it’s in the </a:t>
            </a:r>
            <a:r>
              <a:rPr lang="en-US" dirty="0" err="1"/>
              <a:t>Jupyter</a:t>
            </a:r>
            <a:r>
              <a:rPr lang="en-US" dirty="0"/>
              <a:t> notebook. I compared global sales related to genre. The only set that was statistically significant is the Role-Playing genre.</a:t>
            </a:r>
          </a:p>
        </p:txBody>
      </p:sp>
    </p:spTree>
    <p:extLst>
      <p:ext uri="{BB962C8B-B14F-4D97-AF65-F5344CB8AC3E}">
        <p14:creationId xmlns:p14="http://schemas.microsoft.com/office/powerpoint/2010/main" val="3215446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2663-0290-4CF8-B3B1-3C72DB8B50F7}"/>
              </a:ext>
            </a:extLst>
          </p:cNvPr>
          <p:cNvSpPr>
            <a:spLocks noGrp="1"/>
          </p:cNvSpPr>
          <p:nvPr>
            <p:ph type="title"/>
          </p:nvPr>
        </p:nvSpPr>
        <p:spPr/>
        <p:txBody>
          <a:bodyPr/>
          <a:lstStyle/>
          <a:p>
            <a:r>
              <a:rPr lang="en-US" dirty="0"/>
              <a:t>Hypothesis/Question</a:t>
            </a:r>
          </a:p>
        </p:txBody>
      </p:sp>
      <p:sp>
        <p:nvSpPr>
          <p:cNvPr id="3" name="Content Placeholder 2">
            <a:extLst>
              <a:ext uri="{FF2B5EF4-FFF2-40B4-BE49-F238E27FC236}">
                <a16:creationId xmlns:a16="http://schemas.microsoft.com/office/drawing/2014/main" id="{9DAFBF5A-C94D-44BD-8D8C-0AE95654A60B}"/>
              </a:ext>
            </a:extLst>
          </p:cNvPr>
          <p:cNvSpPr>
            <a:spLocks noGrp="1"/>
          </p:cNvSpPr>
          <p:nvPr>
            <p:ph idx="1"/>
          </p:nvPr>
        </p:nvSpPr>
        <p:spPr/>
        <p:txBody>
          <a:bodyPr/>
          <a:lstStyle/>
          <a:p>
            <a:r>
              <a:rPr lang="en-US" dirty="0"/>
              <a:t>For this project I decided to look at data from global video game sales starting at the date 12/22/16 and prior. I’m curious to know if there is a genre of video games that performs better than others during this timeframe. Does it matter what region? Does it matter what year it was released? Is there a particular publisher that trends better than the others? If so, why might that be?</a:t>
            </a:r>
          </a:p>
          <a:p>
            <a:endParaRPr lang="en-US" dirty="0"/>
          </a:p>
          <a:p>
            <a:r>
              <a:rPr lang="en-US" dirty="0"/>
              <a:t>The data I’ve used is from the csv file “Video_Games_Sales_as_at_22_Dec_2016.csv”</a:t>
            </a:r>
          </a:p>
        </p:txBody>
      </p:sp>
    </p:spTree>
    <p:extLst>
      <p:ext uri="{BB962C8B-B14F-4D97-AF65-F5344CB8AC3E}">
        <p14:creationId xmlns:p14="http://schemas.microsoft.com/office/powerpoint/2010/main" val="3046841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38CBE-6581-4EE8-86B3-FF85ECDDD0A6}"/>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DDA7C189-836E-4F1D-8F01-1EAF95CFFB1A}"/>
              </a:ext>
            </a:extLst>
          </p:cNvPr>
          <p:cNvSpPr>
            <a:spLocks noGrp="1"/>
          </p:cNvSpPr>
          <p:nvPr>
            <p:ph idx="1"/>
          </p:nvPr>
        </p:nvSpPr>
        <p:spPr/>
        <p:txBody>
          <a:bodyPr>
            <a:normAutofit fontScale="92500"/>
          </a:bodyPr>
          <a:lstStyle/>
          <a:p>
            <a:r>
              <a:rPr lang="en-US" dirty="0"/>
              <a:t>Here are the variables I’ve chosen to use for my analysis:</a:t>
            </a:r>
          </a:p>
          <a:p>
            <a:r>
              <a:rPr lang="en-US" dirty="0"/>
              <a:t>Genre – This refers to the specific genre that the game falls under.</a:t>
            </a:r>
          </a:p>
          <a:p>
            <a:r>
              <a:rPr lang="en-US" dirty="0" err="1"/>
              <a:t>Year_of_Release</a:t>
            </a:r>
            <a:r>
              <a:rPr lang="en-US" dirty="0"/>
              <a:t> – The year that the game released in.</a:t>
            </a:r>
          </a:p>
          <a:p>
            <a:r>
              <a:rPr lang="en-US" dirty="0"/>
              <a:t>Publisher – The publishing company for the game.</a:t>
            </a:r>
          </a:p>
          <a:p>
            <a:r>
              <a:rPr lang="en-US" dirty="0" err="1"/>
              <a:t>Global_Sales</a:t>
            </a:r>
            <a:r>
              <a:rPr lang="en-US" dirty="0"/>
              <a:t> – The total sales for each game worldwide as of when this data was collected, in millions.</a:t>
            </a:r>
          </a:p>
          <a:p>
            <a:r>
              <a:rPr lang="en-US" dirty="0"/>
              <a:t>Platform – The hardware console that the game released on.</a:t>
            </a:r>
          </a:p>
          <a:p>
            <a:r>
              <a:rPr lang="en-US" dirty="0" err="1"/>
              <a:t>NA_Sales</a:t>
            </a:r>
            <a:r>
              <a:rPr lang="en-US" dirty="0"/>
              <a:t>, </a:t>
            </a:r>
            <a:r>
              <a:rPr lang="en-US" dirty="0" err="1"/>
              <a:t>EU_Sales</a:t>
            </a:r>
            <a:r>
              <a:rPr lang="en-US" dirty="0"/>
              <a:t>, </a:t>
            </a:r>
            <a:r>
              <a:rPr lang="en-US" dirty="0" err="1"/>
              <a:t>JP_Sales</a:t>
            </a:r>
            <a:r>
              <a:rPr lang="en-US" dirty="0"/>
              <a:t>, </a:t>
            </a:r>
            <a:r>
              <a:rPr lang="en-US" dirty="0" err="1"/>
              <a:t>Other_Sales</a:t>
            </a:r>
            <a:r>
              <a:rPr lang="en-US" dirty="0"/>
              <a:t> – These are all subsets of </a:t>
            </a:r>
            <a:r>
              <a:rPr lang="en-US" dirty="0" err="1"/>
              <a:t>Global_Sales</a:t>
            </a:r>
            <a:r>
              <a:rPr lang="en-US" dirty="0"/>
              <a:t> which add up to the global sales total.</a:t>
            </a:r>
          </a:p>
        </p:txBody>
      </p:sp>
    </p:spTree>
    <p:extLst>
      <p:ext uri="{BB962C8B-B14F-4D97-AF65-F5344CB8AC3E}">
        <p14:creationId xmlns:p14="http://schemas.microsoft.com/office/powerpoint/2010/main" val="2665380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70EC-5ECB-45EF-BDC4-CD9C0646C19E}"/>
              </a:ext>
            </a:extLst>
          </p:cNvPr>
          <p:cNvSpPr>
            <a:spLocks noGrp="1"/>
          </p:cNvSpPr>
          <p:nvPr>
            <p:ph type="title"/>
          </p:nvPr>
        </p:nvSpPr>
        <p:spPr/>
        <p:txBody>
          <a:bodyPr/>
          <a:lstStyle/>
          <a:p>
            <a:r>
              <a:rPr lang="en-US" dirty="0"/>
              <a:t>Histograms</a:t>
            </a:r>
          </a:p>
        </p:txBody>
      </p:sp>
      <p:sp>
        <p:nvSpPr>
          <p:cNvPr id="3" name="Content Placeholder 2">
            <a:extLst>
              <a:ext uri="{FF2B5EF4-FFF2-40B4-BE49-F238E27FC236}">
                <a16:creationId xmlns:a16="http://schemas.microsoft.com/office/drawing/2014/main" id="{6DB25A70-E5D2-46D4-8A10-AA6596FA0FDD}"/>
              </a:ext>
            </a:extLst>
          </p:cNvPr>
          <p:cNvSpPr>
            <a:spLocks noGrp="1"/>
          </p:cNvSpPr>
          <p:nvPr>
            <p:ph idx="1"/>
          </p:nvPr>
        </p:nvSpPr>
        <p:spPr>
          <a:xfrm>
            <a:off x="1097280" y="2108201"/>
            <a:ext cx="6528471" cy="3760891"/>
          </a:xfrm>
        </p:spPr>
        <p:txBody>
          <a:bodyPr>
            <a:normAutofit fontScale="92500" lnSpcReduction="10000"/>
          </a:bodyPr>
          <a:lstStyle/>
          <a:p>
            <a:r>
              <a:rPr lang="en-US" dirty="0"/>
              <a:t>Most of the histograms are somewhat difficult to read since </a:t>
            </a:r>
            <a:r>
              <a:rPr lang="en-US" dirty="0" err="1"/>
              <a:t>thinkplot</a:t>
            </a:r>
            <a:r>
              <a:rPr lang="en-US" dirty="0"/>
              <a:t> doesn’t have a way to skew the labels at the bottom, but from what I can make out the biggest genre seems to be Action while the smallest genre is Puzzle. I think all data points should be included in this set since there are no outliers.</a:t>
            </a:r>
          </a:p>
          <a:p>
            <a:r>
              <a:rPr lang="en-US" dirty="0"/>
              <a:t>Other descriptive characteristics: </a:t>
            </a:r>
          </a:p>
          <a:p>
            <a:r>
              <a:rPr lang="en-US" dirty="0"/>
              <a:t>Mean: N/A</a:t>
            </a:r>
          </a:p>
          <a:p>
            <a:r>
              <a:rPr lang="en-US" dirty="0"/>
              <a:t>Mode: Action</a:t>
            </a:r>
          </a:p>
          <a:p>
            <a:r>
              <a:rPr lang="en-US" dirty="0"/>
              <a:t>Spread: N/A</a:t>
            </a:r>
          </a:p>
          <a:p>
            <a:r>
              <a:rPr lang="en-US" dirty="0"/>
              <a:t>Tail: N/A</a:t>
            </a:r>
          </a:p>
        </p:txBody>
      </p:sp>
      <p:pic>
        <p:nvPicPr>
          <p:cNvPr id="1026" name="Picture 2">
            <a:extLst>
              <a:ext uri="{FF2B5EF4-FFF2-40B4-BE49-F238E27FC236}">
                <a16:creationId xmlns:a16="http://schemas.microsoft.com/office/drawing/2014/main" id="{B3DB912F-A475-4B22-9FAF-48C0B8F568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7279" y="286603"/>
            <a:ext cx="3838575"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278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14631-6B29-49B5-9543-FE6BF1F4BD37}"/>
              </a:ext>
            </a:extLst>
          </p:cNvPr>
          <p:cNvSpPr>
            <a:spLocks noGrp="1"/>
          </p:cNvSpPr>
          <p:nvPr>
            <p:ph type="title"/>
          </p:nvPr>
        </p:nvSpPr>
        <p:spPr/>
        <p:txBody>
          <a:bodyPr/>
          <a:lstStyle/>
          <a:p>
            <a:r>
              <a:rPr lang="en-US" dirty="0"/>
              <a:t>Histograms Cont.</a:t>
            </a:r>
          </a:p>
        </p:txBody>
      </p:sp>
      <p:sp>
        <p:nvSpPr>
          <p:cNvPr id="3" name="Content Placeholder 2">
            <a:extLst>
              <a:ext uri="{FF2B5EF4-FFF2-40B4-BE49-F238E27FC236}">
                <a16:creationId xmlns:a16="http://schemas.microsoft.com/office/drawing/2014/main" id="{B6F47689-43D9-4D76-B386-F0408FDDD3F6}"/>
              </a:ext>
            </a:extLst>
          </p:cNvPr>
          <p:cNvSpPr>
            <a:spLocks noGrp="1"/>
          </p:cNvSpPr>
          <p:nvPr>
            <p:ph idx="1"/>
          </p:nvPr>
        </p:nvSpPr>
        <p:spPr>
          <a:xfrm>
            <a:off x="1097280" y="2108201"/>
            <a:ext cx="6826892" cy="3760891"/>
          </a:xfrm>
        </p:spPr>
        <p:txBody>
          <a:bodyPr>
            <a:normAutofit fontScale="92500" lnSpcReduction="10000"/>
          </a:bodyPr>
          <a:lstStyle/>
          <a:p>
            <a:r>
              <a:rPr lang="en-US" dirty="0"/>
              <a:t>For year of release, the years start to pick up around 1994 when I would assume more companies had access to better technology and personnel to actually make the games rather than a few companies. I don’t really consider any of these outliers since none of them are that far away from the main distribution.</a:t>
            </a:r>
          </a:p>
          <a:p>
            <a:r>
              <a:rPr lang="en-US" dirty="0"/>
              <a:t>Other descriptive characteristics: </a:t>
            </a:r>
          </a:p>
          <a:p>
            <a:r>
              <a:rPr lang="en-US" dirty="0"/>
              <a:t>Mean: 2006.49</a:t>
            </a:r>
          </a:p>
          <a:p>
            <a:r>
              <a:rPr lang="en-US" dirty="0"/>
              <a:t>Mode: 2008</a:t>
            </a:r>
          </a:p>
          <a:p>
            <a:r>
              <a:rPr lang="en-US" dirty="0"/>
              <a:t>Spread: 34.5626</a:t>
            </a:r>
          </a:p>
          <a:p>
            <a:r>
              <a:rPr lang="en-US" dirty="0"/>
              <a:t>Tail: Skewed to the left</a:t>
            </a:r>
          </a:p>
          <a:p>
            <a:endParaRPr lang="en-US" dirty="0"/>
          </a:p>
        </p:txBody>
      </p:sp>
      <p:pic>
        <p:nvPicPr>
          <p:cNvPr id="2050" name="Picture 2">
            <a:extLst>
              <a:ext uri="{FF2B5EF4-FFF2-40B4-BE49-F238E27FC236}">
                <a16:creationId xmlns:a16="http://schemas.microsoft.com/office/drawing/2014/main" id="{A7498172-FC24-4A45-86A6-C0D25FDB40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172" y="286603"/>
            <a:ext cx="3762375"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17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9820-AF74-4EDB-B36D-8D4349F699F7}"/>
              </a:ext>
            </a:extLst>
          </p:cNvPr>
          <p:cNvSpPr>
            <a:spLocks noGrp="1"/>
          </p:cNvSpPr>
          <p:nvPr>
            <p:ph type="title"/>
          </p:nvPr>
        </p:nvSpPr>
        <p:spPr/>
        <p:txBody>
          <a:bodyPr/>
          <a:lstStyle/>
          <a:p>
            <a:r>
              <a:rPr lang="en-US" dirty="0"/>
              <a:t>Histograms Cont.</a:t>
            </a:r>
          </a:p>
        </p:txBody>
      </p:sp>
      <p:sp>
        <p:nvSpPr>
          <p:cNvPr id="3" name="Content Placeholder 2">
            <a:extLst>
              <a:ext uri="{FF2B5EF4-FFF2-40B4-BE49-F238E27FC236}">
                <a16:creationId xmlns:a16="http://schemas.microsoft.com/office/drawing/2014/main" id="{0EB5C223-1E66-49A5-8485-FC1C9E5200FE}"/>
              </a:ext>
            </a:extLst>
          </p:cNvPr>
          <p:cNvSpPr>
            <a:spLocks noGrp="1"/>
          </p:cNvSpPr>
          <p:nvPr>
            <p:ph idx="1"/>
          </p:nvPr>
        </p:nvSpPr>
        <p:spPr>
          <a:xfrm>
            <a:off x="1097280" y="2108201"/>
            <a:ext cx="6845672" cy="3760891"/>
          </a:xfrm>
        </p:spPr>
        <p:txBody>
          <a:bodyPr>
            <a:normAutofit fontScale="92500"/>
          </a:bodyPr>
          <a:lstStyle/>
          <a:p>
            <a:r>
              <a:rPr lang="en-US" dirty="0"/>
              <a:t>This one is very hard to view, but there are 4 major outliers of companies who put titles out far more than any of the others. These should be included since they hold so many titles to them and removing them would paint a very different picture of the data.</a:t>
            </a:r>
          </a:p>
          <a:p>
            <a:r>
              <a:rPr lang="en-US" dirty="0"/>
              <a:t>Other descriptive characteristics: </a:t>
            </a:r>
          </a:p>
          <a:p>
            <a:r>
              <a:rPr lang="en-US" dirty="0"/>
              <a:t>Mean: N/A</a:t>
            </a:r>
          </a:p>
          <a:p>
            <a:r>
              <a:rPr lang="en-US" dirty="0"/>
              <a:t>Mode: Electronic Arts</a:t>
            </a:r>
          </a:p>
          <a:p>
            <a:r>
              <a:rPr lang="en-US" dirty="0"/>
              <a:t>Spread: N/A</a:t>
            </a:r>
          </a:p>
          <a:p>
            <a:r>
              <a:rPr lang="en-US" dirty="0"/>
              <a:t>Tail: N/A</a:t>
            </a:r>
          </a:p>
          <a:p>
            <a:endParaRPr lang="en-US" dirty="0"/>
          </a:p>
        </p:txBody>
      </p:sp>
      <p:pic>
        <p:nvPicPr>
          <p:cNvPr id="3074" name="Picture 2">
            <a:extLst>
              <a:ext uri="{FF2B5EF4-FFF2-40B4-BE49-F238E27FC236}">
                <a16:creationId xmlns:a16="http://schemas.microsoft.com/office/drawing/2014/main" id="{DE2A4366-2286-46C9-AC43-AA084AE649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2952" y="286603"/>
            <a:ext cx="45529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25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CD23-14A8-46BC-9563-5BC8607160BB}"/>
              </a:ext>
            </a:extLst>
          </p:cNvPr>
          <p:cNvSpPr>
            <a:spLocks noGrp="1"/>
          </p:cNvSpPr>
          <p:nvPr>
            <p:ph type="title"/>
          </p:nvPr>
        </p:nvSpPr>
        <p:spPr/>
        <p:txBody>
          <a:bodyPr/>
          <a:lstStyle/>
          <a:p>
            <a:r>
              <a:rPr lang="en-US" dirty="0"/>
              <a:t>Histograms Cont.</a:t>
            </a:r>
          </a:p>
        </p:txBody>
      </p:sp>
      <p:sp>
        <p:nvSpPr>
          <p:cNvPr id="3" name="Content Placeholder 2">
            <a:extLst>
              <a:ext uri="{FF2B5EF4-FFF2-40B4-BE49-F238E27FC236}">
                <a16:creationId xmlns:a16="http://schemas.microsoft.com/office/drawing/2014/main" id="{2C1F5422-B8B3-4E86-A410-99EAB1ED5D99}"/>
              </a:ext>
            </a:extLst>
          </p:cNvPr>
          <p:cNvSpPr>
            <a:spLocks noGrp="1"/>
          </p:cNvSpPr>
          <p:nvPr>
            <p:ph idx="1"/>
          </p:nvPr>
        </p:nvSpPr>
        <p:spPr>
          <a:xfrm>
            <a:off x="1097280" y="2108201"/>
            <a:ext cx="6976236" cy="3760891"/>
          </a:xfrm>
        </p:spPr>
        <p:txBody>
          <a:bodyPr>
            <a:normAutofit fontScale="92500" lnSpcReduction="10000"/>
          </a:bodyPr>
          <a:lstStyle/>
          <a:p>
            <a:r>
              <a:rPr lang="en-US" dirty="0"/>
              <a:t>Global sales has one major outlier being Wii Sports. Wii sports is so far above any of the other titles that it makes it impossible to really view any of the data. Even when cutting the </a:t>
            </a:r>
            <a:r>
              <a:rPr lang="en-US" dirty="0" err="1"/>
              <a:t>xlim</a:t>
            </a:r>
            <a:r>
              <a:rPr lang="en-US" dirty="0"/>
              <a:t> down to 12.5, It’s still very hard to view the results since 1000s of titles do very poorly compared to the few rockstar titles.</a:t>
            </a:r>
          </a:p>
          <a:p>
            <a:r>
              <a:rPr lang="en-US" dirty="0"/>
              <a:t>Other descriptive characteristics: </a:t>
            </a:r>
          </a:p>
          <a:p>
            <a:r>
              <a:rPr lang="en-US" dirty="0"/>
              <a:t>Mean: 0.53 – in millions</a:t>
            </a:r>
          </a:p>
          <a:p>
            <a:r>
              <a:rPr lang="en-US" dirty="0"/>
              <a:t>Mode: 0.02 – in millions</a:t>
            </a:r>
          </a:p>
          <a:p>
            <a:r>
              <a:rPr lang="en-US" dirty="0"/>
              <a:t>Spread: 2.3961</a:t>
            </a:r>
          </a:p>
          <a:p>
            <a:r>
              <a:rPr lang="en-US" dirty="0"/>
              <a:t>Tail: Skews to the right due to large outliers</a:t>
            </a:r>
          </a:p>
          <a:p>
            <a:endParaRPr lang="en-US" dirty="0"/>
          </a:p>
        </p:txBody>
      </p:sp>
      <p:pic>
        <p:nvPicPr>
          <p:cNvPr id="4098" name="Picture 2">
            <a:extLst>
              <a:ext uri="{FF2B5EF4-FFF2-40B4-BE49-F238E27FC236}">
                <a16:creationId xmlns:a16="http://schemas.microsoft.com/office/drawing/2014/main" id="{62F5226F-8874-4417-B72D-333F25EBF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3516" y="286603"/>
            <a:ext cx="3705225"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847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47FD8-8577-4339-80DF-7EC73B0EEAA4}"/>
              </a:ext>
            </a:extLst>
          </p:cNvPr>
          <p:cNvSpPr>
            <a:spLocks noGrp="1"/>
          </p:cNvSpPr>
          <p:nvPr>
            <p:ph type="title"/>
          </p:nvPr>
        </p:nvSpPr>
        <p:spPr/>
        <p:txBody>
          <a:bodyPr/>
          <a:lstStyle/>
          <a:p>
            <a:r>
              <a:rPr lang="en-US" dirty="0"/>
              <a:t>Histograms Cont.</a:t>
            </a:r>
          </a:p>
        </p:txBody>
      </p:sp>
      <p:sp>
        <p:nvSpPr>
          <p:cNvPr id="3" name="Content Placeholder 2">
            <a:extLst>
              <a:ext uri="{FF2B5EF4-FFF2-40B4-BE49-F238E27FC236}">
                <a16:creationId xmlns:a16="http://schemas.microsoft.com/office/drawing/2014/main" id="{562BFA23-D1C9-4631-AB61-4008F420D055}"/>
              </a:ext>
            </a:extLst>
          </p:cNvPr>
          <p:cNvSpPr>
            <a:spLocks noGrp="1"/>
          </p:cNvSpPr>
          <p:nvPr>
            <p:ph idx="1"/>
          </p:nvPr>
        </p:nvSpPr>
        <p:spPr>
          <a:xfrm>
            <a:off x="1097280" y="2108201"/>
            <a:ext cx="7166826" cy="3760891"/>
          </a:xfrm>
        </p:spPr>
        <p:txBody>
          <a:bodyPr/>
          <a:lstStyle/>
          <a:p>
            <a:pPr marL="0" indent="0">
              <a:buNone/>
            </a:pPr>
            <a:r>
              <a:rPr lang="en-US" dirty="0"/>
              <a:t>The platform histogram is also very difficult to read since the labels overlap each other in </a:t>
            </a:r>
            <a:r>
              <a:rPr lang="en-US" dirty="0" err="1"/>
              <a:t>thinkplot</a:t>
            </a:r>
            <a:r>
              <a:rPr lang="en-US" dirty="0"/>
              <a:t>. There are a couple platforms that do very well and a few that have very few titles on them.</a:t>
            </a:r>
          </a:p>
          <a:p>
            <a:r>
              <a:rPr lang="en-US" dirty="0"/>
              <a:t>Other descriptive characteristics: </a:t>
            </a:r>
          </a:p>
          <a:p>
            <a:r>
              <a:rPr lang="en-US" dirty="0"/>
              <a:t>Mean: N/A</a:t>
            </a:r>
          </a:p>
          <a:p>
            <a:r>
              <a:rPr lang="en-US" dirty="0"/>
              <a:t>Mode: PS2 – PlayStation 2</a:t>
            </a:r>
          </a:p>
          <a:p>
            <a:r>
              <a:rPr lang="en-US" dirty="0"/>
              <a:t>Spread: N/A</a:t>
            </a:r>
          </a:p>
          <a:p>
            <a:r>
              <a:rPr lang="en-US" dirty="0"/>
              <a:t>Tail: N/A</a:t>
            </a:r>
          </a:p>
          <a:p>
            <a:pPr marL="0" indent="0">
              <a:buNone/>
            </a:pPr>
            <a:endParaRPr lang="en-US" dirty="0"/>
          </a:p>
        </p:txBody>
      </p:sp>
      <p:pic>
        <p:nvPicPr>
          <p:cNvPr id="5122" name="Picture 2">
            <a:extLst>
              <a:ext uri="{FF2B5EF4-FFF2-40B4-BE49-F238E27FC236}">
                <a16:creationId xmlns:a16="http://schemas.microsoft.com/office/drawing/2014/main" id="{8FB58794-B5D5-4F57-B1BF-F34BABE510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336" y="139723"/>
            <a:ext cx="3762375"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340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5D6F-2605-41BF-B18C-D72649D7AFA7}"/>
              </a:ext>
            </a:extLst>
          </p:cNvPr>
          <p:cNvSpPr>
            <a:spLocks noGrp="1"/>
          </p:cNvSpPr>
          <p:nvPr>
            <p:ph type="title"/>
          </p:nvPr>
        </p:nvSpPr>
        <p:spPr/>
        <p:txBody>
          <a:bodyPr/>
          <a:lstStyle/>
          <a:p>
            <a:r>
              <a:rPr lang="en-US" dirty="0"/>
              <a:t>PMFs</a:t>
            </a:r>
          </a:p>
        </p:txBody>
      </p:sp>
      <p:sp>
        <p:nvSpPr>
          <p:cNvPr id="3" name="Content Placeholder 2">
            <a:extLst>
              <a:ext uri="{FF2B5EF4-FFF2-40B4-BE49-F238E27FC236}">
                <a16:creationId xmlns:a16="http://schemas.microsoft.com/office/drawing/2014/main" id="{098FE5B8-FE5E-4A91-9A83-DE9F947A11FA}"/>
              </a:ext>
            </a:extLst>
          </p:cNvPr>
          <p:cNvSpPr>
            <a:spLocks noGrp="1"/>
          </p:cNvSpPr>
          <p:nvPr>
            <p:ph idx="1"/>
          </p:nvPr>
        </p:nvSpPr>
        <p:spPr>
          <a:xfrm>
            <a:off x="1097280" y="2108201"/>
            <a:ext cx="7034554" cy="3760891"/>
          </a:xfrm>
        </p:spPr>
        <p:txBody>
          <a:bodyPr/>
          <a:lstStyle/>
          <a:p>
            <a:r>
              <a:rPr lang="en-US" dirty="0"/>
              <a:t>Comparing the sales in North America to the sales in Europe, North America tends to have a higher probability than Europe. Some of the higher selling titles look to have a higher probability in Europe than North America, but almost all of the lower-performing titles do better in North America. The example shown is zoomed in very far to see any sort of difference between the two groups. </a:t>
            </a:r>
          </a:p>
        </p:txBody>
      </p:sp>
      <p:pic>
        <p:nvPicPr>
          <p:cNvPr id="6146" name="Picture 2">
            <a:extLst>
              <a:ext uri="{FF2B5EF4-FFF2-40B4-BE49-F238E27FC236}">
                <a16:creationId xmlns:a16="http://schemas.microsoft.com/office/drawing/2014/main" id="{02CE410F-2B07-45FE-9715-D44601F6C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1834" y="286603"/>
            <a:ext cx="365760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09712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{CCE081C6-8F0D-472E-B755-5E7816961FB3}tf56160789_win32</Template>
  <TotalTime>544</TotalTime>
  <Words>1094</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Bookman Old Style</vt:lpstr>
      <vt:lpstr>Calibri</vt:lpstr>
      <vt:lpstr>Franklin Gothic Book</vt:lpstr>
      <vt:lpstr>1_RetrospectVTI</vt:lpstr>
      <vt:lpstr>DSC 530 Term Project</vt:lpstr>
      <vt:lpstr>Hypothesis/Question</vt:lpstr>
      <vt:lpstr>Variables</vt:lpstr>
      <vt:lpstr>Histograms</vt:lpstr>
      <vt:lpstr>Histograms Cont.</vt:lpstr>
      <vt:lpstr>Histograms Cont.</vt:lpstr>
      <vt:lpstr>Histograms Cont.</vt:lpstr>
      <vt:lpstr>Histograms Cont.</vt:lpstr>
      <vt:lpstr>PMFs</vt:lpstr>
      <vt:lpstr>PMFs Cont.</vt:lpstr>
      <vt:lpstr>CDF</vt:lpstr>
      <vt:lpstr>Analytical Distribution</vt:lpstr>
      <vt:lpstr>Scatter Plots</vt:lpstr>
      <vt:lpstr>Hypothesis Test</vt:lpstr>
      <vt:lpstr>Regression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530 Term Project</dc:title>
  <dc:creator>Dean Winters</dc:creator>
  <cp:lastModifiedBy>Dean Winters</cp:lastModifiedBy>
  <cp:revision>7</cp:revision>
  <dcterms:created xsi:type="dcterms:W3CDTF">2021-11-19T20:13:40Z</dcterms:created>
  <dcterms:modified xsi:type="dcterms:W3CDTF">2021-11-20T05:18:08Z</dcterms:modified>
</cp:coreProperties>
</file>