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3" r:id="rId5"/>
    <p:sldId id="269" r:id="rId6"/>
    <p:sldId id="270" r:id="rId7"/>
    <p:sldId id="271" r:id="rId8"/>
    <p:sldId id="27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8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6C8D-08D8-4CE3-8B66-1E4E8646D5A8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A825-B0EC-4EAF-8BCA-E7D8C568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502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5-8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次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作业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赵洋洋</a:t>
            </a:r>
          </a:p>
        </p:txBody>
      </p:sp>
    </p:spTree>
    <p:extLst>
      <p:ext uri="{BB962C8B-B14F-4D97-AF65-F5344CB8AC3E}">
        <p14:creationId xmlns:p14="http://schemas.microsoft.com/office/powerpoint/2010/main" val="5689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4.9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2244785"/>
            <a:ext cx="6286500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 	$VL,44        	# perform the first 44 ops</a:t>
            </a:r>
          </a:p>
          <a:p>
            <a:r>
              <a:rPr lang="en-US" dirty="0" smtClean="0"/>
              <a:t>li 	$r1,0         	# initialize index</a:t>
            </a:r>
          </a:p>
          <a:p>
            <a:endParaRPr lang="en-US" dirty="0" smtClean="0"/>
          </a:p>
          <a:p>
            <a:r>
              <a:rPr lang="en-US" dirty="0" smtClean="0"/>
              <a:t>loop: </a:t>
            </a:r>
          </a:p>
          <a:p>
            <a:r>
              <a:rPr lang="en-US" dirty="0"/>
              <a:t>	</a:t>
            </a:r>
            <a:r>
              <a:rPr lang="en-US" dirty="0" smtClean="0"/>
              <a:t>lv 	$v1,a_re+$r1       # load </a:t>
            </a:r>
            <a:r>
              <a:rPr lang="en-US" dirty="0" err="1" smtClean="0"/>
              <a:t>a_re</a:t>
            </a:r>
            <a:endParaRPr lang="en-US" dirty="0" smtClean="0"/>
          </a:p>
          <a:p>
            <a:r>
              <a:rPr lang="en-US" dirty="0" smtClean="0"/>
              <a:t>	lv 	$v3,b_re+$r1      # load </a:t>
            </a:r>
            <a:r>
              <a:rPr lang="en-US" dirty="0" err="1" smtClean="0"/>
              <a:t>b_re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mulvv.s</a:t>
            </a:r>
            <a:r>
              <a:rPr lang="en-US" dirty="0" smtClean="0"/>
              <a:t>    $v5,$v1,$v3         # </a:t>
            </a:r>
            <a:r>
              <a:rPr lang="en-US" dirty="0" err="1" smtClean="0"/>
              <a:t>a+re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endParaRPr lang="en-US" dirty="0" smtClean="0"/>
          </a:p>
          <a:p>
            <a:r>
              <a:rPr lang="en-US" dirty="0" smtClean="0"/>
              <a:t>	lv 	$v2,a_im+$r1     # load </a:t>
            </a:r>
            <a:r>
              <a:rPr lang="en-US" dirty="0" err="1" smtClean="0"/>
              <a:t>a_im</a:t>
            </a:r>
            <a:endParaRPr lang="en-US" dirty="0" smtClean="0"/>
          </a:p>
          <a:p>
            <a:r>
              <a:rPr lang="en-US" dirty="0" smtClean="0"/>
              <a:t>	lv 	$v4,b_im+$r1     # load </a:t>
            </a:r>
            <a:r>
              <a:rPr lang="en-US" dirty="0" err="1" smtClean="0"/>
              <a:t>b_im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mulvv.s</a:t>
            </a:r>
            <a:r>
              <a:rPr lang="en-US" dirty="0" smtClean="0"/>
              <a:t>     $v6,$v2,$v4       # </a:t>
            </a:r>
            <a:r>
              <a:rPr lang="en-US" dirty="0" err="1" smtClean="0"/>
              <a:t>a+im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subvv.s</a:t>
            </a:r>
            <a:r>
              <a:rPr lang="en-US" dirty="0" smtClean="0"/>
              <a:t>     $v5,$v5,$v6       # </a:t>
            </a:r>
            <a:r>
              <a:rPr lang="en-US" dirty="0" err="1" smtClean="0"/>
              <a:t>a+re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r>
              <a:rPr lang="en-US" dirty="0" smtClean="0"/>
              <a:t> - </a:t>
            </a:r>
            <a:r>
              <a:rPr lang="en-US" dirty="0" err="1" smtClean="0"/>
              <a:t>a+im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sv</a:t>
            </a:r>
            <a:r>
              <a:rPr lang="en-US" dirty="0" smtClean="0"/>
              <a:t> 	$v5,c_re+$r1      # store </a:t>
            </a:r>
            <a:r>
              <a:rPr lang="en-US" dirty="0" err="1" smtClean="0"/>
              <a:t>c_re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mulvv.s</a:t>
            </a:r>
            <a:r>
              <a:rPr lang="en-US" dirty="0" smtClean="0"/>
              <a:t>     $v5,$v1,$v4       # </a:t>
            </a:r>
            <a:r>
              <a:rPr lang="en-US" dirty="0" err="1" smtClean="0"/>
              <a:t>a+re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mulvv.s</a:t>
            </a:r>
            <a:r>
              <a:rPr lang="en-US" dirty="0" smtClean="0"/>
              <a:t>     $v6,$v2,$v3       # </a:t>
            </a:r>
            <a:r>
              <a:rPr lang="en-US" dirty="0" err="1" smtClean="0"/>
              <a:t>a+im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addvv.s</a:t>
            </a:r>
            <a:r>
              <a:rPr lang="en-US" dirty="0" smtClean="0"/>
              <a:t>     $v5,$v5,$v6       # </a:t>
            </a:r>
            <a:r>
              <a:rPr lang="en-US" dirty="0" err="1" smtClean="0"/>
              <a:t>a+re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r>
              <a:rPr lang="en-US" dirty="0" smtClean="0"/>
              <a:t> + </a:t>
            </a:r>
            <a:r>
              <a:rPr lang="en-US" dirty="0" err="1" smtClean="0"/>
              <a:t>a+im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sv</a:t>
            </a:r>
            <a:r>
              <a:rPr lang="en-US" dirty="0" smtClean="0"/>
              <a:t> 	$v5,c_im+$r1     # store </a:t>
            </a:r>
            <a:r>
              <a:rPr lang="en-US" dirty="0" err="1" smtClean="0"/>
              <a:t>c_im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2244785"/>
            <a:ext cx="5562600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bne</a:t>
            </a:r>
            <a:r>
              <a:rPr lang="en-US" dirty="0" smtClean="0"/>
              <a:t>         $r1,0,else           # check if first iteration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       $r1,$r1,#176      # first iteration, </a:t>
            </a:r>
          </a:p>
          <a:p>
            <a:r>
              <a:rPr lang="en-US" dirty="0" smtClean="0"/>
              <a:t>		                           increment by 176</a:t>
            </a:r>
          </a:p>
          <a:p>
            <a:r>
              <a:rPr lang="en-US" dirty="0" smtClean="0"/>
              <a:t>j loop 		# guaranteed next iteration</a:t>
            </a:r>
          </a:p>
          <a:p>
            <a:endParaRPr lang="en-US" dirty="0" smtClean="0"/>
          </a:p>
          <a:p>
            <a:r>
              <a:rPr lang="en-US" dirty="0" smtClean="0"/>
              <a:t>else: </a:t>
            </a:r>
          </a:p>
          <a:p>
            <a:r>
              <a:rPr lang="en-US" dirty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       $r1,$r1,#256     # not first iteration, </a:t>
            </a:r>
          </a:p>
          <a:p>
            <a:r>
              <a:rPr lang="en-US" dirty="0" smtClean="0"/>
              <a:t>			          increment by 256</a:t>
            </a:r>
          </a:p>
          <a:p>
            <a:r>
              <a:rPr lang="en-US" dirty="0" smtClean="0"/>
              <a:t>skip: </a:t>
            </a:r>
          </a:p>
          <a:p>
            <a:r>
              <a:rPr lang="en-US" dirty="0"/>
              <a:t>	</a:t>
            </a:r>
            <a:r>
              <a:rPr lang="en-US" dirty="0" err="1" smtClean="0"/>
              <a:t>blt</a:t>
            </a:r>
            <a:r>
              <a:rPr lang="en-US" dirty="0" smtClean="0"/>
              <a:t>         	$r1,1200,loop      # next iteration?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61200" y="5708650"/>
            <a:ext cx="4279900" cy="571500"/>
            <a:chOff x="7061200" y="5708650"/>
            <a:chExt cx="4279900" cy="571500"/>
          </a:xfrm>
        </p:grpSpPr>
        <p:sp>
          <p:nvSpPr>
            <p:cNvPr id="6" name="Rectangle 5"/>
            <p:cNvSpPr/>
            <p:nvPr/>
          </p:nvSpPr>
          <p:spPr>
            <a:xfrm>
              <a:off x="7061200" y="5708650"/>
              <a:ext cx="4318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930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280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57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584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93400" y="5708650"/>
              <a:ext cx="6477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9423400" y="5708650"/>
            <a:ext cx="63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423400" y="6280150"/>
            <a:ext cx="63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0357" y="634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8146" y="6342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3146" y="63583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41100" y="63425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4.9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c. </a:t>
            </a:r>
          </a:p>
          <a:p>
            <a:pPr marL="0" indent="0">
              <a:buNone/>
            </a:pPr>
            <a:r>
              <a:rPr lang="en-US" sz="2400" dirty="0" smtClean="0"/>
              <a:t>1.    </a:t>
            </a:r>
            <a:r>
              <a:rPr lang="en-US" sz="2400" dirty="0" err="1" smtClean="0"/>
              <a:t>mulvv.s</a:t>
            </a:r>
            <a:r>
              <a:rPr lang="en-US" sz="2400" dirty="0" smtClean="0"/>
              <a:t>     lv       	# </a:t>
            </a:r>
            <a:r>
              <a:rPr lang="en-US" sz="2400" dirty="0" err="1" smtClean="0"/>
              <a:t>a_re</a:t>
            </a:r>
            <a:r>
              <a:rPr lang="en-US" sz="2400" dirty="0" smtClean="0"/>
              <a:t> * </a:t>
            </a:r>
            <a:r>
              <a:rPr lang="en-US" sz="2400" dirty="0" err="1" smtClean="0"/>
              <a:t>b_re</a:t>
            </a:r>
            <a:r>
              <a:rPr lang="en-US" sz="2400" dirty="0" smtClean="0"/>
              <a:t> (assume already loaded), load </a:t>
            </a:r>
            <a:r>
              <a:rPr lang="en-US" sz="2400" dirty="0" err="1" smtClean="0"/>
              <a:t>a_im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   lv 	   </a:t>
            </a:r>
            <a:r>
              <a:rPr lang="en-US" sz="2400" dirty="0" err="1" smtClean="0"/>
              <a:t>mulvv.s</a:t>
            </a:r>
            <a:r>
              <a:rPr lang="en-US" sz="2400" dirty="0" smtClean="0"/>
              <a:t>  	# load </a:t>
            </a:r>
            <a:r>
              <a:rPr lang="en-US" sz="2400" dirty="0" err="1" smtClean="0"/>
              <a:t>b_im</a:t>
            </a:r>
            <a:r>
              <a:rPr lang="en-US" sz="2400" dirty="0" smtClean="0"/>
              <a:t>, </a:t>
            </a:r>
            <a:r>
              <a:rPr lang="en-US" sz="2400" dirty="0" err="1" smtClean="0"/>
              <a:t>a_im</a:t>
            </a:r>
            <a:r>
              <a:rPr lang="en-US" sz="2400" dirty="0" smtClean="0"/>
              <a:t>*</a:t>
            </a:r>
            <a:r>
              <a:rPr lang="en-US" sz="2400" dirty="0" err="1" smtClean="0"/>
              <a:t>b_im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   </a:t>
            </a:r>
            <a:r>
              <a:rPr lang="en-US" sz="2400" dirty="0" err="1" smtClean="0"/>
              <a:t>subvv.s</a:t>
            </a:r>
            <a:r>
              <a:rPr lang="en-US" sz="2400" dirty="0" smtClean="0"/>
              <a:t>     </a:t>
            </a:r>
            <a:r>
              <a:rPr lang="en-US" sz="2400" dirty="0" err="1" smtClean="0"/>
              <a:t>sv</a:t>
            </a:r>
            <a:r>
              <a:rPr lang="en-US" sz="2400" dirty="0" smtClean="0"/>
              <a:t>      	# subtract and store c _re</a:t>
            </a:r>
          </a:p>
          <a:p>
            <a:pPr marL="0" indent="0">
              <a:buNone/>
            </a:pPr>
            <a:r>
              <a:rPr lang="en-US" sz="2400" dirty="0" smtClean="0"/>
              <a:t>4.    </a:t>
            </a:r>
            <a:r>
              <a:rPr lang="en-US" sz="2400" dirty="0" err="1" smtClean="0"/>
              <a:t>mulvv.s</a:t>
            </a:r>
            <a:r>
              <a:rPr lang="en-US" sz="2400" dirty="0" smtClean="0"/>
              <a:t>     lv      	# </a:t>
            </a:r>
            <a:r>
              <a:rPr lang="en-US" sz="2400" dirty="0" err="1" smtClean="0"/>
              <a:t>a_re</a:t>
            </a:r>
            <a:r>
              <a:rPr lang="en-US" sz="2400" dirty="0" smtClean="0"/>
              <a:t>*</a:t>
            </a:r>
            <a:r>
              <a:rPr lang="en-US" sz="2400" dirty="0" err="1" smtClean="0"/>
              <a:t>b_im</a:t>
            </a:r>
            <a:r>
              <a:rPr lang="en-US" sz="2400" dirty="0" smtClean="0"/>
              <a:t>, load next </a:t>
            </a:r>
            <a:r>
              <a:rPr lang="en-US" sz="2400" dirty="0" err="1" smtClean="0"/>
              <a:t>a_re</a:t>
            </a:r>
            <a:r>
              <a:rPr lang="en-US" sz="2400" dirty="0" smtClean="0"/>
              <a:t> vector</a:t>
            </a:r>
          </a:p>
          <a:p>
            <a:pPr marL="0" indent="0">
              <a:buNone/>
            </a:pPr>
            <a:r>
              <a:rPr lang="en-US" sz="2400" dirty="0" smtClean="0"/>
              <a:t>5.    </a:t>
            </a:r>
            <a:r>
              <a:rPr lang="en-US" sz="2400" dirty="0" err="1" smtClean="0"/>
              <a:t>mulvv.s</a:t>
            </a:r>
            <a:r>
              <a:rPr lang="en-US" sz="2400" dirty="0" smtClean="0"/>
              <a:t>     lv       	# </a:t>
            </a:r>
            <a:r>
              <a:rPr lang="en-US" sz="2400" dirty="0" err="1" smtClean="0"/>
              <a:t>a_im</a:t>
            </a:r>
            <a:r>
              <a:rPr lang="en-US" sz="2400" dirty="0" smtClean="0"/>
              <a:t>*</a:t>
            </a:r>
            <a:r>
              <a:rPr lang="en-US" sz="2400" dirty="0" err="1" smtClean="0"/>
              <a:t>b_re</a:t>
            </a:r>
            <a:r>
              <a:rPr lang="en-US" sz="2400" dirty="0" smtClean="0"/>
              <a:t>, load next </a:t>
            </a:r>
            <a:r>
              <a:rPr lang="en-US" sz="2400" dirty="0" err="1" smtClean="0"/>
              <a:t>b_re</a:t>
            </a:r>
            <a:r>
              <a:rPr lang="en-US" sz="2400" dirty="0" smtClean="0"/>
              <a:t> vector</a:t>
            </a:r>
          </a:p>
          <a:p>
            <a:pPr marL="457200" indent="-457200">
              <a:buAutoNum type="arabicPeriod" startAt="6"/>
            </a:pPr>
            <a:r>
              <a:rPr lang="en-US" sz="2400" dirty="0" err="1" smtClean="0"/>
              <a:t>addvv.s</a:t>
            </a:r>
            <a:r>
              <a:rPr lang="en-US" sz="2400" dirty="0" smtClean="0"/>
              <a:t>     </a:t>
            </a:r>
            <a:r>
              <a:rPr lang="en-US" sz="2400" dirty="0" err="1" smtClean="0"/>
              <a:t>sv</a:t>
            </a:r>
            <a:r>
              <a:rPr lang="en-US" sz="2400" dirty="0" smtClean="0"/>
              <a:t>       	# add and store </a:t>
            </a:r>
            <a:r>
              <a:rPr lang="en-US" sz="2400" dirty="0" err="1" smtClean="0"/>
              <a:t>c_im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 </a:t>
            </a:r>
            <a:r>
              <a:rPr lang="zh-CN" altLang="en-US" sz="2400" dirty="0" smtClean="0"/>
              <a:t>次钟鸣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lphaLcPeriod" startAt="4"/>
            </a:pPr>
            <a:r>
              <a:rPr lang="zh-CN" altLang="en-US" sz="2400" dirty="0" smtClean="0"/>
              <a:t>每次迭代所用的时钟数：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64 + 15 </a:t>
            </a:r>
            <a:r>
              <a:rPr lang="zh-CN" altLang="en-US" sz="2400" dirty="0" smtClean="0"/>
              <a:t>*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6 + 8 </a:t>
            </a:r>
            <a:r>
              <a:rPr lang="zh-CN" altLang="en-US" sz="2400" dirty="0" smtClean="0"/>
              <a:t>* </a:t>
            </a:r>
            <a:r>
              <a:rPr lang="en-US" altLang="zh-CN" sz="2400" dirty="0" smtClean="0"/>
              <a:t>4 + 5 </a:t>
            </a:r>
            <a:r>
              <a:rPr lang="zh-CN" altLang="en-US" sz="2400" dirty="0" smtClean="0"/>
              <a:t>* </a:t>
            </a:r>
            <a:r>
              <a:rPr lang="en-US" altLang="zh-CN" sz="2400" dirty="0" smtClean="0"/>
              <a:t>2 = 516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考虑一个复数为一次结果，则产生</a:t>
            </a:r>
            <a:r>
              <a:rPr lang="en-US" altLang="zh-CN" sz="2400" dirty="0" smtClean="0"/>
              <a:t>64 </a:t>
            </a:r>
            <a:r>
              <a:rPr lang="zh-CN" altLang="en-US" sz="2400" dirty="0" smtClean="0"/>
              <a:t>个结果：</a:t>
            </a:r>
            <a:r>
              <a:rPr lang="en-US" altLang="zh-CN" sz="2400" dirty="0" smtClean="0"/>
              <a:t>516 / 64 = 8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考虑复数的实部或虚部为一次结果，则产生</a:t>
            </a:r>
            <a:r>
              <a:rPr lang="en-US" altLang="zh-CN" sz="2400" dirty="0" smtClean="0"/>
              <a:t>128</a:t>
            </a:r>
            <a:r>
              <a:rPr lang="zh-CN" altLang="en-US" sz="2400" dirty="0" smtClean="0"/>
              <a:t>个结果：</a:t>
            </a:r>
            <a:r>
              <a:rPr lang="en-US" altLang="zh-CN" sz="2400" dirty="0"/>
              <a:t>516 / </a:t>
            </a:r>
            <a:r>
              <a:rPr lang="en-US" altLang="zh-CN" sz="2400" dirty="0" smtClean="0"/>
              <a:t>128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4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4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4.9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 </a:t>
            </a:r>
            <a:r>
              <a:rPr lang="zh-CN" altLang="en-US" dirty="0" smtClean="0"/>
              <a:t>三条内存流水线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mulvv.s</a:t>
            </a:r>
            <a:r>
              <a:rPr lang="en-US" dirty="0" smtClean="0"/>
              <a:t> 			# </a:t>
            </a:r>
            <a:r>
              <a:rPr lang="en-US" dirty="0" err="1" smtClean="0"/>
              <a:t>a_re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mulvv.s</a:t>
            </a:r>
            <a:r>
              <a:rPr lang="en-US" dirty="0" smtClean="0"/>
              <a:t> 			# </a:t>
            </a:r>
            <a:r>
              <a:rPr lang="en-US" dirty="0" err="1" smtClean="0"/>
              <a:t>a_im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subvv.s</a:t>
            </a:r>
            <a:r>
              <a:rPr lang="en-US" dirty="0" smtClean="0"/>
              <a:t>  </a:t>
            </a:r>
            <a:r>
              <a:rPr lang="en-US" dirty="0" err="1" smtClean="0"/>
              <a:t>sv</a:t>
            </a:r>
            <a:r>
              <a:rPr lang="en-US" dirty="0" smtClean="0"/>
              <a:t> 		# subtract and store </a:t>
            </a:r>
            <a:r>
              <a:rPr lang="en-US" dirty="0" err="1" smtClean="0"/>
              <a:t>c_re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mulvv.s</a:t>
            </a:r>
            <a:r>
              <a:rPr lang="en-US" dirty="0" smtClean="0"/>
              <a:t> 			# </a:t>
            </a:r>
            <a:r>
              <a:rPr lang="en-US" dirty="0" err="1" smtClean="0"/>
              <a:t>a_re</a:t>
            </a:r>
            <a:r>
              <a:rPr lang="en-US" dirty="0" smtClean="0"/>
              <a:t>*</a:t>
            </a:r>
            <a:r>
              <a:rPr lang="en-US" dirty="0" err="1" smtClean="0"/>
              <a:t>b_im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mulvv.s</a:t>
            </a:r>
            <a:r>
              <a:rPr lang="en-US" dirty="0" smtClean="0"/>
              <a:t>  lv  </a:t>
            </a:r>
            <a:r>
              <a:rPr lang="en-US" dirty="0" err="1" smtClean="0"/>
              <a:t>lv</a:t>
            </a:r>
            <a:r>
              <a:rPr lang="en-US" dirty="0" smtClean="0"/>
              <a:t>		# </a:t>
            </a:r>
            <a:r>
              <a:rPr lang="en-US" dirty="0" err="1" smtClean="0"/>
              <a:t>a_im</a:t>
            </a:r>
            <a:r>
              <a:rPr lang="en-US" dirty="0" smtClean="0"/>
              <a:t>*</a:t>
            </a:r>
            <a:r>
              <a:rPr lang="en-US" dirty="0" err="1" smtClean="0"/>
              <a:t>b_re</a:t>
            </a:r>
            <a:r>
              <a:rPr lang="en-US" dirty="0" smtClean="0"/>
              <a:t>, load next </a:t>
            </a:r>
            <a:r>
              <a:rPr lang="en-US" dirty="0" err="1" smtClean="0"/>
              <a:t>a_re</a:t>
            </a:r>
            <a:r>
              <a:rPr lang="en-US" dirty="0" smtClean="0"/>
              <a:t>, load next </a:t>
            </a:r>
            <a:r>
              <a:rPr lang="en-US" dirty="0" err="1" smtClean="0"/>
              <a:t>b_re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addvv.s</a:t>
            </a:r>
            <a:r>
              <a:rPr lang="en-US" dirty="0" smtClean="0"/>
              <a:t>  </a:t>
            </a:r>
            <a:r>
              <a:rPr lang="en-US" dirty="0" err="1" smtClean="0"/>
              <a:t>sv</a:t>
            </a:r>
            <a:r>
              <a:rPr lang="en-US" dirty="0" smtClean="0"/>
              <a:t> lv   </a:t>
            </a:r>
            <a:r>
              <a:rPr lang="en-US" dirty="0" err="1" smtClean="0"/>
              <a:t>lv</a:t>
            </a:r>
            <a:r>
              <a:rPr lang="en-US" dirty="0" smtClean="0"/>
              <a:t>    	# add, store </a:t>
            </a:r>
            <a:r>
              <a:rPr lang="en-US" dirty="0" err="1" smtClean="0"/>
              <a:t>c_im</a:t>
            </a:r>
            <a:r>
              <a:rPr lang="en-US" dirty="0" smtClean="0"/>
              <a:t>, </a:t>
            </a:r>
            <a:r>
              <a:rPr lang="en-US" dirty="0" err="1" smtClean="0"/>
              <a:t>a_im,b_im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仍然是 </a:t>
            </a:r>
            <a:r>
              <a:rPr lang="en-US" altLang="zh-CN" dirty="0" smtClean="0"/>
              <a:t>6 </a:t>
            </a:r>
            <a:r>
              <a:rPr lang="zh-CN" altLang="en-US" dirty="0" smtClean="0"/>
              <a:t>次钟鸣，所需时钟数不受影响。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zh-CN" dirty="0" smtClean="0"/>
              <a:t>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Vector :</a:t>
            </a:r>
          </a:p>
          <a:p>
            <a:pPr lvl="1"/>
            <a:r>
              <a:rPr lang="en-US" dirty="0" smtClean="0"/>
              <a:t>execution time: 400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mem</a:t>
            </a:r>
            <a:r>
              <a:rPr lang="en-US" dirty="0" smtClean="0"/>
              <a:t> access: (200MB+100MB)/(30GB/s) = 10ms</a:t>
            </a:r>
          </a:p>
          <a:p>
            <a:pPr lvl="1"/>
            <a:r>
              <a:rPr lang="en-US" dirty="0" smtClean="0"/>
              <a:t>total time: 410ms</a:t>
            </a:r>
          </a:p>
          <a:p>
            <a:pPr lvl="1"/>
            <a:endParaRPr lang="en-US" dirty="0"/>
          </a:p>
          <a:p>
            <a:r>
              <a:rPr lang="en-US" dirty="0" smtClean="0"/>
              <a:t>Hybrid:</a:t>
            </a:r>
          </a:p>
          <a:p>
            <a:pPr lvl="1"/>
            <a:r>
              <a:rPr lang="en-US" dirty="0" smtClean="0"/>
              <a:t>execution time: 400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err="1" smtClean="0"/>
              <a:t>mem</a:t>
            </a:r>
            <a:r>
              <a:rPr lang="en-US" dirty="0" smtClean="0"/>
              <a:t> access: (200MB+100MB)/(150GB/s) = 2ms</a:t>
            </a:r>
          </a:p>
          <a:p>
            <a:pPr lvl="1"/>
            <a:r>
              <a:rPr lang="en-US" dirty="0" smtClean="0"/>
              <a:t>host IO:  (200MB+100MB)/(10GB/s) = 30ms</a:t>
            </a:r>
          </a:p>
          <a:p>
            <a:pPr lvl="1"/>
            <a:r>
              <a:rPr lang="en-US" dirty="0" smtClean="0"/>
              <a:t>latency: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total time: 440ms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7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1800225"/>
            <a:ext cx="6781800" cy="34163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x=0; x&lt;NX-1; x++) {</a:t>
            </a:r>
          </a:p>
          <a:p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y=0; y&lt;NY-1; y++) {</a:t>
            </a:r>
          </a:p>
          <a:p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z=0; z&lt;NZ-1; z++)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index = x*NY*NZ + y*NZ + z;</a:t>
            </a:r>
          </a:p>
          <a:p>
            <a:r>
              <a:rPr lang="en-US" dirty="0" smtClean="0"/>
              <a:t> if (y&gt;0 &amp;&amp; x &gt;0) {</a:t>
            </a:r>
          </a:p>
          <a:p>
            <a:r>
              <a:rPr lang="en-US" dirty="0" smtClean="0"/>
              <a:t>	material = </a:t>
            </a:r>
            <a:r>
              <a:rPr lang="en-US" dirty="0" err="1" smtClean="0"/>
              <a:t>IDx</a:t>
            </a:r>
            <a:r>
              <a:rPr lang="en-US" dirty="0" smtClean="0"/>
              <a:t>[index];</a:t>
            </a:r>
          </a:p>
          <a:p>
            <a:r>
              <a:rPr lang="en-US" dirty="0" smtClean="0"/>
              <a:t> 	dH1 = (Hz[index] – Hz[index-</a:t>
            </a:r>
            <a:r>
              <a:rPr lang="en-US" dirty="0" err="1" smtClean="0"/>
              <a:t>incrementY</a:t>
            </a:r>
            <a:r>
              <a:rPr lang="en-US" dirty="0" smtClean="0"/>
              <a:t>])/</a:t>
            </a:r>
            <a:r>
              <a:rPr lang="en-US" dirty="0" err="1" smtClean="0"/>
              <a:t>dy</a:t>
            </a:r>
            <a:r>
              <a:rPr lang="en-US" dirty="0" smtClean="0"/>
              <a:t>[y];</a:t>
            </a:r>
          </a:p>
          <a:p>
            <a:r>
              <a:rPr lang="en-US" dirty="0" smtClean="0"/>
              <a:t> 	dH2 = (</a:t>
            </a:r>
            <a:r>
              <a:rPr lang="en-US" dirty="0" err="1" smtClean="0"/>
              <a:t>Hy</a:t>
            </a:r>
            <a:r>
              <a:rPr lang="en-US" dirty="0" smtClean="0"/>
              <a:t>[index] – </a:t>
            </a:r>
            <a:r>
              <a:rPr lang="en-US" dirty="0" err="1" smtClean="0"/>
              <a:t>Hy</a:t>
            </a:r>
            <a:r>
              <a:rPr lang="en-US" dirty="0" smtClean="0"/>
              <a:t>[index-</a:t>
            </a:r>
            <a:r>
              <a:rPr lang="en-US" dirty="0" err="1" smtClean="0"/>
              <a:t>incrementZ</a:t>
            </a:r>
            <a:r>
              <a:rPr lang="en-US" dirty="0" smtClean="0"/>
              <a:t>])/</a:t>
            </a:r>
            <a:r>
              <a:rPr lang="en-US" dirty="0" err="1" smtClean="0"/>
              <a:t>dz</a:t>
            </a:r>
            <a:r>
              <a:rPr lang="en-US" dirty="0" smtClean="0"/>
              <a:t>[z];</a:t>
            </a:r>
          </a:p>
          <a:p>
            <a:r>
              <a:rPr lang="en-US" dirty="0" smtClean="0"/>
              <a:t> 	Ex[index] = Ca[material]*Ex[index]+</a:t>
            </a:r>
            <a:r>
              <a:rPr lang="en-US" dirty="0" err="1" smtClean="0"/>
              <a:t>Cb</a:t>
            </a:r>
            <a:r>
              <a:rPr lang="en-US" dirty="0" smtClean="0"/>
              <a:t>[material]*(dH2-dH1);</a:t>
            </a:r>
          </a:p>
          <a:p>
            <a:r>
              <a:rPr lang="en-US" dirty="0" smtClean="0"/>
              <a:t>}}}}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0600" y="1800225"/>
            <a:ext cx="4660900" cy="34163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zh-CN" altLang="en-US" dirty="0" smtClean="0"/>
              <a:t>浮点操作个数：共</a:t>
            </a:r>
            <a:r>
              <a:rPr lang="en-US" altLang="zh-CN" dirty="0" smtClean="0"/>
              <a:t> 8 FLOPS</a:t>
            </a:r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内存访问字节数：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次</a:t>
            </a:r>
            <a:r>
              <a:rPr lang="en-US" altLang="zh-CN" dirty="0" smtClean="0"/>
              <a:t>reads  + 1 </a:t>
            </a:r>
            <a:r>
              <a:rPr lang="zh-CN" altLang="en-US" dirty="0" smtClean="0"/>
              <a:t>次</a:t>
            </a:r>
            <a:r>
              <a:rPr lang="en-US" altLang="zh-CN" dirty="0" smtClean="0"/>
              <a:t>write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运算密度：　　８</a:t>
            </a:r>
            <a:r>
              <a:rPr lang="en-US" altLang="zh-CN" dirty="0" smtClean="0"/>
              <a:t>/ 44</a:t>
            </a:r>
          </a:p>
          <a:p>
            <a:endParaRPr lang="en-US" altLang="zh-CN" dirty="0"/>
          </a:p>
          <a:p>
            <a:pPr marL="342900" indent="-342900">
              <a:buAutoNum type="alphaLcPeriod" startAt="2"/>
            </a:pPr>
            <a:r>
              <a:rPr lang="zh-CN" altLang="en-US" dirty="0" smtClean="0"/>
              <a:t>可以</a:t>
            </a:r>
            <a:endParaRPr lang="en-US" altLang="zh-CN" dirty="0" smtClean="0"/>
          </a:p>
          <a:p>
            <a:pPr marL="342900" indent="-342900">
              <a:buAutoNum type="alphaLcPeriod" startAt="2"/>
            </a:pPr>
            <a:endParaRPr lang="en-US" altLang="zh-CN" dirty="0"/>
          </a:p>
          <a:p>
            <a:pPr marL="342900" indent="-342900">
              <a:buAutoNum type="alphaLcPeriod" startAt="2"/>
            </a:pPr>
            <a:r>
              <a:rPr lang="en-US" altLang="zh-CN" dirty="0" smtClean="0"/>
              <a:t>30 GB/s  * 8/40 FLOPS/B = 6 GFLOPS/s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如果峰值性能大于 </a:t>
            </a:r>
            <a:r>
              <a:rPr lang="en-US" altLang="zh-CN" dirty="0" smtClean="0"/>
              <a:t>6 GFLPOS/s </a:t>
            </a:r>
            <a:r>
              <a:rPr lang="zh-CN" altLang="en-US" dirty="0" smtClean="0"/>
              <a:t>，则访存受限；否则，计算受限。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d.   </a:t>
            </a:r>
            <a:r>
              <a:rPr lang="zh-CN" altLang="en-US" dirty="0" smtClean="0"/>
              <a:t>单个浮点数运算密度：  </a:t>
            </a:r>
            <a:r>
              <a:rPr lang="en-US" altLang="zh-CN" dirty="0" smtClean="0"/>
              <a:t>85/4 = 21.25 GFLOPS/s</a:t>
            </a:r>
          </a:p>
        </p:txBody>
      </p:sp>
    </p:spTree>
    <p:extLst>
      <p:ext uri="{BB962C8B-B14F-4D97-AF65-F5344CB8AC3E}">
        <p14:creationId xmlns:p14="http://schemas.microsoft.com/office/powerpoint/2010/main" val="2486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1.5 GHz × .80 × .85 × 0.70 × 10 cores × 32/4 = 57.12 GFLOPs/s</a:t>
            </a:r>
          </a:p>
          <a:p>
            <a:r>
              <a:rPr lang="en-US" dirty="0" smtClean="0"/>
              <a:t>b.</a:t>
            </a:r>
          </a:p>
          <a:p>
            <a:pPr lvl="1"/>
            <a:r>
              <a:rPr lang="en-US" dirty="0" smtClean="0"/>
              <a:t>(1) Speedup = 16/8 = 2</a:t>
            </a:r>
          </a:p>
          <a:p>
            <a:pPr lvl="1"/>
            <a:r>
              <a:rPr lang="en-US" dirty="0" smtClean="0"/>
              <a:t>(2) Speedup = 15/10 = 1.5</a:t>
            </a:r>
          </a:p>
          <a:p>
            <a:pPr lvl="1"/>
            <a:r>
              <a:rPr lang="en-US" dirty="0" smtClean="0"/>
              <a:t>(3) Speedup = 0.95/0.85 = 1.11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=0;i&lt;100;i++) {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B[2*i+4]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B[4*i+5]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GCD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测试：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2) | (4-5) ?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整除与被整除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所以，不存在相关。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zh-CN" dirty="0" smtClean="0"/>
              <a:t>.14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b.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=0;i&lt;100;i++)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B[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/* S1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B[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c;    /* S2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C[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c;    /* S3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C[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D[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/* S4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重命名消除反相关和输出相关：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=0;i&lt;100;i++)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B[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 /* S1 */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c;    /* S2 */  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（消除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s1-s2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关于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的反相关）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c;    /* S3 */  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（消除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s1-s3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关于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的输出相关；</a:t>
            </a:r>
            <a:endParaRPr lang="en-US" altLang="zh-CN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同时消除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s1-s3,s2-s3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关于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的反相关）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/* S4 */  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（消除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s3-s4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关于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C[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的反相关）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0100" y="1825624"/>
            <a:ext cx="3448631" cy="23083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真相关：</a:t>
            </a:r>
            <a:endParaRPr lang="en-US" altLang="zh-CN" b="1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altLang="zh-CN" dirty="0" smtClean="0"/>
              <a:t>S2-S1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     S4-S3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</a:t>
            </a:r>
          </a:p>
          <a:p>
            <a:r>
              <a:rPr lang="zh-CN" altLang="en-US" b="1" dirty="0" smtClean="0"/>
              <a:t>反相关：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S1-S2 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      S2-S3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S1-S3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       S3-S4 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zh-CN" altLang="en-US" b="1" dirty="0" smtClean="0"/>
              <a:t>输出相关：</a:t>
            </a:r>
            <a:endParaRPr lang="en-US" altLang="zh-CN" b="1" dirty="0" smtClean="0"/>
          </a:p>
          <a:p>
            <a:r>
              <a:rPr lang="en-US" altLang="zh-CN" dirty="0" smtClean="0"/>
              <a:t>      S1-S3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zh-CN" dirty="0" smtClean="0"/>
              <a:t>.14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62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c.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 &lt; 100;i++)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  /* S1 */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B[i+1] = C[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D[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/* S2 */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关于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存在循环间依赖，因此不能并行。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修改为：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 = A[0] + B[0];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&lt;100;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C[i-1] + D[i-1];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B[100] = C[99] + D[99];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9400" y="215900"/>
            <a:ext cx="345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 = A[0] + B[0]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C[0] + D[0]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--------------------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A[1] = A[1]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B[2] = C[1] + D[1]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--------------------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A[2] = A[2] + B[2]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B[3] = C[2] + D[2]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---------------------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A[3] = A[3] + B[3]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B[4] = C[3] + D[3]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58200" y="1130300"/>
            <a:ext cx="1346200" cy="812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58200" y="2708275"/>
            <a:ext cx="1346200" cy="812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458200" y="4448175"/>
            <a:ext cx="1346200" cy="812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9400" y="723900"/>
            <a:ext cx="2768600" cy="15621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99400" y="2349500"/>
            <a:ext cx="2768600" cy="15621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12100" y="3975100"/>
            <a:ext cx="2768600" cy="166052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P255 3.14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			DADDIU R4, R1, #800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foo: 	L.D    	  F2, 0(R1)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	MUL.D    F4, F2, F0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	L.D           F6, 0(R2)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	ADD.D    F6, F4, F6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	S.D          F6, 0(R2)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	DADDIU R1, R1, #8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	DADDIU R2, R2, #8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	DSLTU     R3, R1, R4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	BNEZ       R3, foo 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cxnSp>
        <p:nvCxnSpPr>
          <p:cNvPr id="4100" name="直接箭头连接符 4"/>
          <p:cNvCxnSpPr>
            <a:cxnSpLocks noChangeShapeType="1"/>
          </p:cNvCxnSpPr>
          <p:nvPr/>
        </p:nvCxnSpPr>
        <p:spPr bwMode="auto">
          <a:xfrm>
            <a:off x="5019675" y="2298701"/>
            <a:ext cx="484188" cy="1889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1" name="直接箭头连接符 6"/>
          <p:cNvCxnSpPr>
            <a:cxnSpLocks noChangeShapeType="1"/>
          </p:cNvCxnSpPr>
          <p:nvPr/>
        </p:nvCxnSpPr>
        <p:spPr bwMode="auto">
          <a:xfrm>
            <a:off x="5019675" y="2809876"/>
            <a:ext cx="484188" cy="7270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直接箭头连接符 8"/>
          <p:cNvCxnSpPr>
            <a:cxnSpLocks noChangeShapeType="1"/>
          </p:cNvCxnSpPr>
          <p:nvPr/>
        </p:nvCxnSpPr>
        <p:spPr bwMode="auto">
          <a:xfrm>
            <a:off x="5019675" y="3321051"/>
            <a:ext cx="1049338" cy="2016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直接箭头连接符 10"/>
          <p:cNvCxnSpPr>
            <a:cxnSpLocks noChangeShapeType="1"/>
          </p:cNvCxnSpPr>
          <p:nvPr/>
        </p:nvCxnSpPr>
        <p:spPr bwMode="auto">
          <a:xfrm>
            <a:off x="5019675" y="5862639"/>
            <a:ext cx="0" cy="2698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直接箭头连接符 12"/>
          <p:cNvCxnSpPr>
            <a:cxnSpLocks noChangeShapeType="1"/>
          </p:cNvCxnSpPr>
          <p:nvPr/>
        </p:nvCxnSpPr>
        <p:spPr bwMode="auto">
          <a:xfrm>
            <a:off x="5019675" y="4881563"/>
            <a:ext cx="484188" cy="6985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6346825" y="2208214"/>
            <a:ext cx="831850" cy="3698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2 stalls</a:t>
            </a: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6" name="文本框 14"/>
          <p:cNvSpPr txBox="1">
            <a:spLocks noChangeArrowheads="1"/>
          </p:cNvSpPr>
          <p:nvPr/>
        </p:nvSpPr>
        <p:spPr bwMode="auto">
          <a:xfrm>
            <a:off x="6346825" y="2827338"/>
            <a:ext cx="831850" cy="3683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 stalls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7" name="文本框 15"/>
          <p:cNvSpPr txBox="1">
            <a:spLocks noChangeArrowheads="1"/>
          </p:cNvSpPr>
          <p:nvPr/>
        </p:nvSpPr>
        <p:spPr bwMode="auto">
          <a:xfrm>
            <a:off x="6359525" y="3321050"/>
            <a:ext cx="833438" cy="36988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 stalls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108" name="直接箭头连接符 17"/>
          <p:cNvCxnSpPr>
            <a:cxnSpLocks noChangeShapeType="1"/>
          </p:cNvCxnSpPr>
          <p:nvPr/>
        </p:nvCxnSpPr>
        <p:spPr bwMode="auto">
          <a:xfrm>
            <a:off x="4926013" y="3787776"/>
            <a:ext cx="0" cy="3270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9" name="文本框 18"/>
          <p:cNvSpPr txBox="1">
            <a:spLocks noChangeArrowheads="1"/>
          </p:cNvSpPr>
          <p:nvPr/>
        </p:nvSpPr>
        <p:spPr bwMode="auto">
          <a:xfrm>
            <a:off x="6346825" y="3816350"/>
            <a:ext cx="831850" cy="3683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 stalls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10" name="文本框 19"/>
          <p:cNvSpPr txBox="1">
            <a:spLocks noChangeArrowheads="1"/>
          </p:cNvSpPr>
          <p:nvPr/>
        </p:nvSpPr>
        <p:spPr bwMode="auto">
          <a:xfrm>
            <a:off x="6359525" y="4619625"/>
            <a:ext cx="833438" cy="36988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 stalls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11" name="文本框 20"/>
          <p:cNvSpPr txBox="1">
            <a:spLocks noChangeArrowheads="1"/>
          </p:cNvSpPr>
          <p:nvPr/>
        </p:nvSpPr>
        <p:spPr bwMode="auto">
          <a:xfrm>
            <a:off x="6526213" y="5614988"/>
            <a:ext cx="831850" cy="3683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 stalls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12" name="文本框 21"/>
          <p:cNvSpPr txBox="1">
            <a:spLocks noChangeArrowheads="1"/>
          </p:cNvSpPr>
          <p:nvPr/>
        </p:nvSpPr>
        <p:spPr bwMode="auto">
          <a:xfrm>
            <a:off x="6483350" y="6226175"/>
            <a:ext cx="742950" cy="36988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 stall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12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6" y="261938"/>
            <a:ext cx="7407275" cy="659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直接箭头连接符 5"/>
          <p:cNvCxnSpPr>
            <a:cxnSpLocks noChangeShapeType="1"/>
          </p:cNvCxnSpPr>
          <p:nvPr/>
        </p:nvCxnSpPr>
        <p:spPr bwMode="auto">
          <a:xfrm>
            <a:off x="5975351" y="1341439"/>
            <a:ext cx="303213" cy="433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6" name="文本框 6"/>
          <p:cNvSpPr txBox="1">
            <a:spLocks noChangeArrowheads="1"/>
          </p:cNvSpPr>
          <p:nvPr/>
        </p:nvSpPr>
        <p:spPr bwMode="auto">
          <a:xfrm>
            <a:off x="6346825" y="1404939"/>
            <a:ext cx="831850" cy="36988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 stalls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127" name="直接箭头连接符 8"/>
          <p:cNvCxnSpPr>
            <a:cxnSpLocks noChangeShapeType="1"/>
          </p:cNvCxnSpPr>
          <p:nvPr/>
        </p:nvCxnSpPr>
        <p:spPr bwMode="auto">
          <a:xfrm>
            <a:off x="5975351" y="1963738"/>
            <a:ext cx="303213" cy="157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8" name="文本框 9"/>
          <p:cNvSpPr txBox="1">
            <a:spLocks noChangeArrowheads="1"/>
          </p:cNvSpPr>
          <p:nvPr/>
        </p:nvSpPr>
        <p:spPr bwMode="auto">
          <a:xfrm>
            <a:off x="6065838" y="2400300"/>
            <a:ext cx="831850" cy="36988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6 stalls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129" name="直接箭头连接符 11"/>
          <p:cNvCxnSpPr>
            <a:cxnSpLocks noChangeShapeType="1"/>
          </p:cNvCxnSpPr>
          <p:nvPr/>
        </p:nvCxnSpPr>
        <p:spPr bwMode="auto">
          <a:xfrm>
            <a:off x="6126164" y="2208214"/>
            <a:ext cx="466725" cy="1328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" name="文本框 12"/>
          <p:cNvSpPr txBox="1">
            <a:spLocks noChangeArrowheads="1"/>
          </p:cNvSpPr>
          <p:nvPr/>
        </p:nvSpPr>
        <p:spPr bwMode="auto">
          <a:xfrm>
            <a:off x="6524626" y="2962275"/>
            <a:ext cx="962025" cy="36988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&gt;2 stalls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131" name="直接箭头连接符 14"/>
          <p:cNvCxnSpPr>
            <a:cxnSpLocks noChangeShapeType="1"/>
          </p:cNvCxnSpPr>
          <p:nvPr/>
        </p:nvCxnSpPr>
        <p:spPr bwMode="auto">
          <a:xfrm>
            <a:off x="5975350" y="3787776"/>
            <a:ext cx="0" cy="892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2" name="文本框 15"/>
          <p:cNvSpPr txBox="1">
            <a:spLocks noChangeArrowheads="1"/>
          </p:cNvSpPr>
          <p:nvPr/>
        </p:nvSpPr>
        <p:spPr bwMode="auto">
          <a:xfrm>
            <a:off x="6048375" y="4049713"/>
            <a:ext cx="831850" cy="3683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 stalls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133" name="直接箭头连接符 17"/>
          <p:cNvCxnSpPr>
            <a:cxnSpLocks noChangeShapeType="1"/>
          </p:cNvCxnSpPr>
          <p:nvPr/>
        </p:nvCxnSpPr>
        <p:spPr bwMode="auto">
          <a:xfrm>
            <a:off x="6065839" y="5157789"/>
            <a:ext cx="212725" cy="382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4" name="文本框 18"/>
          <p:cNvSpPr txBox="1">
            <a:spLocks noChangeArrowheads="1"/>
          </p:cNvSpPr>
          <p:nvPr/>
        </p:nvSpPr>
        <p:spPr bwMode="auto">
          <a:xfrm>
            <a:off x="6762750" y="5324475"/>
            <a:ext cx="831850" cy="36988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 stalls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135" name="直接箭头连接符 20"/>
          <p:cNvCxnSpPr>
            <a:cxnSpLocks noChangeShapeType="1"/>
          </p:cNvCxnSpPr>
          <p:nvPr/>
        </p:nvCxnSpPr>
        <p:spPr bwMode="auto">
          <a:xfrm>
            <a:off x="5975350" y="5694363"/>
            <a:ext cx="0" cy="539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6" name="文本框 21"/>
          <p:cNvSpPr txBox="1">
            <a:spLocks noChangeArrowheads="1"/>
          </p:cNvSpPr>
          <p:nvPr/>
        </p:nvSpPr>
        <p:spPr bwMode="auto">
          <a:xfrm>
            <a:off x="6065838" y="5864225"/>
            <a:ext cx="831850" cy="36988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 stalls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137" name="直接箭头连接符 25"/>
          <p:cNvCxnSpPr>
            <a:cxnSpLocks noChangeShapeType="1"/>
          </p:cNvCxnSpPr>
          <p:nvPr/>
        </p:nvCxnSpPr>
        <p:spPr bwMode="auto">
          <a:xfrm>
            <a:off x="5975350" y="6400800"/>
            <a:ext cx="0" cy="255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8" name="文本框 26"/>
          <p:cNvSpPr txBox="1">
            <a:spLocks noChangeArrowheads="1"/>
          </p:cNvSpPr>
          <p:nvPr/>
        </p:nvSpPr>
        <p:spPr bwMode="auto">
          <a:xfrm>
            <a:off x="6081713" y="6389688"/>
            <a:ext cx="741362" cy="3683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 stall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3648075" y="3429000"/>
            <a:ext cx="0" cy="33289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0"/>
            <a:ext cx="750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P257 3.15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61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0"/>
            <a:ext cx="64135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4979989" y="908050"/>
            <a:ext cx="345598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50" name="直接连接符 9"/>
          <p:cNvCxnSpPr>
            <a:cxnSpLocks noChangeShapeType="1"/>
          </p:cNvCxnSpPr>
          <p:nvPr/>
        </p:nvCxnSpPr>
        <p:spPr bwMode="auto">
          <a:xfrm flipV="1">
            <a:off x="4616451" y="3684589"/>
            <a:ext cx="3819525" cy="3968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" name="直接箭头连接符 11"/>
          <p:cNvCxnSpPr>
            <a:cxnSpLocks noChangeShapeType="1"/>
          </p:cNvCxnSpPr>
          <p:nvPr/>
        </p:nvCxnSpPr>
        <p:spPr bwMode="auto">
          <a:xfrm>
            <a:off x="5545138" y="908051"/>
            <a:ext cx="201612" cy="5302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8180389" y="685800"/>
            <a:ext cx="255587" cy="22225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defTabSz="449263">
              <a:buClr>
                <a:srgbClr val="000000"/>
              </a:buClr>
              <a:buSzPct val="100000"/>
              <a:defRPr/>
            </a:pPr>
            <a:endParaRPr lang="zh-CN" altLang="en-US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319964" y="1341438"/>
            <a:ext cx="388937" cy="27146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defTabSz="449263">
              <a:buClr>
                <a:srgbClr val="000000"/>
              </a:buClr>
              <a:buSzPct val="100000"/>
              <a:defRPr/>
            </a:pPr>
            <a:endParaRPr lang="zh-CN" altLang="en-US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4" name="直接连接符 17"/>
          <p:cNvCxnSpPr>
            <a:cxnSpLocks noChangeShapeType="1"/>
          </p:cNvCxnSpPr>
          <p:nvPr/>
        </p:nvCxnSpPr>
        <p:spPr bwMode="auto">
          <a:xfrm>
            <a:off x="4751389" y="6521450"/>
            <a:ext cx="46116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7319964" y="6118226"/>
            <a:ext cx="388937" cy="538163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defTabSz="449263">
              <a:buClr>
                <a:srgbClr val="000000"/>
              </a:buClr>
              <a:buSzPct val="100000"/>
              <a:defRPr/>
            </a:pPr>
            <a:endParaRPr lang="zh-CN" altLang="en-US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8180389" y="3308351"/>
            <a:ext cx="255587" cy="538163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defTabSz="449263">
              <a:buClr>
                <a:srgbClr val="000000"/>
              </a:buClr>
              <a:buSzPct val="100000"/>
              <a:defRPr/>
            </a:pPr>
            <a:endParaRPr lang="zh-CN" altLang="en-US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180389" y="685800"/>
            <a:ext cx="255587" cy="48418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defTabSz="449263">
              <a:buClr>
                <a:srgbClr val="000000"/>
              </a:buClr>
              <a:buSzPct val="100000"/>
              <a:defRPr/>
            </a:pPr>
            <a:endParaRPr lang="zh-CN" altLang="en-US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19964" y="3308351"/>
            <a:ext cx="388937" cy="538163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defTabSz="449263">
              <a:buClr>
                <a:srgbClr val="000000"/>
              </a:buClr>
              <a:buSzPct val="100000"/>
              <a:defRPr/>
            </a:pPr>
            <a:endParaRPr lang="zh-CN" altLang="en-US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545138" y="908050"/>
            <a:ext cx="7937" cy="2482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524750" y="3476625"/>
            <a:ext cx="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29831" y="3485120"/>
            <a:ext cx="3581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20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08182" y="360823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35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71859" y="631412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35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717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76" y="2649538"/>
            <a:ext cx="7415213" cy="1612900"/>
          </a:xfrm>
        </p:spPr>
      </p:pic>
      <p:pic>
        <p:nvPicPr>
          <p:cNvPr id="717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1" y="1341438"/>
            <a:ext cx="756761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53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P259 3.19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lphaLcPeriod"/>
            </a:pPr>
            <a:r>
              <a:rPr lang="zh-CN" altLang="en-US" smtClean="0">
                <a:ea typeface="宋体" panose="02010600030101010101" pitchFamily="2" charset="-122"/>
              </a:rPr>
              <a:t>对于非条件分支指令，其下一条指令直接存储在</a:t>
            </a:r>
            <a:r>
              <a:rPr lang="en-US" altLang="zh-CN" smtClean="0">
                <a:ea typeface="宋体" panose="02010600030101010101" pitchFamily="2" charset="-122"/>
              </a:rPr>
              <a:t>BTB</a:t>
            </a:r>
            <a:r>
              <a:rPr lang="zh-CN" altLang="en-US" smtClean="0">
                <a:ea typeface="宋体" panose="02010600030101010101" pitchFamily="2" charset="-122"/>
              </a:rPr>
              <a:t>中，因此省去了通过地址取指令的过程，因此节省了</a:t>
            </a:r>
            <a:r>
              <a:rPr lang="en-US" altLang="zh-CN" smtClean="0">
                <a:ea typeface="宋体" panose="02010600030101010101" pitchFamily="2" charset="-122"/>
              </a:rPr>
              <a:t>1 cycle</a:t>
            </a:r>
          </a:p>
          <a:p>
            <a:pPr marL="514350" indent="-514350">
              <a:buFont typeface="Times New Roman" panose="02020603050405020304" pitchFamily="18" charset="0"/>
              <a:buAutoNum type="alphaLcPeriod"/>
            </a:pPr>
            <a:r>
              <a:rPr lang="zh-CN" altLang="en-US" smtClean="0">
                <a:ea typeface="宋体" panose="02010600030101010101" pitchFamily="2" charset="-122"/>
              </a:rPr>
              <a:t>考虑如下指令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514350" indent="-514350"/>
            <a:r>
              <a:rPr lang="en-US" altLang="zh-CN" smtClean="0">
                <a:ea typeface="宋体" panose="02010600030101010101" pitchFamily="2" charset="-122"/>
              </a:rPr>
              <a:t>		jmp L1</a:t>
            </a:r>
          </a:p>
          <a:p>
            <a:pPr marL="514350" indent="-514350"/>
            <a:r>
              <a:rPr lang="en-US" altLang="zh-CN" smtClean="0">
                <a:ea typeface="宋体" panose="02010600030101010101" pitchFamily="2" charset="-122"/>
              </a:rPr>
              <a:t>		…</a:t>
            </a:r>
          </a:p>
          <a:p>
            <a:pPr marL="514350" indent="-514350"/>
            <a:r>
              <a:rPr lang="en-US" altLang="zh-CN" smtClean="0">
                <a:ea typeface="宋体" panose="02010600030101010101" pitchFamily="2" charset="-122"/>
              </a:rPr>
              <a:t>	L: mov r1, r0</a:t>
            </a:r>
          </a:p>
          <a:p>
            <a:pPr marL="514350" indent="-514350"/>
            <a:r>
              <a:rPr lang="zh-CN" altLang="en-US" smtClean="0">
                <a:ea typeface="宋体" panose="02010600030101010101" pitchFamily="2" charset="-122"/>
              </a:rPr>
              <a:t>在对应</a:t>
            </a:r>
            <a:r>
              <a:rPr lang="en-US" altLang="zh-CN" smtClean="0">
                <a:ea typeface="宋体" panose="02010600030101010101" pitchFamily="2" charset="-122"/>
              </a:rPr>
              <a:t>5% unconditional branch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90%</a:t>
            </a: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hit rate, 2 cycyles  penalty for a buffer miss</a:t>
            </a:r>
            <a:r>
              <a:rPr lang="zh-CN" altLang="en-US" smtClean="0">
                <a:ea typeface="宋体" panose="02010600030101010101" pitchFamily="2" charset="-122"/>
              </a:rPr>
              <a:t>中，其性能提升为：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01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5%*(90%*(-1) + 10%*2) = -0.035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为了使得</a:t>
            </a:r>
            <a:r>
              <a:rPr lang="en-US" altLang="zh-CN" smtClean="0">
                <a:ea typeface="宋体" panose="02010600030101010101" pitchFamily="2" charset="-122"/>
              </a:rPr>
              <a:t>BTB</a:t>
            </a:r>
            <a:r>
              <a:rPr lang="zh-CN" altLang="en-US" smtClean="0">
                <a:ea typeface="宋体" panose="02010600030101010101" pitchFamily="2" charset="-122"/>
              </a:rPr>
              <a:t>帮助机器获得性能提升，即：</a:t>
            </a:r>
            <a:r>
              <a:rPr lang="en-US" altLang="zh-CN" smtClean="0">
                <a:ea typeface="宋体" panose="02010600030101010101" pitchFamily="2" charset="-122"/>
              </a:rPr>
              <a:t>buffer</a:t>
            </a:r>
            <a:r>
              <a:rPr lang="zh-CN" altLang="en-US" smtClean="0">
                <a:ea typeface="宋体" panose="02010600030101010101" pitchFamily="2" charset="-122"/>
              </a:rPr>
              <a:t>中存储的指令所带来的收益要比因</a:t>
            </a:r>
            <a:r>
              <a:rPr lang="en-US" altLang="zh-CN" smtClean="0">
                <a:ea typeface="宋体" panose="02010600030101010101" pitchFamily="2" charset="-122"/>
              </a:rPr>
              <a:t>buffer miss</a:t>
            </a:r>
            <a:r>
              <a:rPr lang="zh-CN" altLang="en-US" smtClean="0">
                <a:ea typeface="宋体" panose="02010600030101010101" pitchFamily="2" charset="-122"/>
              </a:rPr>
              <a:t>所带来的</a:t>
            </a:r>
            <a:r>
              <a:rPr lang="en-US" altLang="zh-CN" smtClean="0">
                <a:ea typeface="宋体" panose="02010600030101010101" pitchFamily="2" charset="-122"/>
              </a:rPr>
              <a:t>penalty</a:t>
            </a:r>
            <a:r>
              <a:rPr lang="zh-CN" altLang="en-US" smtClean="0">
                <a:ea typeface="宋体" panose="02010600030101010101" pitchFamily="2" charset="-122"/>
              </a:rPr>
              <a:t>要大，设</a:t>
            </a:r>
            <a:r>
              <a:rPr lang="en-US" altLang="zh-CN" smtClean="0">
                <a:ea typeface="宋体" panose="02010600030101010101" pitchFamily="2" charset="-122"/>
              </a:rPr>
              <a:t>hit rate = x ,</a:t>
            </a:r>
            <a:r>
              <a:rPr lang="zh-CN" altLang="en-US" smtClean="0">
                <a:ea typeface="宋体" panose="02010600030101010101" pitchFamily="2" charset="-122"/>
              </a:rPr>
              <a:t>那么：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	x*(-1) + (1-x)*2 &lt; 0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</a:t>
            </a:r>
            <a:r>
              <a:rPr lang="zh-CN" altLang="en-US" smtClean="0">
                <a:ea typeface="宋体" panose="02010600030101010101" pitchFamily="2" charset="-122"/>
              </a:rPr>
              <a:t>解得： </a:t>
            </a:r>
            <a:r>
              <a:rPr lang="en-US" altLang="zh-CN" smtClean="0">
                <a:ea typeface="宋体" panose="02010600030101010101" pitchFamily="2" charset="-122"/>
              </a:rPr>
              <a:t>x &gt; 2/3 = 66.7%</a:t>
            </a:r>
          </a:p>
        </p:txBody>
      </p:sp>
    </p:spTree>
    <p:extLst>
      <p:ext uri="{BB962C8B-B14F-4D97-AF65-F5344CB8AC3E}">
        <p14:creationId xmlns:p14="http://schemas.microsoft.com/office/powerpoint/2010/main" val="283770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altLang="zh-CN" dirty="0" smtClean="0"/>
              <a:t>.9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(i=0;i&lt;300;i++)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c_re[i] = a_re[i] * b_re[i] – a_im[i] * b_im[i];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c_im[i] = a_re[i] * b_im[i] + a_im[i] * b_re[i];</a:t>
            </a: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lphaLcPeriod"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运算密度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浮点操作个数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内存访问字节数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六次浮点数操作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次读操作：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a_re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a_im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b_re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b_im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 2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次写操作：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c_re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c_im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运算密度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6/(6*4) = 1/4</a:t>
            </a:r>
          </a:p>
        </p:txBody>
      </p:sp>
    </p:spTree>
    <p:extLst>
      <p:ext uri="{BB962C8B-B14F-4D97-AF65-F5344CB8AC3E}">
        <p14:creationId xmlns:p14="http://schemas.microsoft.com/office/powerpoint/2010/main" val="40095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599</Words>
  <Application>Microsoft Office PowerPoint</Application>
  <PresentationFormat>宽屏</PresentationFormat>
  <Paragraphs>225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华文行楷</vt:lpstr>
      <vt:lpstr>华文新魏</vt:lpstr>
      <vt:lpstr>宋体</vt:lpstr>
      <vt:lpstr>Arial</vt:lpstr>
      <vt:lpstr>Calibri</vt:lpstr>
      <vt:lpstr>Calibri Light</vt:lpstr>
      <vt:lpstr>Consolas</vt:lpstr>
      <vt:lpstr>Times New Roman</vt:lpstr>
      <vt:lpstr>Verdana</vt:lpstr>
      <vt:lpstr>Office Theme</vt:lpstr>
      <vt:lpstr>习题课</vt:lpstr>
      <vt:lpstr>P255 3.14</vt:lpstr>
      <vt:lpstr>PowerPoint 演示文稿</vt:lpstr>
      <vt:lpstr>PowerPoint 演示文稿</vt:lpstr>
      <vt:lpstr>P257 3.15</vt:lpstr>
      <vt:lpstr>PowerPoint 演示文稿</vt:lpstr>
      <vt:lpstr>P259 3.19</vt:lpstr>
      <vt:lpstr>PowerPoint 演示文稿</vt:lpstr>
      <vt:lpstr>4.9</vt:lpstr>
      <vt:lpstr>4.9 cont.</vt:lpstr>
      <vt:lpstr>4.9 cont.</vt:lpstr>
      <vt:lpstr>4.9 cont.</vt:lpstr>
      <vt:lpstr>4.10</vt:lpstr>
      <vt:lpstr>4.12</vt:lpstr>
      <vt:lpstr>4.13</vt:lpstr>
      <vt:lpstr>4.14</vt:lpstr>
      <vt:lpstr>4.14 cont.</vt:lpstr>
      <vt:lpstr>4.14 cont.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3</dc:title>
  <dc:creator>Guo Hailin</dc:creator>
  <cp:lastModifiedBy>dell</cp:lastModifiedBy>
  <cp:revision>208</cp:revision>
  <dcterms:created xsi:type="dcterms:W3CDTF">2014-05-27T00:57:10Z</dcterms:created>
  <dcterms:modified xsi:type="dcterms:W3CDTF">2015-06-03T11:16:09Z</dcterms:modified>
</cp:coreProperties>
</file>