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256" r:id="rId2"/>
    <p:sldId id="311" r:id="rId3"/>
    <p:sldId id="312" r:id="rId4"/>
    <p:sldId id="313" r:id="rId5"/>
    <p:sldId id="314" r:id="rId6"/>
    <p:sldId id="315" r:id="rId7"/>
    <p:sldId id="309" r:id="rId8"/>
    <p:sldId id="304" r:id="rId9"/>
    <p:sldId id="305" r:id="rId10"/>
    <p:sldId id="306" r:id="rId11"/>
    <p:sldId id="307" r:id="rId12"/>
    <p:sldId id="308" r:id="rId13"/>
    <p:sldId id="310" r:id="rId14"/>
    <p:sldId id="280" r:id="rId15"/>
  </p:sldIdLst>
  <p:sldSz cx="9144000" cy="5143500" type="screen16x9"/>
  <p:notesSz cx="6858000" cy="9144000"/>
  <p:embeddedFontLst>
    <p:embeddedFont>
      <p:font typeface="Helvetica Neue" panose="020B0604020202020204" charset="0"/>
      <p:regular r:id="rId17"/>
      <p:bold r:id="rId18"/>
      <p:italic r:id="rId19"/>
      <p:boldItalic r:id="rId20"/>
    </p:embeddedFont>
    <p:embeddedFont>
      <p:font typeface="Muli" panose="020B0604020202020204" charset="0"/>
      <p:regular r:id="rId21"/>
      <p:bold r:id="rId22"/>
      <p:italic r:id="rId23"/>
      <p:boldItalic r:id="rId24"/>
    </p:embeddedFont>
    <p:embeddedFont>
      <p:font typeface="Nixie One"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6B9C"/>
    <a:srgbClr val="153F5B"/>
    <a:srgbClr val="0E293C"/>
    <a:srgbClr val="2C9DDE"/>
    <a:srgbClr val="4998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B6D58E-9743-4A30-B655-6C51FF56D186}" v="15" dt="2020-10-21T14:22:19.033"/>
  </p1510:revLst>
</p1510:revInfo>
</file>

<file path=ppt/tableStyles.xml><?xml version="1.0" encoding="utf-8"?>
<a:tblStyleLst xmlns:a="http://schemas.openxmlformats.org/drawingml/2006/main" def="{1E15FE8C-0340-4FC9-95E5-D7002D07FC96}">
  <a:tblStyle styleId="{1E15FE8C-0340-4FC9-95E5-D7002D07FC9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76498" autoAdjust="0"/>
  </p:normalViewPr>
  <p:slideViewPr>
    <p:cSldViewPr snapToGrid="0">
      <p:cViewPr varScale="1">
        <p:scale>
          <a:sx n="115" d="100"/>
          <a:sy n="115" d="100"/>
        </p:scale>
        <p:origin x="1488" y="102"/>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Hoffman" userId="b3ee02141e2b4ef5" providerId="LiveId" clId="{97B6D58E-9743-4A30-B655-6C51FF56D186}"/>
    <pc:docChg chg="undo redo custSel addSld delSld modSld">
      <pc:chgData name="Brandon Hoffman" userId="b3ee02141e2b4ef5" providerId="LiveId" clId="{97B6D58E-9743-4A30-B655-6C51FF56D186}" dt="2020-10-21T14:25:19.620" v="8359" actId="20577"/>
      <pc:docMkLst>
        <pc:docMk/>
      </pc:docMkLst>
      <pc:sldChg chg="addSp modSp mod modAnim modNotesTx">
        <pc:chgData name="Brandon Hoffman" userId="b3ee02141e2b4ef5" providerId="LiveId" clId="{97B6D58E-9743-4A30-B655-6C51FF56D186}" dt="2020-10-21T12:51:01.654" v="879" actId="20577"/>
        <pc:sldMkLst>
          <pc:docMk/>
          <pc:sldMk cId="1358657504" sldId="304"/>
        </pc:sldMkLst>
        <pc:picChg chg="add mod">
          <ac:chgData name="Brandon Hoffman" userId="b3ee02141e2b4ef5" providerId="LiveId" clId="{97B6D58E-9743-4A30-B655-6C51FF56D186}" dt="2020-10-21T12:48:45.979" v="679" actId="1076"/>
          <ac:picMkLst>
            <pc:docMk/>
            <pc:sldMk cId="1358657504" sldId="304"/>
            <ac:picMk id="5" creationId="{4B21D71B-4FAC-4AC0-AC2D-307046722D37}"/>
          </ac:picMkLst>
        </pc:picChg>
      </pc:sldChg>
      <pc:sldChg chg="modNotesTx">
        <pc:chgData name="Brandon Hoffman" userId="b3ee02141e2b4ef5" providerId="LiveId" clId="{97B6D58E-9743-4A30-B655-6C51FF56D186}" dt="2020-10-21T12:55:46.911" v="1239" actId="20577"/>
        <pc:sldMkLst>
          <pc:docMk/>
          <pc:sldMk cId="3446700200" sldId="305"/>
        </pc:sldMkLst>
      </pc:sldChg>
      <pc:sldChg chg="modNotesTx">
        <pc:chgData name="Brandon Hoffman" userId="b3ee02141e2b4ef5" providerId="LiveId" clId="{97B6D58E-9743-4A30-B655-6C51FF56D186}" dt="2020-10-21T12:56:35.130" v="1249" actId="20577"/>
        <pc:sldMkLst>
          <pc:docMk/>
          <pc:sldMk cId="71015598" sldId="306"/>
        </pc:sldMkLst>
      </pc:sldChg>
      <pc:sldChg chg="modNotesTx">
        <pc:chgData name="Brandon Hoffman" userId="b3ee02141e2b4ef5" providerId="LiveId" clId="{97B6D58E-9743-4A30-B655-6C51FF56D186}" dt="2020-10-21T13:01:20.448" v="1566" actId="20577"/>
        <pc:sldMkLst>
          <pc:docMk/>
          <pc:sldMk cId="3413647341" sldId="307"/>
        </pc:sldMkLst>
      </pc:sldChg>
      <pc:sldChg chg="modNotesTx">
        <pc:chgData name="Brandon Hoffman" userId="b3ee02141e2b4ef5" providerId="LiveId" clId="{97B6D58E-9743-4A30-B655-6C51FF56D186}" dt="2020-10-21T13:10:31.814" v="2887" actId="20577"/>
        <pc:sldMkLst>
          <pc:docMk/>
          <pc:sldMk cId="2444779775" sldId="308"/>
        </pc:sldMkLst>
      </pc:sldChg>
      <pc:sldChg chg="modSp add del mod">
        <pc:chgData name="Brandon Hoffman" userId="b3ee02141e2b4ef5" providerId="LiveId" clId="{97B6D58E-9743-4A30-B655-6C51FF56D186}" dt="2020-10-21T06:27:03.862" v="17" actId="47"/>
        <pc:sldMkLst>
          <pc:docMk/>
          <pc:sldMk cId="1545619695" sldId="309"/>
        </pc:sldMkLst>
        <pc:spChg chg="mod">
          <ac:chgData name="Brandon Hoffman" userId="b3ee02141e2b4ef5" providerId="LiveId" clId="{97B6D58E-9743-4A30-B655-6C51FF56D186}" dt="2020-10-21T06:26:56.599" v="16" actId="20577"/>
          <ac:spMkLst>
            <pc:docMk/>
            <pc:sldMk cId="1545619695" sldId="309"/>
            <ac:spMk id="7" creationId="{3B9CCF0A-B6AC-4E3E-9AE0-0E6C02D98C1E}"/>
          </ac:spMkLst>
        </pc:spChg>
      </pc:sldChg>
      <pc:sldChg chg="modSp add mod modNotesTx">
        <pc:chgData name="Brandon Hoffman" userId="b3ee02141e2b4ef5" providerId="LiveId" clId="{97B6D58E-9743-4A30-B655-6C51FF56D186}" dt="2020-10-21T12:46:43.404" v="655" actId="20577"/>
        <pc:sldMkLst>
          <pc:docMk/>
          <pc:sldMk cId="3083027518" sldId="309"/>
        </pc:sldMkLst>
        <pc:spChg chg="mod">
          <ac:chgData name="Brandon Hoffman" userId="b3ee02141e2b4ef5" providerId="LiveId" clId="{97B6D58E-9743-4A30-B655-6C51FF56D186}" dt="2020-10-21T06:29:13.634" v="284" actId="108"/>
          <ac:spMkLst>
            <pc:docMk/>
            <pc:sldMk cId="3083027518" sldId="309"/>
            <ac:spMk id="4" creationId="{F2D98915-2730-44C5-A61F-55A36F7CB933}"/>
          </ac:spMkLst>
        </pc:spChg>
        <pc:spChg chg="mod">
          <ac:chgData name="Brandon Hoffman" userId="b3ee02141e2b4ef5" providerId="LiveId" clId="{97B6D58E-9743-4A30-B655-6C51FF56D186}" dt="2020-10-21T06:27:28.446" v="34" actId="20577"/>
          <ac:spMkLst>
            <pc:docMk/>
            <pc:sldMk cId="3083027518" sldId="309"/>
            <ac:spMk id="7" creationId="{3B9CCF0A-B6AC-4E3E-9AE0-0E6C02D98C1E}"/>
          </ac:spMkLst>
        </pc:spChg>
      </pc:sldChg>
      <pc:sldChg chg="add del">
        <pc:chgData name="Brandon Hoffman" userId="b3ee02141e2b4ef5" providerId="LiveId" clId="{97B6D58E-9743-4A30-B655-6C51FF56D186}" dt="2020-10-21T06:31:16.113" v="287" actId="47"/>
        <pc:sldMkLst>
          <pc:docMk/>
          <pc:sldMk cId="278702500" sldId="310"/>
        </pc:sldMkLst>
      </pc:sldChg>
      <pc:sldChg chg="addSp delSp modSp add mod modNotesTx">
        <pc:chgData name="Brandon Hoffman" userId="b3ee02141e2b4ef5" providerId="LiveId" clId="{97B6D58E-9743-4A30-B655-6C51FF56D186}" dt="2020-10-21T13:16:21.586" v="3316" actId="20577"/>
        <pc:sldMkLst>
          <pc:docMk/>
          <pc:sldMk cId="3809363122" sldId="310"/>
        </pc:sldMkLst>
        <pc:spChg chg="add del mod">
          <ac:chgData name="Brandon Hoffman" userId="b3ee02141e2b4ef5" providerId="LiveId" clId="{97B6D58E-9743-4A30-B655-6C51FF56D186}" dt="2020-10-21T13:15:55.778" v="3313" actId="14100"/>
          <ac:spMkLst>
            <pc:docMk/>
            <pc:sldMk cId="3809363122" sldId="310"/>
            <ac:spMk id="4" creationId="{F2D98915-2730-44C5-A61F-55A36F7CB933}"/>
          </ac:spMkLst>
        </pc:spChg>
        <pc:spChg chg="mod">
          <ac:chgData name="Brandon Hoffman" userId="b3ee02141e2b4ef5" providerId="LiveId" clId="{97B6D58E-9743-4A30-B655-6C51FF56D186}" dt="2020-10-21T13:16:03.471" v="3315" actId="20577"/>
          <ac:spMkLst>
            <pc:docMk/>
            <pc:sldMk cId="3809363122" sldId="310"/>
            <ac:spMk id="7" creationId="{3B9CCF0A-B6AC-4E3E-9AE0-0E6C02D98C1E}"/>
          </ac:spMkLst>
        </pc:spChg>
      </pc:sldChg>
      <pc:sldChg chg="addSp modSp add mod modAnim modNotesTx">
        <pc:chgData name="Brandon Hoffman" userId="b3ee02141e2b4ef5" providerId="LiveId" clId="{97B6D58E-9743-4A30-B655-6C51FF56D186}" dt="2020-10-21T13:36:36.814" v="5016" actId="20577"/>
        <pc:sldMkLst>
          <pc:docMk/>
          <pc:sldMk cId="1427166205" sldId="311"/>
        </pc:sldMkLst>
        <pc:spChg chg="mod">
          <ac:chgData name="Brandon Hoffman" userId="b3ee02141e2b4ef5" providerId="LiveId" clId="{97B6D58E-9743-4A30-B655-6C51FF56D186}" dt="2020-10-21T13:20:42.332" v="3702" actId="5793"/>
          <ac:spMkLst>
            <pc:docMk/>
            <pc:sldMk cId="1427166205" sldId="311"/>
            <ac:spMk id="4" creationId="{F2D98915-2730-44C5-A61F-55A36F7CB933}"/>
          </ac:spMkLst>
        </pc:spChg>
        <pc:spChg chg="mod">
          <ac:chgData name="Brandon Hoffman" userId="b3ee02141e2b4ef5" providerId="LiveId" clId="{97B6D58E-9743-4A30-B655-6C51FF56D186}" dt="2020-10-21T13:18:13.931" v="3335" actId="20577"/>
          <ac:spMkLst>
            <pc:docMk/>
            <pc:sldMk cId="1427166205" sldId="311"/>
            <ac:spMk id="7" creationId="{3B9CCF0A-B6AC-4E3E-9AE0-0E6C02D98C1E}"/>
          </ac:spMkLst>
        </pc:spChg>
        <pc:picChg chg="add mod">
          <ac:chgData name="Brandon Hoffman" userId="b3ee02141e2b4ef5" providerId="LiveId" clId="{97B6D58E-9743-4A30-B655-6C51FF56D186}" dt="2020-10-21T13:33:25.014" v="4935" actId="962"/>
          <ac:picMkLst>
            <pc:docMk/>
            <pc:sldMk cId="1427166205" sldId="311"/>
            <ac:picMk id="3" creationId="{1E7EBAD0-F079-493B-B539-3819F138E155}"/>
          </ac:picMkLst>
        </pc:picChg>
      </pc:sldChg>
      <pc:sldChg chg="modSp add mod modNotesTx">
        <pc:chgData name="Brandon Hoffman" userId="b3ee02141e2b4ef5" providerId="LiveId" clId="{97B6D58E-9743-4A30-B655-6C51FF56D186}" dt="2020-10-21T13:53:33.244" v="6667" actId="20577"/>
        <pc:sldMkLst>
          <pc:docMk/>
          <pc:sldMk cId="4177338535" sldId="312"/>
        </pc:sldMkLst>
        <pc:spChg chg="mod">
          <ac:chgData name="Brandon Hoffman" userId="b3ee02141e2b4ef5" providerId="LiveId" clId="{97B6D58E-9743-4A30-B655-6C51FF56D186}" dt="2020-10-21T13:40:53.309" v="5273" actId="20577"/>
          <ac:spMkLst>
            <pc:docMk/>
            <pc:sldMk cId="4177338535" sldId="312"/>
            <ac:spMk id="4" creationId="{F2D98915-2730-44C5-A61F-55A36F7CB933}"/>
          </ac:spMkLst>
        </pc:spChg>
        <pc:spChg chg="mod">
          <ac:chgData name="Brandon Hoffman" userId="b3ee02141e2b4ef5" providerId="LiveId" clId="{97B6D58E-9743-4A30-B655-6C51FF56D186}" dt="2020-10-21T13:53:33.244" v="6667" actId="20577"/>
          <ac:spMkLst>
            <pc:docMk/>
            <pc:sldMk cId="4177338535" sldId="312"/>
            <ac:spMk id="7" creationId="{3B9CCF0A-B6AC-4E3E-9AE0-0E6C02D98C1E}"/>
          </ac:spMkLst>
        </pc:spChg>
      </pc:sldChg>
      <pc:sldChg chg="modSp add mod modNotesTx">
        <pc:chgData name="Brandon Hoffman" userId="b3ee02141e2b4ef5" providerId="LiveId" clId="{97B6D58E-9743-4A30-B655-6C51FF56D186}" dt="2020-10-21T14:04:57.301" v="7363" actId="20577"/>
        <pc:sldMkLst>
          <pc:docMk/>
          <pc:sldMk cId="1161680187" sldId="313"/>
        </pc:sldMkLst>
        <pc:spChg chg="mod">
          <ac:chgData name="Brandon Hoffman" userId="b3ee02141e2b4ef5" providerId="LiveId" clId="{97B6D58E-9743-4A30-B655-6C51FF56D186}" dt="2020-10-21T13:56:43.546" v="7075" actId="20577"/>
          <ac:spMkLst>
            <pc:docMk/>
            <pc:sldMk cId="1161680187" sldId="313"/>
            <ac:spMk id="4" creationId="{F2D98915-2730-44C5-A61F-55A36F7CB933}"/>
          </ac:spMkLst>
        </pc:spChg>
        <pc:spChg chg="mod">
          <ac:chgData name="Brandon Hoffman" userId="b3ee02141e2b4ef5" providerId="LiveId" clId="{97B6D58E-9743-4A30-B655-6C51FF56D186}" dt="2020-10-21T13:53:45.041" v="6687" actId="20577"/>
          <ac:spMkLst>
            <pc:docMk/>
            <pc:sldMk cId="1161680187" sldId="313"/>
            <ac:spMk id="7" creationId="{3B9CCF0A-B6AC-4E3E-9AE0-0E6C02D98C1E}"/>
          </ac:spMkLst>
        </pc:spChg>
      </pc:sldChg>
      <pc:sldChg chg="addSp modSp add mod modNotesTx">
        <pc:chgData name="Brandon Hoffman" userId="b3ee02141e2b4ef5" providerId="LiveId" clId="{97B6D58E-9743-4A30-B655-6C51FF56D186}" dt="2020-10-21T14:22:12.971" v="8129" actId="20577"/>
        <pc:sldMkLst>
          <pc:docMk/>
          <pc:sldMk cId="2817547878" sldId="314"/>
        </pc:sldMkLst>
        <pc:spChg chg="mod">
          <ac:chgData name="Brandon Hoffman" userId="b3ee02141e2b4ef5" providerId="LiveId" clId="{97B6D58E-9743-4A30-B655-6C51FF56D186}" dt="2020-10-21T14:15:49.735" v="8029" actId="1076"/>
          <ac:spMkLst>
            <pc:docMk/>
            <pc:sldMk cId="2817547878" sldId="314"/>
            <ac:spMk id="4" creationId="{F2D98915-2730-44C5-A61F-55A36F7CB933}"/>
          </ac:spMkLst>
        </pc:spChg>
        <pc:spChg chg="mod">
          <ac:chgData name="Brandon Hoffman" userId="b3ee02141e2b4ef5" providerId="LiveId" clId="{97B6D58E-9743-4A30-B655-6C51FF56D186}" dt="2020-10-21T14:05:49.023" v="7383" actId="20577"/>
          <ac:spMkLst>
            <pc:docMk/>
            <pc:sldMk cId="2817547878" sldId="314"/>
            <ac:spMk id="7" creationId="{3B9CCF0A-B6AC-4E3E-9AE0-0E6C02D98C1E}"/>
          </ac:spMkLst>
        </pc:spChg>
        <pc:graphicFrameChg chg="add mod modGraphic">
          <ac:chgData name="Brandon Hoffman" userId="b3ee02141e2b4ef5" providerId="LiveId" clId="{97B6D58E-9743-4A30-B655-6C51FF56D186}" dt="2020-10-21T14:15:34.650" v="8026" actId="1076"/>
          <ac:graphicFrameMkLst>
            <pc:docMk/>
            <pc:sldMk cId="2817547878" sldId="314"/>
            <ac:graphicFrameMk id="2" creationId="{8309328C-A16A-4121-8B70-1ABAEB73FE9D}"/>
          </ac:graphicFrameMkLst>
        </pc:graphicFrameChg>
      </pc:sldChg>
      <pc:sldChg chg="delSp modSp add mod modNotesTx">
        <pc:chgData name="Brandon Hoffman" userId="b3ee02141e2b4ef5" providerId="LiveId" clId="{97B6D58E-9743-4A30-B655-6C51FF56D186}" dt="2020-10-21T14:25:19.620" v="8359" actId="20577"/>
        <pc:sldMkLst>
          <pc:docMk/>
          <pc:sldMk cId="2994589405" sldId="315"/>
        </pc:sldMkLst>
        <pc:spChg chg="mod">
          <ac:chgData name="Brandon Hoffman" userId="b3ee02141e2b4ef5" providerId="LiveId" clId="{97B6D58E-9743-4A30-B655-6C51FF56D186}" dt="2020-10-21T14:24:34.812" v="8342" actId="207"/>
          <ac:spMkLst>
            <pc:docMk/>
            <pc:sldMk cId="2994589405" sldId="315"/>
            <ac:spMk id="4" creationId="{F2D98915-2730-44C5-A61F-55A36F7CB933}"/>
          </ac:spMkLst>
        </pc:spChg>
        <pc:spChg chg="mod">
          <ac:chgData name="Brandon Hoffman" userId="b3ee02141e2b4ef5" providerId="LiveId" clId="{97B6D58E-9743-4A30-B655-6C51FF56D186}" dt="2020-10-21T14:22:24.418" v="8146" actId="20577"/>
          <ac:spMkLst>
            <pc:docMk/>
            <pc:sldMk cId="2994589405" sldId="315"/>
            <ac:spMk id="7" creationId="{3B9CCF0A-B6AC-4E3E-9AE0-0E6C02D98C1E}"/>
          </ac:spMkLst>
        </pc:spChg>
        <pc:graphicFrameChg chg="del">
          <ac:chgData name="Brandon Hoffman" userId="b3ee02141e2b4ef5" providerId="LiveId" clId="{97B6D58E-9743-4A30-B655-6C51FF56D186}" dt="2020-10-21T14:22:27.086" v="8147" actId="478"/>
          <ac:graphicFrameMkLst>
            <pc:docMk/>
            <pc:sldMk cId="2994589405" sldId="315"/>
            <ac:graphicFrameMk id="2" creationId="{8309328C-A16A-4121-8B70-1ABAEB73FE9D}"/>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25577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Associated with every expression that is syntactically valid is potentially a meaning, the semantics.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What does this expression evaluate to?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And here we're going to separate out both static semantics and full semantics.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Static semantics tells us which syntactically valid strings actually have a meaning.</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English, incorrect English, the sentence I are hungry is not actually meaningful.</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It's syntactically valid, meaning it's put together properly.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It's in this case a pronoun, a verb, and then an adjective.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perfectly legal combination, but semantically it doesn't make sense.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Same thing happens in a programming language.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first expression, 3.2 times 5, is syntactically valid.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second one, 3 plus the string hi, is syntactically valid.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It is a primitive, an operator, and a primitive, but semantically it doesn't make sense.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 can't add a number and a string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 we have to distinguish things that are not statically semantically valid because they're not going to be expressions we want to try and assign a meaning to.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41945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Once we have both syntactically correct and static semantically correct expressions, we want to then know what's the meaning associated with them. </a:t>
            </a:r>
          </a:p>
          <a:p>
            <a:pPr marL="0" lvl="0" indent="0" algn="l" rtl="0">
              <a:spcBef>
                <a:spcPts val="0"/>
              </a:spcBef>
              <a:spcAft>
                <a:spcPts val="0"/>
              </a:spcAft>
              <a:buNone/>
            </a:pPr>
            <a:r>
              <a:rPr lang="en-US" dirty="0"/>
              <a:t>And I'm going to start building this up.</a:t>
            </a:r>
          </a:p>
          <a:p>
            <a:pPr marL="0" lvl="0" indent="0" algn="l" rtl="0">
              <a:spcBef>
                <a:spcPts val="0"/>
              </a:spcBef>
              <a:spcAft>
                <a:spcPts val="0"/>
              </a:spcAft>
              <a:buNone/>
            </a:pPr>
            <a:r>
              <a:rPr lang="en-US" dirty="0"/>
              <a:t>Semantics then is the meaning associated with that syntactically correct string of symbols with no semantic errors.</a:t>
            </a:r>
          </a:p>
          <a:p>
            <a:pPr marL="0" lvl="0" indent="0" algn="l" rtl="0">
              <a:spcBef>
                <a:spcPts val="0"/>
              </a:spcBef>
              <a:spcAft>
                <a:spcPts val="0"/>
              </a:spcAft>
              <a:buNone/>
            </a:pPr>
            <a:r>
              <a:rPr lang="en-US" dirty="0"/>
              <a:t>Even here there can be some wonderful nuances. </a:t>
            </a:r>
          </a:p>
          <a:p>
            <a:pPr marL="0" lvl="0" indent="0" algn="l" rtl="0">
              <a:spcBef>
                <a:spcPts val="0"/>
              </a:spcBef>
              <a:spcAft>
                <a:spcPts val="0"/>
              </a:spcAft>
              <a:buNone/>
            </a:pPr>
            <a:r>
              <a:rPr lang="en-US" dirty="0"/>
              <a:t>In English, we can have a sentence that's both statically semantically correct and syntactically correct, but can have multiple meanings. </a:t>
            </a:r>
          </a:p>
          <a:p>
            <a:pPr marL="0" lvl="0" indent="0" algn="l" rtl="0">
              <a:spcBef>
                <a:spcPts val="0"/>
              </a:spcBef>
              <a:spcAft>
                <a:spcPts val="0"/>
              </a:spcAft>
              <a:buNone/>
            </a:pPr>
            <a:r>
              <a:rPr lang="en-US" dirty="0"/>
              <a:t>[circle first phrase] Flying planes can be dangerous. </a:t>
            </a:r>
          </a:p>
          <a:p>
            <a:pPr marL="0" lvl="0" indent="0" algn="l" rtl="0">
              <a:spcBef>
                <a:spcPts val="0"/>
              </a:spcBef>
              <a:spcAft>
                <a:spcPts val="0"/>
              </a:spcAft>
              <a:buNone/>
            </a:pPr>
            <a:r>
              <a:rPr lang="en-US" dirty="0"/>
              <a:t>Does that mean if I'm flying that it's dangerous?</a:t>
            </a:r>
          </a:p>
          <a:p>
            <a:pPr marL="0" lvl="0" indent="0" algn="l" rtl="0">
              <a:spcBef>
                <a:spcPts val="0"/>
              </a:spcBef>
              <a:spcAft>
                <a:spcPts val="0"/>
              </a:spcAft>
              <a:buNone/>
            </a:pPr>
            <a:r>
              <a:rPr lang="en-US" dirty="0"/>
              <a:t>Does it mean if they come out of the air and crash on top of you they're dangerous?</a:t>
            </a:r>
          </a:p>
          <a:p>
            <a:pPr marL="0" lvl="0" indent="0" algn="l" rtl="0">
              <a:spcBef>
                <a:spcPts val="0"/>
              </a:spcBef>
              <a:spcAft>
                <a:spcPts val="0"/>
              </a:spcAft>
              <a:buNone/>
            </a:pPr>
            <a:r>
              <a:rPr lang="en-US" dirty="0"/>
              <a:t>There are multiple interpretations to it.</a:t>
            </a:r>
          </a:p>
          <a:p>
            <a:pPr marL="0" lvl="0" indent="0" algn="l" rtl="0">
              <a:spcBef>
                <a:spcPts val="0"/>
              </a:spcBef>
              <a:spcAft>
                <a:spcPts val="0"/>
              </a:spcAft>
              <a:buNone/>
            </a:pPr>
            <a:r>
              <a:rPr lang="en-US" dirty="0"/>
              <a:t>Or from an old joke, this reading lamp hasn't uttered a word since I bought it, obviously playing on the word reading lamp. </a:t>
            </a:r>
          </a:p>
          <a:p>
            <a:pPr marL="0" lvl="0" indent="0" algn="l" rtl="0">
              <a:spcBef>
                <a:spcPts val="0"/>
              </a:spcBef>
              <a:spcAft>
                <a:spcPts val="0"/>
              </a:spcAft>
              <a:buNone/>
            </a:pPr>
            <a:r>
              <a:rPr lang="en-US" dirty="0"/>
              <a:t>Is it a lamp with a soft light meant to help you read? Or is it a magic lamp that can audibly read to you. Alexa perhaps? – there can obviously be different meanings associated with it.</a:t>
            </a:r>
          </a:p>
          <a:p>
            <a:pPr marL="0" lvl="0" indent="0" algn="l" rtl="0">
              <a:spcBef>
                <a:spcPts val="0"/>
              </a:spcBef>
              <a:spcAft>
                <a:spcPts val="0"/>
              </a:spcAft>
              <a:buNone/>
            </a:pPr>
            <a:r>
              <a:rPr lang="en-US" dirty="0"/>
              <a:t>In a programming language, there’s both good news and bad news. </a:t>
            </a:r>
          </a:p>
          <a:p>
            <a:pPr marL="0" lvl="0" indent="0" algn="l" rtl="0">
              <a:spcBef>
                <a:spcPts val="0"/>
              </a:spcBef>
              <a:spcAft>
                <a:spcPts val="0"/>
              </a:spcAft>
              <a:buNone/>
            </a:pPr>
            <a:r>
              <a:rPr lang="en-US" dirty="0"/>
              <a:t>The good news is any syntactically correct and static semantically correct expression in a programming language will only have one meaning. </a:t>
            </a:r>
          </a:p>
          <a:p>
            <a:pPr marL="0" lvl="0" indent="0" algn="l" rtl="0">
              <a:spcBef>
                <a:spcPts val="0"/>
              </a:spcBef>
              <a:spcAft>
                <a:spcPts val="0"/>
              </a:spcAft>
              <a:buNone/>
            </a:pPr>
            <a:r>
              <a:rPr lang="en-US" dirty="0"/>
              <a:t>So none of the ambiguity that English can produce.</a:t>
            </a:r>
          </a:p>
          <a:p>
            <a:pPr marL="0" lvl="0" indent="0" algn="l" rtl="0">
              <a:spcBef>
                <a:spcPts val="0"/>
              </a:spcBef>
              <a:spcAft>
                <a:spcPts val="0"/>
              </a:spcAft>
              <a:buNone/>
            </a:pPr>
            <a:r>
              <a:rPr lang="en-US" dirty="0"/>
              <a:t>But the challenge is it might not be the meaning you intended.</a:t>
            </a:r>
          </a:p>
          <a:p>
            <a:pPr marL="0" lvl="0" indent="0" algn="l" rtl="0">
              <a:spcBef>
                <a:spcPts val="0"/>
              </a:spcBef>
              <a:spcAft>
                <a:spcPts val="0"/>
              </a:spcAft>
              <a:buNone/>
            </a:pPr>
            <a:r>
              <a:rPr lang="en-US" dirty="0"/>
              <a:t>And that's where bugs are going to show up.</a:t>
            </a:r>
          </a:p>
          <a:p>
            <a:pPr marL="0" lvl="0" indent="0" algn="l" rtl="0">
              <a:spcBef>
                <a:spcPts val="0"/>
              </a:spcBef>
              <a:spcAft>
                <a:spcPts val="0"/>
              </a:spcAft>
              <a:buNone/>
            </a:pPr>
            <a:r>
              <a:rPr lang="en-US" dirty="0"/>
              <a:t>And we're going to come to that as we go through the lessons</a:t>
            </a:r>
          </a:p>
          <a:p>
            <a:pPr marL="0" lvl="0" indent="0" algn="l" rtl="0">
              <a:spcBef>
                <a:spcPts val="0"/>
              </a:spcBef>
              <a:spcAft>
                <a:spcPts val="0"/>
              </a:spcAft>
              <a:buNone/>
            </a:pPr>
            <a:r>
              <a:rPr lang="en-US" dirty="0"/>
              <a:t>But these pieces now are how we're going to talk about the language.</a:t>
            </a:r>
          </a:p>
          <a:p>
            <a:pPr marL="0" lvl="0" indent="0" algn="l" rtl="0">
              <a:spcBef>
                <a:spcPts val="0"/>
              </a:spcBef>
              <a:spcAft>
                <a:spcPts val="0"/>
              </a:spcAft>
              <a:buNone/>
            </a:pPr>
            <a:r>
              <a:rPr lang="en-US" dirty="0"/>
              <a:t>What's the syntax of putting things together, and what's the semantics, the meanings associated with them?</a:t>
            </a:r>
            <a:endParaRPr dirty="0"/>
          </a:p>
        </p:txBody>
      </p:sp>
    </p:spTree>
    <p:extLst>
      <p:ext uri="{BB962C8B-B14F-4D97-AF65-F5344CB8AC3E}">
        <p14:creationId xmlns:p14="http://schemas.microsoft.com/office/powerpoint/2010/main" val="2851111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those three things in mind, we can start asking what could go wrong. </a:t>
            </a:r>
          </a:p>
          <a:p>
            <a:pPr marL="0" lvl="0" indent="0" algn="l" rtl="0">
              <a:spcBef>
                <a:spcPts val="0"/>
              </a:spcBef>
              <a:spcAft>
                <a:spcPts val="0"/>
              </a:spcAft>
              <a:buNone/>
            </a:pPr>
            <a:r>
              <a:rPr lang="en-US" dirty="0"/>
              <a:t>And over the course of these lessons, we’re </a:t>
            </a:r>
            <a:r>
              <a:rPr lang="en-US" dirty="0" err="1"/>
              <a:t>gonna</a:t>
            </a:r>
            <a:r>
              <a:rPr lang="en-US" dirty="0"/>
              <a:t> see a lot of what could go wrong.</a:t>
            </a:r>
          </a:p>
          <a:p>
            <a:pPr marL="0" lvl="0" indent="0" algn="l" rtl="0">
              <a:spcBef>
                <a:spcPts val="0"/>
              </a:spcBef>
              <a:spcAft>
                <a:spcPts val="0"/>
              </a:spcAft>
              <a:buNone/>
            </a:pPr>
            <a:r>
              <a:rPr lang="en-US" dirty="0"/>
              <a:t>First of all I could have a syntactic error.</a:t>
            </a:r>
          </a:p>
          <a:p>
            <a:pPr marL="0" lvl="0" indent="0" algn="l" rtl="0">
              <a:spcBef>
                <a:spcPts val="0"/>
              </a:spcBef>
              <a:spcAft>
                <a:spcPts val="0"/>
              </a:spcAft>
              <a:buNone/>
            </a:pPr>
            <a:r>
              <a:rPr lang="en-US" dirty="0"/>
              <a:t>I've not written down a legal expression.</a:t>
            </a:r>
          </a:p>
          <a:p>
            <a:pPr marL="0" lvl="0" indent="0" algn="l" rtl="0">
              <a:spcBef>
                <a:spcPts val="0"/>
              </a:spcBef>
              <a:spcAft>
                <a:spcPts val="0"/>
              </a:spcAft>
              <a:buNone/>
            </a:pPr>
            <a:r>
              <a:rPr lang="en-US" dirty="0"/>
              <a:t>These are common and easily caught.</a:t>
            </a:r>
          </a:p>
          <a:p>
            <a:pPr marL="0" lvl="0" indent="0" algn="l" rtl="0">
              <a:spcBef>
                <a:spcPts val="0"/>
              </a:spcBef>
              <a:spcAft>
                <a:spcPts val="0"/>
              </a:spcAft>
              <a:buNone/>
            </a:pPr>
            <a:r>
              <a:rPr lang="en-US" dirty="0"/>
              <a:t>And in fact most good programming languages or the environments that interpret them will catch those kinds of errors directly. </a:t>
            </a:r>
          </a:p>
          <a:p>
            <a:pPr marL="0" lvl="0" indent="0" algn="l" rtl="0">
              <a:spcBef>
                <a:spcPts val="0"/>
              </a:spcBef>
              <a:spcAft>
                <a:spcPts val="0"/>
              </a:spcAft>
              <a:buNone/>
            </a:pPr>
            <a:r>
              <a:rPr lang="en-US" dirty="0"/>
              <a:t>As we go along, I’m sure I'm going to make some mistakes as I try to write some code and Python will catch those right away. </a:t>
            </a:r>
          </a:p>
          <a:p>
            <a:pPr marL="0" lvl="0" indent="0" algn="l" rtl="0">
              <a:spcBef>
                <a:spcPts val="0"/>
              </a:spcBef>
              <a:spcAft>
                <a:spcPts val="0"/>
              </a:spcAft>
              <a:buNone/>
            </a:pPr>
            <a:r>
              <a:rPr lang="en-US" dirty="0"/>
              <a:t>So you won’t have to think particularly hard about catching syntactic errors.</a:t>
            </a:r>
          </a:p>
          <a:p>
            <a:pPr marL="0" lvl="0" indent="0" algn="l" rtl="0">
              <a:spcBef>
                <a:spcPts val="0"/>
              </a:spcBef>
              <a:spcAft>
                <a:spcPts val="0"/>
              </a:spcAft>
              <a:buNone/>
            </a:pPr>
            <a:r>
              <a:rPr lang="en-US" dirty="0"/>
              <a:t>Once you've got something that's syntactically correct, what about static semantic errors, things where things are in the right order but they don't make sense?</a:t>
            </a:r>
          </a:p>
          <a:p>
            <a:pPr marL="0" lvl="0" indent="0" algn="l" rtl="0">
              <a:spcBef>
                <a:spcPts val="0"/>
              </a:spcBef>
              <a:spcAft>
                <a:spcPts val="0"/>
              </a:spcAft>
              <a:buNone/>
            </a:pPr>
            <a:r>
              <a:rPr lang="en-US" dirty="0"/>
              <a:t>Some languages are very strict about catching these.</a:t>
            </a:r>
          </a:p>
          <a:p>
            <a:pPr marL="0" lvl="0" indent="0" algn="l" rtl="0">
              <a:spcBef>
                <a:spcPts val="0"/>
              </a:spcBef>
              <a:spcAft>
                <a:spcPts val="0"/>
              </a:spcAft>
              <a:buNone/>
            </a:pPr>
            <a:r>
              <a:rPr lang="en-US" dirty="0"/>
              <a:t>They'll actually check before you ever run a sequence of operations to make sure there are no static semantic errors.</a:t>
            </a:r>
          </a:p>
          <a:p>
            <a:pPr marL="0" lvl="0" indent="0" algn="l" rtl="0">
              <a:spcBef>
                <a:spcPts val="0"/>
              </a:spcBef>
              <a:spcAft>
                <a:spcPts val="0"/>
              </a:spcAft>
              <a:buNone/>
            </a:pPr>
            <a:r>
              <a:rPr lang="en-US" dirty="0"/>
              <a:t>Other languages-- and Python is one of them--will do it on the fly.</a:t>
            </a:r>
          </a:p>
          <a:p>
            <a:pPr marL="0" lvl="0" indent="0" algn="l" rtl="0">
              <a:spcBef>
                <a:spcPts val="0"/>
              </a:spcBef>
              <a:spcAft>
                <a:spcPts val="0"/>
              </a:spcAft>
              <a:buNone/>
            </a:pPr>
            <a:r>
              <a:rPr lang="en-US" dirty="0"/>
              <a:t>As you're going through a sequence of instructions, when it comes to one that is not statically semantically correct, it will stop.</a:t>
            </a:r>
          </a:p>
          <a:p>
            <a:pPr marL="0" lvl="0" indent="0" algn="l" rtl="0">
              <a:spcBef>
                <a:spcPts val="0"/>
              </a:spcBef>
              <a:spcAft>
                <a:spcPts val="0"/>
              </a:spcAft>
              <a:buNone/>
            </a:pPr>
            <a:r>
              <a:rPr lang="en-US" dirty="0"/>
              <a:t>That's good news, but it can lead to some unpredictable behavior.</a:t>
            </a:r>
          </a:p>
          <a:p>
            <a:pPr marL="0" lvl="0" indent="0" algn="l" rtl="0">
              <a:spcBef>
                <a:spcPts val="0"/>
              </a:spcBef>
              <a:spcAft>
                <a:spcPts val="0"/>
              </a:spcAft>
              <a:buNone/>
            </a:pPr>
            <a:r>
              <a:rPr lang="en-US" dirty="0"/>
              <a:t>And we're going to see that as we go along.</a:t>
            </a:r>
          </a:p>
          <a:p>
            <a:pPr marL="0" lvl="0" indent="0" algn="l" rtl="0">
              <a:spcBef>
                <a:spcPts val="0"/>
              </a:spcBef>
              <a:spcAft>
                <a:spcPts val="0"/>
              </a:spcAft>
              <a:buNone/>
            </a:pPr>
            <a:r>
              <a:rPr lang="en-US" dirty="0"/>
              <a:t>The bigger problem is one where there are no semantic errors, but you get a different meaning than what you actually intended.</a:t>
            </a:r>
          </a:p>
          <a:p>
            <a:pPr marL="0" lvl="0" indent="0" algn="l" rtl="0">
              <a:spcBef>
                <a:spcPts val="0"/>
              </a:spcBef>
              <a:spcAft>
                <a:spcPts val="0"/>
              </a:spcAft>
              <a:buNone/>
            </a:pPr>
            <a:r>
              <a:rPr lang="en-US" dirty="0"/>
              <a:t>These are the bugs that are challenging and are going to be difficult to find, but you need to find.</a:t>
            </a:r>
          </a:p>
          <a:p>
            <a:pPr marL="0" lvl="0" indent="0" algn="l" rtl="0">
              <a:spcBef>
                <a:spcPts val="0"/>
              </a:spcBef>
              <a:spcAft>
                <a:spcPts val="0"/>
              </a:spcAft>
              <a:buNone/>
            </a:pPr>
            <a:r>
              <a:rPr lang="en-US" dirty="0"/>
              <a:t>Now what are some of the consequences?</a:t>
            </a:r>
          </a:p>
          <a:p>
            <a:pPr marL="0" lvl="0" indent="0" algn="l" rtl="0">
              <a:spcBef>
                <a:spcPts val="0"/>
              </a:spcBef>
              <a:spcAft>
                <a:spcPts val="0"/>
              </a:spcAft>
              <a:buNone/>
            </a:pPr>
            <a:r>
              <a:rPr lang="en-US" dirty="0"/>
              <a:t>The program could crash, simply stop running.</a:t>
            </a:r>
          </a:p>
          <a:p>
            <a:pPr marL="0" lvl="0" indent="0" algn="l" rtl="0">
              <a:spcBef>
                <a:spcPts val="0"/>
              </a:spcBef>
              <a:spcAft>
                <a:spcPts val="0"/>
              </a:spcAft>
              <a:buNone/>
            </a:pPr>
            <a:r>
              <a:rPr lang="en-US" dirty="0"/>
              <a:t>Even worse the program could run forever or until you get really tired and you have to stop the machine because it's not coming back with a result.</a:t>
            </a:r>
          </a:p>
          <a:p>
            <a:pPr marL="0" lvl="0" indent="0" algn="l" rtl="0">
              <a:spcBef>
                <a:spcPts val="0"/>
              </a:spcBef>
              <a:spcAft>
                <a:spcPts val="0"/>
              </a:spcAft>
              <a:buNone/>
            </a:pPr>
            <a:r>
              <a:rPr lang="en-US" dirty="0"/>
              <a:t>And even worse yet, the program gives you an answer, but it's different than what you had expected, and you're going to use that to now do incorrect conclusions based on that error in computation.</a:t>
            </a:r>
          </a:p>
          <a:p>
            <a:pPr marL="0" lvl="0" indent="0" algn="l" rtl="0">
              <a:spcBef>
                <a:spcPts val="0"/>
              </a:spcBef>
              <a:spcAft>
                <a:spcPts val="0"/>
              </a:spcAft>
              <a:buNone/>
            </a:pPr>
            <a:r>
              <a:rPr lang="en-US" dirty="0"/>
              <a:t>None of these errors should be new to us, they’re exactly the same kind of errors we run into when working in applications like Excel. </a:t>
            </a:r>
          </a:p>
          <a:p>
            <a:pPr marL="0" lvl="0" indent="0" algn="l" rtl="0">
              <a:spcBef>
                <a:spcPts val="0"/>
              </a:spcBef>
              <a:spcAft>
                <a:spcPts val="0"/>
              </a:spcAft>
              <a:buNone/>
            </a:pPr>
            <a:r>
              <a:rPr lang="en-US" dirty="0"/>
              <a:t>It’s easy to catch a syntactic error like forgetting an equal sign at the beginning of a formula call. Or a static semantic error like when you try to sum a set of strings which is would be a static semantic error. </a:t>
            </a:r>
            <a:br>
              <a:rPr lang="en-US" dirty="0"/>
            </a:br>
            <a:r>
              <a:rPr lang="en-US" dirty="0"/>
              <a:t>And worse of all is, of course, the errors in an excel workbook that you might not be alerted to. </a:t>
            </a:r>
          </a:p>
          <a:p>
            <a:pPr marL="0" lvl="0" indent="0" algn="l" rtl="0">
              <a:spcBef>
                <a:spcPts val="0"/>
              </a:spcBef>
              <a:spcAft>
                <a:spcPts val="0"/>
              </a:spcAft>
              <a:buNone/>
            </a:pPr>
            <a:r>
              <a:rPr lang="en-US" dirty="0"/>
              <a:t>Flaws in logic or math in some deeply forgotten cell. </a:t>
            </a:r>
          </a:p>
          <a:p>
            <a:pPr marL="0" lvl="0" indent="0" algn="l" rtl="0">
              <a:spcBef>
                <a:spcPts val="0"/>
              </a:spcBef>
              <a:spcAft>
                <a:spcPts val="0"/>
              </a:spcAft>
              <a:buNone/>
            </a:pPr>
            <a:r>
              <a:rPr lang="en-US" dirty="0"/>
              <a:t>Or forgetting to  drag a formula or refresh a pivot table. </a:t>
            </a:r>
          </a:p>
          <a:p>
            <a:pPr marL="0" lvl="0" indent="0" algn="l" rtl="0">
              <a:spcBef>
                <a:spcPts val="0"/>
              </a:spcBef>
              <a:spcAft>
                <a:spcPts val="0"/>
              </a:spcAft>
              <a:buNone/>
            </a:pPr>
            <a:r>
              <a:rPr lang="en-US" dirty="0"/>
              <a:t>These errors can be harder to detect and can create incorrect results further down the workflow</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4281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what we're going to do now is start talking about Python. </a:t>
            </a:r>
          </a:p>
          <a:p>
            <a:pPr marL="0" lvl="0" indent="0" algn="l" rtl="0">
              <a:spcBef>
                <a:spcPts val="0"/>
              </a:spcBef>
              <a:spcAft>
                <a:spcPts val="0"/>
              </a:spcAft>
              <a:buNone/>
            </a:pPr>
            <a:r>
              <a:rPr lang="en-US" dirty="0"/>
              <a:t>And our goal is to learn the syntax and the semantics of this particular programming language, </a:t>
            </a:r>
          </a:p>
          <a:p>
            <a:pPr marL="0" lvl="0" indent="0" algn="l" rtl="0">
              <a:spcBef>
                <a:spcPts val="0"/>
              </a:spcBef>
              <a:spcAft>
                <a:spcPts val="0"/>
              </a:spcAft>
              <a:buNone/>
            </a:pPr>
            <a:r>
              <a:rPr lang="en-US" dirty="0"/>
              <a:t>and then to use that to learn how we can translate our recipes for solving a problem into a form that can go into the computer so it can run through that very mechanical sequence of steps to compute things that we want to do.</a:t>
            </a:r>
          </a:p>
          <a:p>
            <a:pPr marL="0" lvl="0" indent="0" algn="l" rtl="0">
              <a:spcBef>
                <a:spcPts val="0"/>
              </a:spcBef>
              <a:spcAft>
                <a:spcPts val="0"/>
              </a:spcAft>
              <a:buNone/>
            </a:pPr>
            <a:r>
              <a:rPr lang="en-US" dirty="0"/>
              <a:t>And finally as we do all of this, we're going to start seeing patterns of computation. </a:t>
            </a:r>
          </a:p>
          <a:p>
            <a:pPr marL="0" lvl="0" indent="0" algn="l" rtl="0">
              <a:spcBef>
                <a:spcPts val="0"/>
              </a:spcBef>
              <a:spcAft>
                <a:spcPts val="0"/>
              </a:spcAft>
              <a:buNone/>
            </a:pPr>
            <a:r>
              <a:rPr lang="en-US" dirty="0"/>
              <a:t>This isn’t a topic we’re going to be able to spend a lot of time on together, but we're going to touch on some computational modes of thought, different styles of solving problems, because those styles are going to be common and can be easily reused when we see a new problem that fits into the same category.</a:t>
            </a:r>
            <a:endParaRPr dirty="0"/>
          </a:p>
        </p:txBody>
      </p:sp>
    </p:spTree>
    <p:extLst>
      <p:ext uri="{BB962C8B-B14F-4D97-AF65-F5344CB8AC3E}">
        <p14:creationId xmlns:p14="http://schemas.microsoft.com/office/powerpoint/2010/main" val="2251771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...Welcome to our first attempt at Python Programming training for the Transfer Pricing Team. </a:t>
            </a:r>
          </a:p>
          <a:p>
            <a:pPr marL="0" lvl="0" indent="0" algn="l" rtl="0">
              <a:spcBef>
                <a:spcPts val="0"/>
              </a:spcBef>
              <a:spcAft>
                <a:spcPts val="0"/>
              </a:spcAft>
              <a:buNone/>
            </a:pPr>
            <a:r>
              <a:rPr lang="en-US" dirty="0"/>
              <a:t>I’m very excited to be introducing one of my favorite topics over the next two weeks as we learn about computational thinking and programming so that we can begin automating tedious and repetitive tasks.</a:t>
            </a:r>
          </a:p>
          <a:p>
            <a:pPr marL="0" lvl="0" indent="0" algn="l" rtl="0">
              <a:spcBef>
                <a:spcPts val="0"/>
              </a:spcBef>
              <a:spcAft>
                <a:spcPts val="0"/>
              </a:spcAft>
              <a:buNone/>
            </a:pPr>
            <a:r>
              <a:rPr lang="en-US" dirty="0"/>
              <a:t>So what are we going to do in this course?</a:t>
            </a:r>
          </a:p>
          <a:p>
            <a:pPr marL="0" lvl="0" indent="0" algn="l" rtl="0">
              <a:spcBef>
                <a:spcPts val="0"/>
              </a:spcBef>
              <a:spcAft>
                <a:spcPts val="0"/>
              </a:spcAft>
              <a:buNone/>
            </a:pPr>
            <a:r>
              <a:rPr lang="en-US" dirty="0"/>
              <a:t>I’m going to teach you about programming. Specifically, we’ll learn it with a particular language called Python.</a:t>
            </a:r>
          </a:p>
          <a:p>
            <a:pPr marL="0" lvl="0" indent="0" algn="l" rtl="0">
              <a:spcBef>
                <a:spcPts val="0"/>
              </a:spcBef>
              <a:spcAft>
                <a:spcPts val="0"/>
              </a:spcAft>
              <a:buNone/>
            </a:pPr>
            <a:r>
              <a:rPr lang="en-US" dirty="0"/>
              <a:t>But more fundamentally, we want you to start learning how to think computationally, to think algorithmically. </a:t>
            </a:r>
          </a:p>
          <a:p>
            <a:pPr marL="0" lvl="0" indent="0" algn="l" rtl="0">
              <a:spcBef>
                <a:spcPts val="0"/>
              </a:spcBef>
              <a:spcAft>
                <a:spcPts val="0"/>
              </a:spcAft>
              <a:buNone/>
            </a:pPr>
            <a:r>
              <a:rPr lang="en-US" dirty="0"/>
              <a:t>And what does that mean? </a:t>
            </a:r>
          </a:p>
          <a:p>
            <a:pPr marL="0" lvl="0" indent="0" algn="l" rtl="0">
              <a:spcBef>
                <a:spcPts val="0"/>
              </a:spcBef>
              <a:spcAft>
                <a:spcPts val="0"/>
              </a:spcAft>
              <a:buNone/>
            </a:pPr>
            <a:r>
              <a:rPr lang="en-US" dirty="0"/>
              <a:t>It means we’ll need to learn to start asking how can I get the computer to solve this for me?</a:t>
            </a:r>
          </a:p>
          <a:p>
            <a:pPr marL="0" lvl="0" indent="0" algn="l" rtl="0">
              <a:spcBef>
                <a:spcPts val="0"/>
              </a:spcBef>
              <a:spcAft>
                <a:spcPts val="0"/>
              </a:spcAft>
              <a:buNone/>
            </a:pPr>
            <a:r>
              <a:rPr lang="en-US" dirty="0"/>
              <a:t>Which will basically mean: How can I describe the stages I want to use to get this task done in such a manner that I don't have to do it.</a:t>
            </a:r>
          </a:p>
          <a:p>
            <a:pPr marL="0" lvl="0" indent="0" algn="l" rtl="0">
              <a:spcBef>
                <a:spcPts val="0"/>
              </a:spcBef>
              <a:spcAft>
                <a:spcPts val="0"/>
              </a:spcAft>
              <a:buNone/>
            </a:pPr>
            <a:r>
              <a:rPr lang="en-US" dirty="0"/>
              <a:t>I can get the computer to do it.</a:t>
            </a:r>
          </a:p>
          <a:p>
            <a:pPr marL="0" lvl="0" indent="0" algn="l" rtl="0">
              <a:spcBef>
                <a:spcPts val="0"/>
              </a:spcBef>
              <a:spcAft>
                <a:spcPts val="0"/>
              </a:spcAft>
              <a:buNone/>
            </a:pPr>
            <a:r>
              <a:rPr lang="en-US" dirty="0"/>
              <a:t>That's the notion of computational thinking, of algorithmic thinking, and that’s what I’m going to try and introduce you to in this course.</a:t>
            </a:r>
          </a:p>
          <a:p>
            <a:pPr marL="0" lvl="0" indent="0" algn="l" rtl="0">
              <a:spcBef>
                <a:spcPts val="0"/>
              </a:spcBef>
              <a:spcAft>
                <a:spcPts val="0"/>
              </a:spcAft>
              <a:buNone/>
            </a:pPr>
            <a:r>
              <a:rPr lang="en-US" dirty="0"/>
              <a:t>About two-thirds of our time together will be spent learning the basics. It’s not always </a:t>
            </a:r>
            <a:r>
              <a:rPr lang="en-US" dirty="0" err="1"/>
              <a:t>gonna</a:t>
            </a:r>
            <a:r>
              <a:rPr lang="en-US" dirty="0"/>
              <a:t> feel obvious how any individual lessons will help us automate excel documents and processes, [click animation] but you’ll have to trust me that I’m taking you on a magic carpet ride.</a:t>
            </a:r>
          </a:p>
          <a:p>
            <a:pPr marL="0" lvl="0" indent="0" algn="l" rtl="0">
              <a:spcBef>
                <a:spcPts val="0"/>
              </a:spcBef>
              <a:spcAft>
                <a:spcPts val="0"/>
              </a:spcAft>
              <a:buNone/>
            </a:pPr>
            <a:r>
              <a:rPr lang="en-US" dirty="0"/>
              <a:t>About the last third will be some project based application and automation. </a:t>
            </a:r>
            <a:br>
              <a:rPr lang="en-US" dirty="0"/>
            </a:br>
            <a:r>
              <a:rPr lang="en-US" dirty="0"/>
              <a:t>It might feel circuitous over the first 3 or 4 lessons or so, but we’re going to have to learn the fundamentals before we can readily and successfully apply the forthcoming concepts to successfully make the computer do what we want.</a:t>
            </a:r>
            <a:endParaRPr dirty="0"/>
          </a:p>
        </p:txBody>
      </p:sp>
    </p:spTree>
    <p:extLst>
      <p:ext uri="{BB962C8B-B14F-4D97-AF65-F5344CB8AC3E}">
        <p14:creationId xmlns:p14="http://schemas.microsoft.com/office/powerpoint/2010/main" val="94337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do that, we're going to cover a range of topics, and we'll see all of these over the next two weeks. </a:t>
            </a:r>
          </a:p>
          <a:p>
            <a:pPr marL="0" lvl="0" indent="0" algn="l" rtl="0">
              <a:spcBef>
                <a:spcPts val="0"/>
              </a:spcBef>
              <a:spcAft>
                <a:spcPts val="0"/>
              </a:spcAft>
              <a:buNone/>
            </a:pPr>
            <a:r>
              <a:rPr lang="en-US" dirty="0"/>
              <a:t>We want the computer to compute something for us, to infer some new knowledge for us.</a:t>
            </a:r>
          </a:p>
          <a:p>
            <a:pPr marL="0" lvl="0" indent="0" algn="l" rtl="0">
              <a:spcBef>
                <a:spcPts val="0"/>
              </a:spcBef>
              <a:spcAft>
                <a:spcPts val="0"/>
              </a:spcAft>
              <a:buNone/>
            </a:pPr>
            <a:r>
              <a:rPr lang="en-US" dirty="0"/>
              <a:t>That means we have to think about how do we represent that knowledge, and we'll do that with particular things inside the machine called data structures.</a:t>
            </a:r>
          </a:p>
          <a:p>
            <a:pPr marL="0" lvl="0" indent="0" algn="l" rtl="0">
              <a:spcBef>
                <a:spcPts val="0"/>
              </a:spcBef>
              <a:spcAft>
                <a:spcPts val="0"/>
              </a:spcAft>
              <a:buNone/>
            </a:pPr>
            <a:r>
              <a:rPr lang="en-US" dirty="0"/>
              <a:t>We’ll want to divide and subdivide problems and collections of information. We have a couple tools, called iteration and recursion for that.</a:t>
            </a:r>
          </a:p>
          <a:p>
            <a:pPr marL="0" lvl="0" indent="0" algn="l" rtl="0">
              <a:spcBef>
                <a:spcPts val="0"/>
              </a:spcBef>
              <a:spcAft>
                <a:spcPts val="0"/>
              </a:spcAft>
              <a:buNone/>
            </a:pPr>
            <a:r>
              <a:rPr lang="en-US" dirty="0"/>
              <a:t>Recursion is not something I’ll be able to cover in this course, given the time constraints, but I want to mention it to you for your own personal study.</a:t>
            </a:r>
          </a:p>
          <a:p>
            <a:pPr marL="0" lvl="0" indent="0" algn="l" rtl="0">
              <a:spcBef>
                <a:spcPts val="0"/>
              </a:spcBef>
              <a:spcAft>
                <a:spcPts val="0"/>
              </a:spcAft>
              <a:buNone/>
            </a:pPr>
            <a:r>
              <a:rPr lang="en-US" dirty="0"/>
              <a:t>A big part of what we want to do inside the computer is to have it be able to deal with things in a manner that we can see and understand, and that's says we're going to use the notion of abstraction to capture elements and then treat them as if they were primitives, the fundamentals of the programming language,  and reuse them.</a:t>
            </a:r>
          </a:p>
          <a:p>
            <a:pPr marL="0" lvl="0" indent="0" algn="l" rtl="0">
              <a:spcBef>
                <a:spcPts val="0"/>
              </a:spcBef>
              <a:spcAft>
                <a:spcPts val="0"/>
              </a:spcAft>
              <a:buNone/>
            </a:pPr>
            <a:r>
              <a:rPr lang="en-US" dirty="0"/>
              <a:t>And that leads naturally to the idea of modularization, creating modules, tokens, elements that we can stitch together to come up with solutions to problems in interesting ways.</a:t>
            </a:r>
          </a:p>
          <a:p>
            <a:pPr marL="0" lvl="0" indent="0" algn="l" rtl="0">
              <a:spcBef>
                <a:spcPts val="0"/>
              </a:spcBef>
              <a:spcAft>
                <a:spcPts val="0"/>
              </a:spcAft>
              <a:buNone/>
            </a:pPr>
            <a:r>
              <a:rPr lang="en-US" dirty="0"/>
              <a:t>Once we started learning how to build algorithms, or recipes, we're going to see that there are standard classes of algorithms. This is something that once again I’m not going to go very deep on, but it’ll became more apparent as we actually try to build our own “recipes” or </a:t>
            </a:r>
            <a:r>
              <a:rPr lang="en-US" dirty="0" err="1"/>
              <a:t>algorithims</a:t>
            </a:r>
            <a:r>
              <a:rPr lang="en-US" dirty="0"/>
              <a:t> for automating tasks.</a:t>
            </a:r>
          </a:p>
          <a:p>
            <a:pPr marL="0" lvl="0" indent="0" algn="l" rtl="0">
              <a:spcBef>
                <a:spcPts val="0"/>
              </a:spcBef>
              <a:spcAft>
                <a:spcPts val="0"/>
              </a:spcAft>
              <a:buNone/>
            </a:pPr>
            <a:r>
              <a:rPr lang="en-US" dirty="0"/>
              <a:t>We’ll see some solutions are faster than others. </a:t>
            </a:r>
          </a:p>
          <a:p>
            <a:pPr marL="0" lvl="0" indent="0" algn="l" rtl="0">
              <a:spcBef>
                <a:spcPts val="0"/>
              </a:spcBef>
              <a:spcAft>
                <a:spcPts val="0"/>
              </a:spcAft>
              <a:buNone/>
            </a:pPr>
            <a:r>
              <a:rPr lang="en-US" dirty="0"/>
              <a:t>And lastly, we’ll focus on actual application. The </a:t>
            </a:r>
            <a:r>
              <a:rPr lang="en-US" dirty="0" err="1"/>
              <a:t>knitty</a:t>
            </a:r>
            <a:r>
              <a:rPr lang="en-US" dirty="0"/>
              <a:t> gritty of automating.</a:t>
            </a:r>
            <a:br>
              <a:rPr lang="en-US" dirty="0"/>
            </a:br>
            <a:r>
              <a:rPr lang="en-US" dirty="0"/>
              <a:t>So here's our roadmap.</a:t>
            </a:r>
          </a:p>
          <a:p>
            <a:pPr marL="0" lvl="0" indent="0" algn="l" rtl="0">
              <a:spcBef>
                <a:spcPts val="0"/>
              </a:spcBef>
              <a:spcAft>
                <a:spcPts val="0"/>
              </a:spcAft>
              <a:buNone/>
            </a:pPr>
            <a:r>
              <a:rPr lang="en-US" dirty="0"/>
              <a:t>Let me spend a bit of time telling you what I’m going to do today. </a:t>
            </a:r>
          </a:p>
          <a:p>
            <a:pPr marL="0" lvl="0" indent="0" algn="l" rtl="0">
              <a:spcBef>
                <a:spcPts val="0"/>
              </a:spcBef>
              <a:spcAft>
                <a:spcPts val="0"/>
              </a:spcAft>
              <a:buNone/>
            </a:pPr>
            <a:r>
              <a:rPr lang="en-US" dirty="0"/>
              <a:t>In the past, when I’ve taught people python, we’ve usually dove straight into coding. </a:t>
            </a:r>
          </a:p>
          <a:p>
            <a:pPr marL="0" lvl="0" indent="0" algn="l" rtl="0">
              <a:spcBef>
                <a:spcPts val="0"/>
              </a:spcBef>
              <a:spcAft>
                <a:spcPts val="0"/>
              </a:spcAft>
              <a:buNone/>
            </a:pPr>
            <a:r>
              <a:rPr lang="en-US" dirty="0"/>
              <a:t>Over the next 30-45 minutes, I’m going to do something different. I</a:t>
            </a:r>
          </a:p>
          <a:p>
            <a:pPr marL="0" lvl="0" indent="0" algn="l" rtl="0">
              <a:spcBef>
                <a:spcPts val="0"/>
              </a:spcBef>
              <a:spcAft>
                <a:spcPts val="0"/>
              </a:spcAft>
              <a:buNone/>
            </a:pPr>
            <a:r>
              <a:rPr lang="en-US" dirty="0"/>
              <a:t>’m going to introduce some of the fundamentals of this computational thinking long before we start coding together.</a:t>
            </a:r>
            <a:br>
              <a:rPr lang="en-US" dirty="0"/>
            </a:br>
            <a:r>
              <a:rPr lang="en-US" dirty="0"/>
              <a:t>However, through most of the course, you’ll be coding right alongside me and I’ll leave theory and definitions for you to dive into on your own.</a:t>
            </a:r>
            <a:br>
              <a:rPr lang="en-US" dirty="0"/>
            </a:br>
            <a:r>
              <a:rPr lang="en-US" dirty="0"/>
              <a:t>Without further ado, let’s dive in.</a:t>
            </a:r>
          </a:p>
        </p:txBody>
      </p:sp>
    </p:spTree>
    <p:extLst>
      <p:ext uri="{BB962C8B-B14F-4D97-AF65-F5344CB8AC3E}">
        <p14:creationId xmlns:p14="http://schemas.microsoft.com/office/powerpoint/2010/main" val="2803495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We want to start thinking about how do we get a computer to do things for us? </a:t>
            </a:r>
          </a:p>
          <a:p>
            <a:pPr marL="0" lvl="0" indent="0" algn="l" rtl="0">
              <a:spcBef>
                <a:spcPts val="0"/>
              </a:spcBef>
              <a:spcAft>
                <a:spcPts val="0"/>
              </a:spcAft>
              <a:buNone/>
            </a:pPr>
            <a:r>
              <a:rPr lang="en-US" dirty="0"/>
              <a:t>So we can start by saying, well, what do we want a computer to do? </a:t>
            </a:r>
          </a:p>
          <a:p>
            <a:pPr marL="0" lvl="0" indent="0" algn="l" rtl="0">
              <a:spcBef>
                <a:spcPts val="0"/>
              </a:spcBef>
              <a:spcAft>
                <a:spcPts val="0"/>
              </a:spcAft>
              <a:buNone/>
            </a:pPr>
            <a:r>
              <a:rPr lang="en-US" dirty="0"/>
              <a:t>We want it to compute something.</a:t>
            </a:r>
          </a:p>
          <a:p>
            <a:pPr marL="0" lvl="0" indent="0" algn="l" rtl="0">
              <a:spcBef>
                <a:spcPts val="0"/>
              </a:spcBef>
              <a:spcAft>
                <a:spcPts val="0"/>
              </a:spcAft>
              <a:buNone/>
            </a:pPr>
            <a:r>
              <a:rPr lang="en-US" dirty="0"/>
              <a:t>That sounds like a deep, philosophical question, and in fact, it is. And that leads to an even deeper philosophical question which is if we want a computer to compute something, we can ask, well, what's the knowledge that it's going to use to do that computation?</a:t>
            </a:r>
          </a:p>
          <a:p>
            <a:pPr marL="0" lvl="0" indent="0" algn="l" rtl="0">
              <a:spcBef>
                <a:spcPts val="0"/>
              </a:spcBef>
              <a:spcAft>
                <a:spcPts val="0"/>
              </a:spcAft>
              <a:buNone/>
            </a:pPr>
            <a:r>
              <a:rPr lang="en-US" dirty="0"/>
              <a:t>And that actually leads to an interesting distinction, because we can divide knowledge into two types. What we're going to call declarative knowledge and what we're going to call imperative knowledge.</a:t>
            </a:r>
          </a:p>
          <a:p>
            <a:pPr marL="0" lvl="0" indent="0" algn="l" rtl="0">
              <a:spcBef>
                <a:spcPts val="0"/>
              </a:spcBef>
              <a:spcAft>
                <a:spcPts val="0"/>
              </a:spcAft>
              <a:buNone/>
            </a:pPr>
            <a:r>
              <a:rPr lang="en-US" dirty="0"/>
              <a:t>Declarative knowledge-- those are statements of fact, statements of truth. </a:t>
            </a:r>
          </a:p>
          <a:p>
            <a:pPr marL="0" lvl="0" indent="0" algn="l" rtl="0">
              <a:spcBef>
                <a:spcPts val="0"/>
              </a:spcBef>
              <a:spcAft>
                <a:spcPts val="0"/>
              </a:spcAft>
              <a:buNone/>
            </a:pPr>
            <a:r>
              <a:rPr lang="en-US" dirty="0"/>
              <a:t>For example, my significant other’s brother, when he was studying computer science at MIT had a professor, that introduced this concept by going in to the lecture hall ahead of time and  taped some candy under one of the chairs inside the lecture hall.</a:t>
            </a:r>
          </a:p>
          <a:p>
            <a:pPr marL="0" lvl="0" indent="0" algn="l" rtl="0">
              <a:spcBef>
                <a:spcPts val="0"/>
              </a:spcBef>
              <a:spcAft>
                <a:spcPts val="0"/>
              </a:spcAft>
              <a:buNone/>
            </a:pPr>
            <a:r>
              <a:rPr lang="en-US" dirty="0"/>
              <a:t>A declarative piece of information simply says, there's candy taped to the underside of a chair.</a:t>
            </a:r>
          </a:p>
          <a:p>
            <a:pPr marL="0" lvl="0" indent="0" algn="l" rtl="0">
              <a:spcBef>
                <a:spcPts val="0"/>
              </a:spcBef>
              <a:spcAft>
                <a:spcPts val="0"/>
              </a:spcAft>
              <a:buNone/>
            </a:pPr>
            <a:r>
              <a:rPr lang="en-US" dirty="0"/>
              <a:t>It doesn't tell you anything about how to find it.</a:t>
            </a:r>
          </a:p>
          <a:p>
            <a:pPr marL="0" lvl="0" indent="0" algn="l" rtl="0">
              <a:spcBef>
                <a:spcPts val="0"/>
              </a:spcBef>
              <a:spcAft>
                <a:spcPts val="0"/>
              </a:spcAft>
              <a:buNone/>
            </a:pPr>
            <a:r>
              <a:rPr lang="en-US" dirty="0"/>
              <a:t>It doesn't tell you where to look for it.</a:t>
            </a:r>
          </a:p>
          <a:p>
            <a:pPr marL="0" lvl="0" indent="0" algn="l" rtl="0">
              <a:spcBef>
                <a:spcPts val="0"/>
              </a:spcBef>
              <a:spcAft>
                <a:spcPts val="0"/>
              </a:spcAft>
              <a:buNone/>
            </a:pPr>
            <a:r>
              <a:rPr lang="en-US" dirty="0"/>
              <a:t>You'd either have to do it in parallel</a:t>
            </a:r>
          </a:p>
          <a:p>
            <a:pPr marL="0" lvl="0" indent="0" algn="l" rtl="0">
              <a:spcBef>
                <a:spcPts val="0"/>
              </a:spcBef>
              <a:spcAft>
                <a:spcPts val="0"/>
              </a:spcAft>
              <a:buNone/>
            </a:pPr>
            <a:r>
              <a:rPr lang="en-US" dirty="0"/>
              <a:t>by having every student reach under the chair or search the entire lecture hall.</a:t>
            </a:r>
          </a:p>
          <a:p>
            <a:pPr marL="0" lvl="0" indent="0" algn="l" rtl="0">
              <a:spcBef>
                <a:spcPts val="0"/>
              </a:spcBef>
              <a:spcAft>
                <a:spcPts val="0"/>
              </a:spcAft>
              <a:buNone/>
            </a:pPr>
            <a:r>
              <a:rPr lang="en-US" dirty="0"/>
              <a:t>It's simply a statement of fact.</a:t>
            </a:r>
          </a:p>
          <a:p>
            <a:pPr marL="0" lvl="0" indent="0" algn="l" rtl="0">
              <a:spcBef>
                <a:spcPts val="0"/>
              </a:spcBef>
              <a:spcAft>
                <a:spcPts val="0"/>
              </a:spcAft>
              <a:buNone/>
            </a:pPr>
            <a:r>
              <a:rPr lang="en-US" dirty="0"/>
              <a:t>Imperative knowledge is a recipe.</a:t>
            </a:r>
          </a:p>
          <a:p>
            <a:pPr marL="0" lvl="0" indent="0" algn="l" rtl="0">
              <a:spcBef>
                <a:spcPts val="0"/>
              </a:spcBef>
              <a:spcAft>
                <a:spcPts val="0"/>
              </a:spcAft>
              <a:buNone/>
            </a:pPr>
            <a:r>
              <a:rPr lang="en-US" dirty="0"/>
              <a:t>It's how to knowledge or how to information, and this gives us a sequence of steps to find a solution.</a:t>
            </a:r>
          </a:p>
          <a:p>
            <a:pPr marL="0" lvl="0" indent="0" algn="l" rtl="0">
              <a:spcBef>
                <a:spcPts val="0"/>
              </a:spcBef>
              <a:spcAft>
                <a:spcPts val="0"/>
              </a:spcAft>
              <a:buNone/>
            </a:pPr>
            <a:r>
              <a:rPr lang="en-US" dirty="0"/>
              <a:t>Again, the lecturer might do the following– face the students at the front of the room. </a:t>
            </a:r>
          </a:p>
          <a:p>
            <a:pPr marL="0" lvl="0" indent="0" algn="l" rtl="0">
              <a:spcBef>
                <a:spcPts val="0"/>
              </a:spcBef>
              <a:spcAft>
                <a:spcPts val="0"/>
              </a:spcAft>
              <a:buNone/>
            </a:pPr>
            <a:r>
              <a:rPr lang="en-US" dirty="0"/>
              <a:t>Count up one, two, three rows.</a:t>
            </a:r>
          </a:p>
          <a:p>
            <a:pPr marL="0" lvl="0" indent="0" algn="l" rtl="0">
              <a:spcBef>
                <a:spcPts val="0"/>
              </a:spcBef>
              <a:spcAft>
                <a:spcPts val="0"/>
              </a:spcAft>
              <a:buNone/>
            </a:pPr>
            <a:r>
              <a:rPr lang="en-US" dirty="0"/>
              <a:t>Start in the middle section left side, go in one chair.</a:t>
            </a:r>
          </a:p>
          <a:p>
            <a:pPr marL="0" lvl="0" indent="0" algn="l" rtl="0">
              <a:spcBef>
                <a:spcPts val="0"/>
              </a:spcBef>
              <a:spcAft>
                <a:spcPts val="0"/>
              </a:spcAft>
              <a:buNone/>
            </a:pPr>
            <a:r>
              <a:rPr lang="en-US" dirty="0"/>
              <a:t>Look underneath it.</a:t>
            </a:r>
          </a:p>
          <a:p>
            <a:pPr marL="0" lvl="0" indent="0" algn="l" rtl="0">
              <a:spcBef>
                <a:spcPts val="0"/>
              </a:spcBef>
              <a:spcAft>
                <a:spcPts val="0"/>
              </a:spcAft>
              <a:buNone/>
            </a:pPr>
            <a:r>
              <a:rPr lang="en-US" dirty="0"/>
              <a:t>There’s the candy.</a:t>
            </a:r>
          </a:p>
          <a:p>
            <a:pPr marL="0" lvl="0" indent="0" algn="l" rtl="0">
              <a:spcBef>
                <a:spcPts val="0"/>
              </a:spcBef>
              <a:spcAft>
                <a:spcPts val="0"/>
              </a:spcAft>
              <a:buNone/>
            </a:pPr>
            <a:r>
              <a:rPr lang="en-US" dirty="0"/>
              <a:t>It's a recipe.</a:t>
            </a:r>
          </a:p>
          <a:p>
            <a:pPr marL="0" lvl="0" indent="0" algn="l" rtl="0">
              <a:spcBef>
                <a:spcPts val="0"/>
              </a:spcBef>
              <a:spcAft>
                <a:spcPts val="0"/>
              </a:spcAft>
              <a:buNone/>
            </a:pPr>
            <a:r>
              <a:rPr lang="en-US" dirty="0"/>
              <a:t>It's a sequence of, mechanical, how to steps to get things done.</a:t>
            </a:r>
          </a:p>
          <a:p>
            <a:pPr marL="0" lvl="0" indent="0" algn="l" rtl="0">
              <a:spcBef>
                <a:spcPts val="0"/>
              </a:spcBef>
              <a:spcAft>
                <a:spcPts val="0"/>
              </a:spcAft>
              <a:buNone/>
            </a:pPr>
            <a:r>
              <a:rPr lang="en-US" dirty="0"/>
              <a:t>Those two kinds of knowledge are important, but only the second one's going to really be of value to us, because that's what's going to help us get the computer to do something for us.</a:t>
            </a:r>
          </a:p>
        </p:txBody>
      </p:sp>
    </p:spTree>
    <p:extLst>
      <p:ext uri="{BB962C8B-B14F-4D97-AF65-F5344CB8AC3E}">
        <p14:creationId xmlns:p14="http://schemas.microsoft.com/office/powerpoint/2010/main" val="1785164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see it, let's look at a simple example. Suppose I want to compute the square root of some number. To make it easy, I'm going to start with just an integer </a:t>
            </a:r>
            <a:r>
              <a:rPr lang="en-US" dirty="0" err="1"/>
              <a:t>number.Here's</a:t>
            </a:r>
            <a:r>
              <a:rPr lang="en-US" dirty="0"/>
              <a:t> a statement of fact-- the square root of the number x is that y such that y squared is equal to x. And I'm just going to highlight it right here. There it is. There's a statement of fact. Does it tell me how to find a square root? No. If somebody gives me a good guess, I can use this to check. </a:t>
            </a:r>
          </a:p>
          <a:p>
            <a:pPr marL="0" lvl="0" indent="0" algn="l" rtl="0">
              <a:spcBef>
                <a:spcPts val="0"/>
              </a:spcBef>
              <a:spcAft>
                <a:spcPts val="0"/>
              </a:spcAft>
              <a:buNone/>
            </a:pPr>
            <a:r>
              <a:rPr lang="en-US" dirty="0"/>
              <a:t>So if I'm trying to find the square root of, say, 16,and somebody gives me a guess of 4,I'm lucky because I can say 4 times 4 is 16 and I'm done.</a:t>
            </a:r>
          </a:p>
          <a:p>
            <a:pPr marL="0" lvl="0" indent="0" algn="l" rtl="0">
              <a:spcBef>
                <a:spcPts val="0"/>
              </a:spcBef>
              <a:spcAft>
                <a:spcPts val="0"/>
              </a:spcAft>
              <a:buNone/>
            </a:pPr>
            <a:r>
              <a:rPr lang="en-US" dirty="0"/>
              <a:t>But it doesn't help me find something.</a:t>
            </a:r>
          </a:p>
          <a:p>
            <a:pPr marL="0" lvl="0" indent="0" algn="l" rtl="0">
              <a:spcBef>
                <a:spcPts val="0"/>
              </a:spcBef>
              <a:spcAft>
                <a:spcPts val="0"/>
              </a:spcAft>
              <a:buNone/>
            </a:pPr>
            <a:r>
              <a:rPr lang="en-US" dirty="0"/>
              <a:t>Here's a version of imperative knowledge, and this is actually a very old </a:t>
            </a:r>
            <a:r>
              <a:rPr lang="en-US" dirty="0" err="1"/>
              <a:t>algorithm.It's</a:t>
            </a:r>
            <a:r>
              <a:rPr lang="en-US" dirty="0"/>
              <a:t> attributed to Alexandria of Heron, dating back to the 2nd century BC, </a:t>
            </a:r>
          </a:p>
          <a:p>
            <a:pPr marL="0" lvl="0" indent="0" algn="l" rtl="0">
              <a:spcBef>
                <a:spcPts val="0"/>
              </a:spcBef>
              <a:spcAft>
                <a:spcPts val="0"/>
              </a:spcAft>
              <a:buNone/>
            </a:pPr>
            <a:r>
              <a:rPr lang="en-US" dirty="0"/>
              <a:t>It’s a recipe for finding square root. </a:t>
            </a:r>
          </a:p>
          <a:p>
            <a:pPr marL="0" lvl="0" indent="0" algn="l" rtl="0">
              <a:spcBef>
                <a:spcPts val="0"/>
              </a:spcBef>
              <a:spcAft>
                <a:spcPts val="0"/>
              </a:spcAft>
              <a:buNone/>
            </a:pPr>
            <a:r>
              <a:rPr lang="en-US" dirty="0"/>
              <a:t>I'm going to start with a guess, and I'm going to call it g. </a:t>
            </a:r>
          </a:p>
          <a:p>
            <a:pPr marL="0" lvl="0" indent="0" algn="l" rtl="0">
              <a:spcBef>
                <a:spcPts val="0"/>
              </a:spcBef>
              <a:spcAft>
                <a:spcPts val="0"/>
              </a:spcAft>
              <a:buNone/>
            </a:pPr>
            <a:r>
              <a:rPr lang="en-US" dirty="0"/>
              <a:t>If g times g-- If g squared is close enough to x, then I'm going to stop and say g is the answer.</a:t>
            </a:r>
          </a:p>
          <a:p>
            <a:pPr marL="0" lvl="0" indent="0" algn="l" rtl="0">
              <a:spcBef>
                <a:spcPts val="0"/>
              </a:spcBef>
              <a:spcAft>
                <a:spcPts val="0"/>
              </a:spcAft>
              <a:buNone/>
            </a:pPr>
            <a:r>
              <a:rPr lang="en-US" dirty="0"/>
              <a:t>Otherwise, I'm going to create a new guess by taking g and x divided by g, and averaging them together.</a:t>
            </a:r>
          </a:p>
          <a:p>
            <a:pPr marL="0" lvl="0" indent="0" algn="l" rtl="0">
              <a:spcBef>
                <a:spcPts val="0"/>
              </a:spcBef>
              <a:spcAft>
                <a:spcPts val="0"/>
              </a:spcAft>
              <a:buNone/>
            </a:pPr>
            <a:r>
              <a:rPr lang="en-US" dirty="0"/>
              <a:t>Take the average.</a:t>
            </a:r>
          </a:p>
          <a:p>
            <a:pPr marL="0" lvl="0" indent="0" algn="l" rtl="0">
              <a:spcBef>
                <a:spcPts val="0"/>
              </a:spcBef>
              <a:spcAft>
                <a:spcPts val="0"/>
              </a:spcAft>
              <a:buNone/>
            </a:pPr>
            <a:r>
              <a:rPr lang="en-US" dirty="0"/>
              <a:t>OK. Once I've done that, I'm going to repeat.</a:t>
            </a:r>
          </a:p>
          <a:p>
            <a:pPr marL="0" lvl="0" indent="0" algn="l" rtl="0">
              <a:spcBef>
                <a:spcPts val="0"/>
              </a:spcBef>
              <a:spcAft>
                <a:spcPts val="0"/>
              </a:spcAft>
              <a:buNone/>
            </a:pPr>
            <a:r>
              <a:rPr lang="en-US" dirty="0"/>
              <a:t>I'm going to go back up and do the same thing again.</a:t>
            </a:r>
          </a:p>
          <a:p>
            <a:pPr marL="0" lvl="0" indent="0" algn="l" rtl="0">
              <a:spcBef>
                <a:spcPts val="0"/>
              </a:spcBef>
              <a:spcAft>
                <a:spcPts val="0"/>
              </a:spcAft>
              <a:buNone/>
            </a:pPr>
            <a:r>
              <a:rPr lang="en-US" dirty="0"/>
              <a:t>And that's going to give me a little algorithm, because it’s going to let me now say, start with a guess, check to see if the guess is close enough, and if not, keep going. And you can see that little graph at the right side.</a:t>
            </a:r>
          </a:p>
          <a:p>
            <a:pPr marL="0" lvl="0" indent="0" algn="l" rtl="0">
              <a:spcBef>
                <a:spcPts val="0"/>
              </a:spcBef>
              <a:spcAft>
                <a:spcPts val="0"/>
              </a:spcAft>
              <a:buNone/>
            </a:pPr>
            <a:r>
              <a:rPr lang="en-US" dirty="0"/>
              <a:t>I start with not a very good guess. g is equal to 3.</a:t>
            </a:r>
          </a:p>
          <a:p>
            <a:pPr marL="0" lvl="0" indent="0" algn="l" rtl="0">
              <a:spcBef>
                <a:spcPts val="0"/>
              </a:spcBef>
              <a:spcAft>
                <a:spcPts val="0"/>
              </a:spcAft>
              <a:buNone/>
            </a:pPr>
            <a:r>
              <a:rPr lang="en-US" dirty="0"/>
              <a:t>I square it. That's 9.9 is not, as you can see here, very close to 16,so I'm going to take x divided by g, which is right there. </a:t>
            </a:r>
          </a:p>
          <a:p>
            <a:pPr marL="0" lvl="0" indent="0" algn="l" rtl="0">
              <a:spcBef>
                <a:spcPts val="0"/>
              </a:spcBef>
              <a:spcAft>
                <a:spcPts val="0"/>
              </a:spcAft>
              <a:buNone/>
            </a:pPr>
            <a:r>
              <a:rPr lang="en-US" dirty="0"/>
              <a:t>And I'm going to take g, and I'm going to average them together to get a better guess right there.</a:t>
            </a:r>
          </a:p>
          <a:p>
            <a:pPr marL="0" lvl="0" indent="0" algn="l" rtl="0">
              <a:spcBef>
                <a:spcPts val="0"/>
              </a:spcBef>
              <a:spcAft>
                <a:spcPts val="0"/>
              </a:spcAft>
              <a:buNone/>
            </a:pPr>
            <a:r>
              <a:rPr lang="en-US" dirty="0"/>
              <a:t>With that better guess, I'm now going to do the same thing.</a:t>
            </a:r>
          </a:p>
          <a:p>
            <a:pPr marL="0" lvl="0" indent="0" algn="l" rtl="0">
              <a:spcBef>
                <a:spcPts val="0"/>
              </a:spcBef>
              <a:spcAft>
                <a:spcPts val="0"/>
              </a:spcAft>
              <a:buNone/>
            </a:pPr>
            <a:r>
              <a:rPr lang="en-US" dirty="0"/>
              <a:t>I'm going to go back through that loop, go back up to step number one, and say try it again.</a:t>
            </a:r>
          </a:p>
          <a:p>
            <a:pPr marL="0" lvl="0" indent="0" algn="l" rtl="0">
              <a:spcBef>
                <a:spcPts val="0"/>
              </a:spcBef>
              <a:spcAft>
                <a:spcPts val="0"/>
              </a:spcAft>
              <a:buNone/>
            </a:pPr>
            <a:r>
              <a:rPr lang="en-US" dirty="0"/>
              <a:t>And you can see the steps </a:t>
            </a:r>
            <a:r>
              <a:rPr lang="en-US" dirty="0" err="1"/>
              <a:t>here.I</a:t>
            </a:r>
            <a:r>
              <a:rPr lang="en-US" dirty="0"/>
              <a:t> square 4.1667.I get 17 and change.</a:t>
            </a:r>
          </a:p>
          <a:p>
            <a:pPr marL="0" lvl="0" indent="0" algn="l" rtl="0">
              <a:spcBef>
                <a:spcPts val="0"/>
              </a:spcBef>
              <a:spcAft>
                <a:spcPts val="0"/>
              </a:spcAft>
              <a:buNone/>
            </a:pPr>
            <a:r>
              <a:rPr lang="en-US" dirty="0"/>
              <a:t>It's really not close enough.</a:t>
            </a:r>
          </a:p>
          <a:p>
            <a:pPr marL="0" lvl="0" indent="0" algn="l" rtl="0">
              <a:spcBef>
                <a:spcPts val="0"/>
              </a:spcBef>
              <a:spcAft>
                <a:spcPts val="0"/>
              </a:spcAft>
              <a:buNone/>
            </a:pPr>
            <a:r>
              <a:rPr lang="en-US" dirty="0"/>
              <a:t>I take x divided by g.</a:t>
            </a:r>
          </a:p>
          <a:p>
            <a:pPr marL="0" lvl="0" indent="0" algn="l" rtl="0">
              <a:spcBef>
                <a:spcPts val="0"/>
              </a:spcBef>
              <a:spcAft>
                <a:spcPts val="0"/>
              </a:spcAft>
              <a:buNone/>
            </a:pPr>
            <a:r>
              <a:rPr lang="en-US" dirty="0"/>
              <a:t>I take the average of x and x divided by g and I get a much better guess.</a:t>
            </a:r>
          </a:p>
          <a:p>
            <a:pPr marL="0" lvl="0" indent="0" algn="l" rtl="0">
              <a:spcBef>
                <a:spcPts val="0"/>
              </a:spcBef>
              <a:spcAft>
                <a:spcPts val="0"/>
              </a:spcAft>
              <a:buNone/>
            </a:pPr>
            <a:r>
              <a:rPr lang="en-US" dirty="0"/>
              <a:t>And you can see after the next round, I get a guess that's close enough. I'm probably ready to stop. So this is a nice example of a little algorithm.</a:t>
            </a:r>
          </a:p>
          <a:p>
            <a:pPr marL="0" lvl="0" indent="0" algn="l" rtl="0">
              <a:spcBef>
                <a:spcPts val="0"/>
              </a:spcBef>
              <a:spcAft>
                <a:spcPts val="0"/>
              </a:spcAft>
              <a:buNone/>
            </a:pPr>
            <a:r>
              <a:rPr lang="en-US" dirty="0"/>
              <a:t>It's a little recipe.</a:t>
            </a:r>
          </a:p>
          <a:p>
            <a:pPr marL="0" lvl="0" indent="0" algn="l" rtl="0">
              <a:spcBef>
                <a:spcPts val="0"/>
              </a:spcBef>
              <a:spcAft>
                <a:spcPts val="0"/>
              </a:spcAft>
              <a:buNone/>
            </a:pPr>
            <a:r>
              <a:rPr lang="en-US" dirty="0"/>
              <a:t>And let's capture those pieces together.</a:t>
            </a:r>
          </a:p>
        </p:txBody>
      </p:sp>
    </p:spTree>
    <p:extLst>
      <p:ext uri="{BB962C8B-B14F-4D97-AF65-F5344CB8AC3E}">
        <p14:creationId xmlns:p14="http://schemas.microsoft.com/office/powerpoint/2010/main" val="2776772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What's a recipe?</a:t>
            </a:r>
          </a:p>
          <a:p>
            <a:pPr marL="0" lvl="0" indent="0" algn="l" rtl="0">
              <a:spcBef>
                <a:spcPts val="0"/>
              </a:spcBef>
              <a:spcAft>
                <a:spcPts val="0"/>
              </a:spcAft>
              <a:buNone/>
            </a:pPr>
            <a:r>
              <a:rPr lang="en-US" dirty="0"/>
              <a:t>Three </a:t>
            </a:r>
            <a:r>
              <a:rPr lang="en-US" dirty="0" err="1"/>
              <a:t>pieces.It's</a:t>
            </a:r>
            <a:r>
              <a:rPr lang="en-US" dirty="0"/>
              <a:t> a sequence of simple steps.</a:t>
            </a:r>
          </a:p>
          <a:p>
            <a:pPr marL="0" lvl="0" indent="0" algn="l" rtl="0">
              <a:spcBef>
                <a:spcPts val="0"/>
              </a:spcBef>
              <a:spcAft>
                <a:spcPts val="0"/>
              </a:spcAft>
              <a:buNone/>
            </a:pPr>
            <a:r>
              <a:rPr lang="en-US" dirty="0"/>
              <a:t>It's a flow of control, a process that's going to tell us</a:t>
            </a:r>
          </a:p>
          <a:p>
            <a:pPr marL="0" lvl="0" indent="0" algn="l" rtl="0">
              <a:spcBef>
                <a:spcPts val="0"/>
              </a:spcBef>
              <a:spcAft>
                <a:spcPts val="0"/>
              </a:spcAft>
              <a:buNone/>
            </a:pPr>
            <a:r>
              <a:rPr lang="en-US" dirty="0"/>
              <a:t>what order in which to execute the steps,</a:t>
            </a:r>
          </a:p>
          <a:p>
            <a:pPr marL="0" lvl="0" indent="0" algn="l" rtl="0">
              <a:spcBef>
                <a:spcPts val="0"/>
              </a:spcBef>
              <a:spcAft>
                <a:spcPts val="0"/>
              </a:spcAft>
              <a:buNone/>
            </a:pPr>
            <a:r>
              <a:rPr lang="en-US" dirty="0"/>
              <a:t>and it's going to give us a way of deciding when to stop.</a:t>
            </a:r>
          </a:p>
          <a:p>
            <a:pPr marL="0" lvl="0" indent="0" algn="l" rtl="0">
              <a:spcBef>
                <a:spcPts val="0"/>
              </a:spcBef>
              <a:spcAft>
                <a:spcPts val="0"/>
              </a:spcAft>
              <a:buNone/>
            </a:pPr>
            <a:r>
              <a:rPr lang="en-US" dirty="0"/>
              <a:t>So those three pieces-- simple steps.</a:t>
            </a:r>
          </a:p>
          <a:p>
            <a:pPr marL="0" lvl="0" indent="0" algn="l" rtl="0">
              <a:spcBef>
                <a:spcPts val="0"/>
              </a:spcBef>
              <a:spcAft>
                <a:spcPts val="0"/>
              </a:spcAft>
              <a:buNone/>
            </a:pPr>
            <a:r>
              <a:rPr lang="en-US" dirty="0"/>
              <a:t>A sequence of things I want to </a:t>
            </a:r>
            <a:r>
              <a:rPr lang="en-US" dirty="0" err="1"/>
              <a:t>do,a</a:t>
            </a:r>
            <a:r>
              <a:rPr lang="en-US" dirty="0"/>
              <a:t> checklist, a flow of control, a thing</a:t>
            </a:r>
          </a:p>
          <a:p>
            <a:pPr marL="0" lvl="0" indent="0" algn="l" rtl="0">
              <a:spcBef>
                <a:spcPts val="0"/>
              </a:spcBef>
              <a:spcAft>
                <a:spcPts val="0"/>
              </a:spcAft>
              <a:buNone/>
            </a:pPr>
            <a:r>
              <a:rPr lang="en-US" dirty="0"/>
              <a:t>that tells me when to go to the next step,</a:t>
            </a:r>
          </a:p>
          <a:p>
            <a:pPr marL="0" lvl="0" indent="0" algn="l" rtl="0">
              <a:spcBef>
                <a:spcPts val="0"/>
              </a:spcBef>
              <a:spcAft>
                <a:spcPts val="0"/>
              </a:spcAft>
              <a:buNone/>
            </a:pPr>
            <a:r>
              <a:rPr lang="en-US" dirty="0"/>
              <a:t>when to jump to some other place in that sequence of steps,</a:t>
            </a:r>
          </a:p>
          <a:p>
            <a:pPr marL="0" lvl="0" indent="0" algn="l" rtl="0">
              <a:spcBef>
                <a:spcPts val="0"/>
              </a:spcBef>
              <a:spcAft>
                <a:spcPts val="0"/>
              </a:spcAft>
              <a:buNone/>
            </a:pPr>
            <a:r>
              <a:rPr lang="en-US" dirty="0"/>
              <a:t>and a way of deciding when to stop.</a:t>
            </a:r>
          </a:p>
          <a:p>
            <a:pPr marL="0" lvl="0" indent="0" algn="l" rtl="0">
              <a:spcBef>
                <a:spcPts val="0"/>
              </a:spcBef>
              <a:spcAft>
                <a:spcPts val="0"/>
              </a:spcAft>
              <a:buNone/>
            </a:pPr>
            <a:r>
              <a:rPr lang="en-US" dirty="0"/>
              <a:t>Those three pieces constitute an algorithm.</a:t>
            </a:r>
          </a:p>
          <a:p>
            <a:pPr marL="0" lvl="0" indent="0" algn="l" rtl="0">
              <a:spcBef>
                <a:spcPts val="0"/>
              </a:spcBef>
              <a:spcAft>
                <a:spcPts val="0"/>
              </a:spcAft>
              <a:buNone/>
            </a:pPr>
            <a:r>
              <a:rPr lang="en-US" dirty="0"/>
              <a:t>And you just saw it in the little square root example.</a:t>
            </a:r>
          </a:p>
          <a:p>
            <a:pPr marL="0" lvl="0" indent="0" algn="l" rtl="0">
              <a:spcBef>
                <a:spcPts val="0"/>
              </a:spcBef>
              <a:spcAft>
                <a:spcPts val="0"/>
              </a:spcAft>
              <a:buNone/>
            </a:pPr>
            <a:r>
              <a:rPr lang="en-US" dirty="0"/>
              <a:t>In general, the flow of control was going successively</a:t>
            </a:r>
          </a:p>
          <a:p>
            <a:pPr marL="0" lvl="0" indent="0" algn="l" rtl="0">
              <a:spcBef>
                <a:spcPts val="0"/>
              </a:spcBef>
              <a:spcAft>
                <a:spcPts val="0"/>
              </a:spcAft>
              <a:buNone/>
            </a:pPr>
            <a:r>
              <a:rPr lang="en-US" dirty="0"/>
              <a:t>through the steps until I got to a </a:t>
            </a:r>
            <a:r>
              <a:rPr lang="en-US" dirty="0" err="1"/>
              <a:t>test,and</a:t>
            </a:r>
            <a:r>
              <a:rPr lang="en-US" dirty="0"/>
              <a:t> that test had me jump back to another place</a:t>
            </a:r>
          </a:p>
          <a:p>
            <a:pPr marL="0" lvl="0" indent="0" algn="l" rtl="0">
              <a:spcBef>
                <a:spcPts val="0"/>
              </a:spcBef>
              <a:spcAft>
                <a:spcPts val="0"/>
              </a:spcAft>
              <a:buNone/>
            </a:pPr>
            <a:r>
              <a:rPr lang="en-US" dirty="0"/>
              <a:t>inside the algorithm.</a:t>
            </a:r>
          </a:p>
          <a:p>
            <a:pPr marL="0" lvl="0" indent="0" algn="l" rtl="0">
              <a:spcBef>
                <a:spcPts val="0"/>
              </a:spcBef>
              <a:spcAft>
                <a:spcPts val="0"/>
              </a:spcAft>
              <a:buNone/>
            </a:pPr>
            <a:r>
              <a:rPr lang="en-US" dirty="0"/>
              <a:t>That's what an algorithm </a:t>
            </a:r>
            <a:r>
              <a:rPr lang="en-US" err="1"/>
              <a:t>is</a:t>
            </a:r>
            <a:r>
              <a:rPr lang="en-US"/>
              <a:t>.</a:t>
            </a:r>
          </a:p>
          <a:p>
            <a:pPr marL="0" lvl="0" indent="0" algn="l" rtl="0">
              <a:spcBef>
                <a:spcPts val="0"/>
              </a:spcBef>
              <a:spcAft>
                <a:spcPts val="0"/>
              </a:spcAft>
              <a:buNone/>
            </a:pPr>
            <a:r>
              <a:rPr lang="en-US"/>
              <a:t>That's </a:t>
            </a:r>
            <a:r>
              <a:rPr lang="en-US" dirty="0"/>
              <a:t>what a recipe is, and that's what we want to capture.</a:t>
            </a:r>
          </a:p>
        </p:txBody>
      </p:sp>
    </p:spTree>
    <p:extLst>
      <p:ext uri="{BB962C8B-B14F-4D97-AF65-F5344CB8AC3E}">
        <p14:creationId xmlns:p14="http://schemas.microsoft.com/office/powerpoint/2010/main" val="2678936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now that we’ve been exposed to the idea of creating a recipe as a generic idea.</a:t>
            </a:r>
          </a:p>
          <a:p>
            <a:pPr marL="0" lvl="0" indent="0" algn="l" rtl="0">
              <a:spcBef>
                <a:spcPts val="0"/>
              </a:spcBef>
              <a:spcAft>
                <a:spcPts val="0"/>
              </a:spcAft>
              <a:buNone/>
            </a:pPr>
            <a:r>
              <a:rPr lang="en-US" dirty="0"/>
              <a:t>And we know a little bit about what's inside the machine.</a:t>
            </a:r>
          </a:p>
          <a:p>
            <a:pPr marL="0" lvl="0" indent="0" algn="l" rtl="0">
              <a:spcBef>
                <a:spcPts val="0"/>
              </a:spcBef>
              <a:spcAft>
                <a:spcPts val="0"/>
              </a:spcAft>
              <a:buNone/>
            </a:pPr>
            <a:r>
              <a:rPr lang="en-US" dirty="0"/>
              <a:t>What we need to do is put those two things together.</a:t>
            </a:r>
          </a:p>
          <a:p>
            <a:pPr marL="0" lvl="0" indent="0" algn="l" rtl="0">
              <a:spcBef>
                <a:spcPts val="0"/>
              </a:spcBef>
              <a:spcAft>
                <a:spcPts val="0"/>
              </a:spcAft>
              <a:buNone/>
            </a:pPr>
            <a:r>
              <a:rPr lang="en-US" dirty="0"/>
              <a:t>We want to now go from a description of a process to a specific set of statements that we can store in the machine so that the interpreter, that evaluator, can then run those operations to use the primitives inside the machine to do the work for us. </a:t>
            </a:r>
          </a:p>
          <a:p>
            <a:pPr marL="0" lvl="0" indent="0" algn="l" rtl="0">
              <a:spcBef>
                <a:spcPts val="0"/>
              </a:spcBef>
              <a:spcAft>
                <a:spcPts val="0"/>
              </a:spcAft>
              <a:buNone/>
            </a:pPr>
            <a:r>
              <a:rPr lang="en-US" dirty="0"/>
              <a:t>As we said, the programming language is going to provide us with a set of primitive operations. </a:t>
            </a:r>
          </a:p>
          <a:p>
            <a:pPr marL="0" lvl="0" indent="0" algn="l" rtl="0">
              <a:spcBef>
                <a:spcPts val="0"/>
              </a:spcBef>
              <a:spcAft>
                <a:spcPts val="0"/>
              </a:spcAft>
              <a:buNone/>
            </a:pPr>
            <a:r>
              <a:rPr lang="en-US" dirty="0"/>
              <a:t>And the next step is to start talking about how do we put them together. </a:t>
            </a:r>
          </a:p>
          <a:p>
            <a:pPr marL="0" lvl="0" indent="0" algn="l" rtl="0">
              <a:spcBef>
                <a:spcPts val="0"/>
              </a:spcBef>
              <a:spcAft>
                <a:spcPts val="0"/>
              </a:spcAft>
              <a:buNone/>
            </a:pPr>
            <a:r>
              <a:rPr lang="en-US" dirty="0"/>
              <a:t>To do that, we use something that we call an expression. </a:t>
            </a:r>
          </a:p>
          <a:p>
            <a:pPr marL="0" lvl="0" indent="0" algn="l" rtl="0">
              <a:spcBef>
                <a:spcPts val="0"/>
              </a:spcBef>
              <a:spcAft>
                <a:spcPts val="0"/>
              </a:spcAft>
              <a:buNone/>
            </a:pPr>
            <a:r>
              <a:rPr lang="en-US" dirty="0"/>
              <a:t>And the expressions in a language are simply more complex but legal combinations of primitives that the programming language will recognize. </a:t>
            </a:r>
          </a:p>
          <a:p>
            <a:pPr marL="0" lvl="0" indent="0" algn="l" rtl="0">
              <a:spcBef>
                <a:spcPts val="0"/>
              </a:spcBef>
              <a:spcAft>
                <a:spcPts val="0"/>
              </a:spcAft>
              <a:buNone/>
            </a:pPr>
            <a:r>
              <a:rPr lang="en-US" dirty="0"/>
              <a:t>And we're going to start building those up. </a:t>
            </a:r>
          </a:p>
          <a:p>
            <a:pPr marL="0" lvl="0" indent="0" algn="l" rtl="0">
              <a:spcBef>
                <a:spcPts val="0"/>
              </a:spcBef>
              <a:spcAft>
                <a:spcPts val="0"/>
              </a:spcAft>
              <a:buNone/>
            </a:pPr>
            <a:r>
              <a:rPr lang="en-US" dirty="0"/>
              <a:t>So you're finally getting to the stage, after all of this high level discussion, of getting to a place where we’re going to begin to get the computer to do something. </a:t>
            </a:r>
          </a:p>
          <a:p>
            <a:pPr marL="0" lvl="0" indent="0" algn="l" rtl="0">
              <a:spcBef>
                <a:spcPts val="0"/>
              </a:spcBef>
              <a:spcAft>
                <a:spcPts val="0"/>
              </a:spcAft>
              <a:buNone/>
            </a:pPr>
            <a:r>
              <a:rPr lang="en-US" dirty="0"/>
              <a:t>One of the things we're going to talk about though is that any legal expression in a programming language, any computation, has associated with it a value. </a:t>
            </a:r>
          </a:p>
          <a:p>
            <a:pPr marL="0" lvl="0" indent="0" algn="l" rtl="0">
              <a:spcBef>
                <a:spcPts val="0"/>
              </a:spcBef>
              <a:spcAft>
                <a:spcPts val="0"/>
              </a:spcAft>
              <a:buNone/>
            </a:pPr>
            <a:r>
              <a:rPr lang="en-US" dirty="0"/>
              <a:t>That value is the meaning of the expression. </a:t>
            </a:r>
          </a:p>
          <a:p>
            <a:pPr marL="0" lvl="0" indent="0" algn="l" rtl="0">
              <a:spcBef>
                <a:spcPts val="0"/>
              </a:spcBef>
              <a:spcAft>
                <a:spcPts val="0"/>
              </a:spcAft>
              <a:buNone/>
            </a:pPr>
            <a:r>
              <a:rPr lang="en-US" dirty="0"/>
              <a:t>And that's going to be important, in part because if we know we want to get to a particular computation, we need to understand how do we get to that value, how do we create the sequences of steps such that the expressions are going to compute it for us.</a:t>
            </a:r>
            <a:endParaRPr dirty="0"/>
          </a:p>
        </p:txBody>
      </p:sp>
    </p:spTree>
    <p:extLst>
      <p:ext uri="{BB962C8B-B14F-4D97-AF65-F5344CB8AC3E}">
        <p14:creationId xmlns:p14="http://schemas.microsoft.com/office/powerpoint/2010/main" val="3433561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let's look at how we put this together.</a:t>
            </a:r>
          </a:p>
          <a:p>
            <a:pPr marL="0" lvl="0" indent="0" algn="l" rtl="0">
              <a:spcBef>
                <a:spcPts val="0"/>
              </a:spcBef>
              <a:spcAft>
                <a:spcPts val="0"/>
              </a:spcAft>
              <a:buNone/>
            </a:pPr>
            <a:r>
              <a:rPr lang="en-US" dirty="0"/>
              <a:t>Every programming language could be thought of as consisting of a set of primitives, a means of combination, a way of putting those primitives together to create new expressions, and a means of abstraction, a way of taking some complex expression and treating it as a referenced primitive. </a:t>
            </a:r>
          </a:p>
          <a:p>
            <a:pPr marL="0" lvl="0" indent="0" algn="l" rtl="0">
              <a:spcBef>
                <a:spcPts val="0"/>
              </a:spcBef>
              <a:spcAft>
                <a:spcPts val="0"/>
              </a:spcAft>
              <a:buNone/>
            </a:pPr>
            <a:r>
              <a:rPr lang="en-US" dirty="0"/>
              <a:t>To talk about this in a programming language, I'm going to give you an analogy to a natural language like English. </a:t>
            </a:r>
          </a:p>
          <a:p>
            <a:pPr marL="0" lvl="0" indent="0" algn="l" rtl="0">
              <a:spcBef>
                <a:spcPts val="0"/>
              </a:spcBef>
              <a:spcAft>
                <a:spcPts val="0"/>
              </a:spcAft>
              <a:buNone/>
            </a:pPr>
            <a:r>
              <a:rPr lang="en-US" dirty="0"/>
              <a:t>In English, what are the primitive constructs? </a:t>
            </a:r>
          </a:p>
          <a:p>
            <a:pPr marL="0" lvl="0" indent="0" algn="l" rtl="0">
              <a:spcBef>
                <a:spcPts val="0"/>
              </a:spcBef>
              <a:spcAft>
                <a:spcPts val="0"/>
              </a:spcAft>
              <a:buNone/>
            </a:pPr>
            <a:r>
              <a:rPr lang="en-US" dirty="0"/>
              <a:t>They're words, lots of them [click and display word cloud], some of them more common than others and some with different roles and functions. </a:t>
            </a:r>
          </a:p>
          <a:p>
            <a:pPr marL="0" lvl="0" indent="0" algn="l" rtl="0">
              <a:spcBef>
                <a:spcPts val="0"/>
              </a:spcBef>
              <a:spcAft>
                <a:spcPts val="0"/>
              </a:spcAft>
              <a:buNone/>
            </a:pPr>
            <a:r>
              <a:rPr lang="en-US" dirty="0"/>
              <a:t>In a programming language, we also have primitive constructs. </a:t>
            </a:r>
          </a:p>
          <a:p>
            <a:pPr marL="0" lvl="0" indent="0" algn="l" rtl="0">
              <a:spcBef>
                <a:spcPts val="0"/>
              </a:spcBef>
              <a:spcAft>
                <a:spcPts val="0"/>
              </a:spcAft>
              <a:buNone/>
            </a:pPr>
            <a:r>
              <a:rPr lang="en-US" dirty="0"/>
              <a:t>These are the atoms on which we're going to build things. </a:t>
            </a:r>
          </a:p>
          <a:p>
            <a:pPr marL="0" lvl="0" indent="0" algn="l" rtl="0">
              <a:spcBef>
                <a:spcPts val="0"/>
              </a:spcBef>
              <a:spcAft>
                <a:spcPts val="0"/>
              </a:spcAft>
              <a:buNone/>
            </a:pPr>
            <a:r>
              <a:rPr lang="en-US" dirty="0"/>
              <a:t>And in a programming language those are typically numbers [circle integer and float], strings, or just sequences of characters [ circle char and string], and simple operations, the things that were provided to us by the manufacturer-- addition, subtraction, comparison operations.</a:t>
            </a:r>
          </a:p>
        </p:txBody>
      </p:sp>
    </p:spTree>
    <p:extLst>
      <p:ext uri="{BB962C8B-B14F-4D97-AF65-F5344CB8AC3E}">
        <p14:creationId xmlns:p14="http://schemas.microsoft.com/office/powerpoint/2010/main" val="798603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Given those primitives, we want to put them together.</a:t>
            </a:r>
          </a:p>
          <a:p>
            <a:pPr marL="0" lvl="0" indent="0" algn="l" rtl="0">
              <a:spcBef>
                <a:spcPts val="0"/>
              </a:spcBef>
              <a:spcAft>
                <a:spcPts val="0"/>
              </a:spcAft>
              <a:buNone/>
            </a:pPr>
            <a:r>
              <a:rPr lang="en-US" dirty="0"/>
              <a:t>When we put them together, we have to think about two different parts, syntax and semantics.</a:t>
            </a:r>
          </a:p>
          <a:p>
            <a:pPr marL="0" lvl="0" indent="0" algn="l" rtl="0">
              <a:spcBef>
                <a:spcPts val="0"/>
              </a:spcBef>
              <a:spcAft>
                <a:spcPts val="0"/>
              </a:spcAft>
              <a:buNone/>
            </a:pPr>
            <a:r>
              <a:rPr lang="en-US" dirty="0"/>
              <a:t>This is taking you back to an English class.</a:t>
            </a:r>
          </a:p>
          <a:p>
            <a:pPr marL="0" lvl="0" indent="0" algn="l" rtl="0">
              <a:spcBef>
                <a:spcPts val="0"/>
              </a:spcBef>
              <a:spcAft>
                <a:spcPts val="0"/>
              </a:spcAft>
              <a:buNone/>
            </a:pPr>
            <a:r>
              <a:rPr lang="en-US" dirty="0"/>
              <a:t>The syntax is that parsing of a sentence to know, is this a legal sentence or not.</a:t>
            </a:r>
          </a:p>
          <a:p>
            <a:pPr marL="0" lvl="0" indent="0" algn="l" rtl="0">
              <a:spcBef>
                <a:spcPts val="0"/>
              </a:spcBef>
              <a:spcAft>
                <a:spcPts val="0"/>
              </a:spcAft>
              <a:buNone/>
            </a:pPr>
            <a:r>
              <a:rPr lang="en-US" dirty="0"/>
              <a:t>And some combinations of expressions are legal. Some are not. </a:t>
            </a:r>
          </a:p>
          <a:p>
            <a:pPr marL="0" lvl="0" indent="0" algn="l" rtl="0">
              <a:spcBef>
                <a:spcPts val="0"/>
              </a:spcBef>
              <a:spcAft>
                <a:spcPts val="0"/>
              </a:spcAft>
              <a:buNone/>
            </a:pPr>
            <a:r>
              <a:rPr lang="en-US" dirty="0"/>
              <a:t>For example in English, “cat dog boy” is not syntactically valid. </a:t>
            </a:r>
          </a:p>
          <a:p>
            <a:pPr marL="0" lvl="0" indent="0" algn="l" rtl="0">
              <a:spcBef>
                <a:spcPts val="0"/>
              </a:spcBef>
              <a:spcAft>
                <a:spcPts val="0"/>
              </a:spcAft>
              <a:buNone/>
            </a:pPr>
            <a:r>
              <a:rPr lang="en-US" dirty="0"/>
              <a:t>It does not make sense. </a:t>
            </a:r>
          </a:p>
          <a:p>
            <a:pPr marL="0" lvl="0" indent="0" algn="l" rtl="0">
              <a:spcBef>
                <a:spcPts val="0"/>
              </a:spcBef>
              <a:spcAft>
                <a:spcPts val="0"/>
              </a:spcAft>
              <a:buNone/>
            </a:pPr>
            <a:r>
              <a:rPr lang="en-US" dirty="0"/>
              <a:t>There is no verb in there. </a:t>
            </a:r>
          </a:p>
          <a:p>
            <a:pPr marL="0" lvl="0" indent="0" algn="l" rtl="0">
              <a:spcBef>
                <a:spcPts val="0"/>
              </a:spcBef>
              <a:spcAft>
                <a:spcPts val="0"/>
              </a:spcAft>
              <a:buNone/>
            </a:pPr>
            <a:r>
              <a:rPr lang="en-US" dirty="0"/>
              <a:t>On the other hand, “cat hugs boy” is syntactically valid.</a:t>
            </a:r>
          </a:p>
          <a:p>
            <a:pPr marL="0" lvl="0" indent="0" algn="l" rtl="0">
              <a:spcBef>
                <a:spcPts val="0"/>
              </a:spcBef>
              <a:spcAft>
                <a:spcPts val="0"/>
              </a:spcAft>
              <a:buNone/>
            </a:pPr>
            <a:r>
              <a:rPr lang="en-US" dirty="0"/>
              <a:t>It is a noun, a verb, a noun.</a:t>
            </a:r>
          </a:p>
          <a:p>
            <a:pPr marL="0" lvl="0" indent="0" algn="l" rtl="0">
              <a:spcBef>
                <a:spcPts val="0"/>
              </a:spcBef>
              <a:spcAft>
                <a:spcPts val="0"/>
              </a:spcAft>
              <a:buNone/>
            </a:pPr>
            <a:r>
              <a:rPr lang="en-US" dirty="0"/>
              <a:t>It kind of makes sense, certainly more sense than “cat dog boy”, but we’ll discus semantics in a bit.</a:t>
            </a:r>
          </a:p>
          <a:p>
            <a:pPr marL="0" lvl="0" indent="0" algn="l" rtl="0">
              <a:spcBef>
                <a:spcPts val="0"/>
              </a:spcBef>
              <a:spcAft>
                <a:spcPts val="0"/>
              </a:spcAft>
              <a:buNone/>
            </a:pPr>
            <a:r>
              <a:rPr lang="en-US" dirty="0"/>
              <a:t>The same thing's going to happen in programming languages.</a:t>
            </a:r>
          </a:p>
          <a:p>
            <a:pPr marL="0" lvl="0" indent="0" algn="l" rtl="0">
              <a:spcBef>
                <a:spcPts val="0"/>
              </a:spcBef>
              <a:spcAft>
                <a:spcPts val="0"/>
              </a:spcAft>
              <a:buNone/>
            </a:pPr>
            <a:r>
              <a:rPr lang="en-US" dirty="0"/>
              <a:t>Some combinations of primitives are not legal.</a:t>
            </a:r>
          </a:p>
          <a:p>
            <a:pPr marL="0" lvl="0" indent="0" algn="l" rtl="0">
              <a:spcBef>
                <a:spcPts val="0"/>
              </a:spcBef>
              <a:spcAft>
                <a:spcPts val="0"/>
              </a:spcAft>
              <a:buNone/>
            </a:pPr>
            <a:r>
              <a:rPr lang="en-US" dirty="0"/>
              <a:t>They're not syntactically valid.</a:t>
            </a:r>
          </a:p>
          <a:p>
            <a:pPr marL="0" lvl="0" indent="0" algn="l" rtl="0">
              <a:spcBef>
                <a:spcPts val="0"/>
              </a:spcBef>
              <a:spcAft>
                <a:spcPts val="0"/>
              </a:spcAft>
              <a:buNone/>
            </a:pPr>
            <a:r>
              <a:rPr lang="en-US" dirty="0"/>
              <a:t>For example this expression right here [point to “hi 5”], the first part[point to “hi”]– we’ll go into more detail on this in a bit- is a string. </a:t>
            </a:r>
          </a:p>
          <a:p>
            <a:pPr marL="0" lvl="0" indent="0" algn="l" rtl="0">
              <a:spcBef>
                <a:spcPts val="0"/>
              </a:spcBef>
              <a:spcAft>
                <a:spcPts val="0"/>
              </a:spcAft>
              <a:buNone/>
            </a:pPr>
            <a:r>
              <a:rPr lang="en-US" dirty="0"/>
              <a:t>It's a sequence of characters enclosed in double quotes. This expression is immediately followed by a number. </a:t>
            </a:r>
          </a:p>
          <a:p>
            <a:pPr marL="0" lvl="0" indent="0" algn="l" rtl="0">
              <a:spcBef>
                <a:spcPts val="0"/>
              </a:spcBef>
              <a:spcAft>
                <a:spcPts val="0"/>
              </a:spcAft>
              <a:buNone/>
            </a:pPr>
            <a:r>
              <a:rPr lang="en-US" dirty="0"/>
              <a:t>This is not a legal expression. </a:t>
            </a:r>
          </a:p>
          <a:p>
            <a:pPr marL="0" lvl="0" indent="0" algn="l" rtl="0">
              <a:spcBef>
                <a:spcPts val="0"/>
              </a:spcBef>
              <a:spcAft>
                <a:spcPts val="0"/>
              </a:spcAft>
              <a:buNone/>
            </a:pPr>
            <a:r>
              <a:rPr lang="en-US" dirty="0"/>
              <a:t>On the other hand, this second expression, as I’ll demonstrate in a bit, is a syntactically valid expression.</a:t>
            </a:r>
          </a:p>
          <a:p>
            <a:pPr marL="0" lvl="0" indent="0" algn="l" rtl="0">
              <a:spcBef>
                <a:spcPts val="0"/>
              </a:spcBef>
              <a:spcAft>
                <a:spcPts val="0"/>
              </a:spcAft>
              <a:buNone/>
            </a:pPr>
            <a:r>
              <a:rPr lang="en-US" dirty="0"/>
              <a:t>It consists of a number, an operator, and a number.</a:t>
            </a:r>
          </a:p>
          <a:p>
            <a:pPr marL="0" lvl="0" indent="0" algn="l" rtl="0">
              <a:spcBef>
                <a:spcPts val="0"/>
              </a:spcBef>
              <a:spcAft>
                <a:spcPts val="0"/>
              </a:spcAft>
              <a:buNone/>
            </a:pPr>
            <a:r>
              <a:rPr lang="en-US" dirty="0"/>
              <a:t>So we're going to talk about how do we put together legal expressions. </a:t>
            </a:r>
          </a:p>
          <a:p>
            <a:pPr marL="0" lvl="0" indent="0" algn="l" rtl="0">
              <a:spcBef>
                <a:spcPts val="0"/>
              </a:spcBef>
              <a:spcAft>
                <a:spcPts val="0"/>
              </a:spcAft>
              <a:buNone/>
            </a:pPr>
            <a:r>
              <a:rPr lang="en-US" dirty="0"/>
              <a:t>What is the syntax of those, both in terms of simple combinations like this and how we do it when we get to more complex aspects of the language?</a:t>
            </a:r>
            <a:endParaRPr dirty="0"/>
          </a:p>
        </p:txBody>
      </p:sp>
    </p:spTree>
    <p:extLst>
      <p:ext uri="{BB962C8B-B14F-4D97-AF65-F5344CB8AC3E}">
        <p14:creationId xmlns:p14="http://schemas.microsoft.com/office/powerpoint/2010/main" val="104412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dirty="0"/>
              <a:t>Intro to Python:</a:t>
            </a:r>
            <a:br>
              <a:rPr lang="en-CA" dirty="0"/>
            </a:br>
            <a:r>
              <a:rPr lang="en-CA" dirty="0"/>
              <a:t>Lesson 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 name="Rectangle 3">
            <a:extLst>
              <a:ext uri="{FF2B5EF4-FFF2-40B4-BE49-F238E27FC236}">
                <a16:creationId xmlns:a16="http://schemas.microsoft.com/office/drawing/2014/main" id="{F2D98915-2730-44C5-A61F-55A36F7CB933}"/>
              </a:ext>
            </a:extLst>
          </p:cNvPr>
          <p:cNvSpPr/>
          <p:nvPr/>
        </p:nvSpPr>
        <p:spPr>
          <a:xfrm>
            <a:off x="1157018" y="1135506"/>
            <a:ext cx="8077724" cy="2246769"/>
          </a:xfrm>
          <a:prstGeom prst="rect">
            <a:avLst/>
          </a:prstGeom>
        </p:spPr>
        <p:txBody>
          <a:bodyPr wrap="square">
            <a:spAutoFit/>
          </a:bodyPr>
          <a:lstStyle/>
          <a:p>
            <a:r>
              <a:rPr lang="en-US" sz="1800" u="sng" dirty="0">
                <a:solidFill>
                  <a:srgbClr val="C6DAEC"/>
                </a:solidFill>
                <a:latin typeface="Muli"/>
              </a:rPr>
              <a:t>Static semantics</a:t>
            </a:r>
            <a:r>
              <a:rPr lang="en-US" sz="1800" dirty="0">
                <a:solidFill>
                  <a:srgbClr val="C6DAEC"/>
                </a:solidFill>
                <a:latin typeface="Muli"/>
              </a:rPr>
              <a:t> is which syntactically valid strings have meaning</a:t>
            </a:r>
          </a:p>
          <a:p>
            <a:endParaRPr lang="en-US" dirty="0">
              <a:solidFill>
                <a:srgbClr val="C6DAEC"/>
              </a:solidFill>
              <a:latin typeface="Muli"/>
            </a:endParaRPr>
          </a:p>
          <a:p>
            <a:r>
              <a:rPr lang="en-US" sz="1800" dirty="0">
                <a:solidFill>
                  <a:srgbClr val="C6DAEC"/>
                </a:solidFill>
                <a:latin typeface="Muli"/>
              </a:rPr>
              <a:t>    English: “I are hungry”          syntactically valid, but static semantic error</a:t>
            </a:r>
          </a:p>
          <a:p>
            <a:r>
              <a:rPr lang="en-US" sz="1800" dirty="0">
                <a:solidFill>
                  <a:srgbClr val="C6DAEC"/>
                </a:solidFill>
                <a:latin typeface="Muli"/>
              </a:rPr>
              <a:t>                   </a:t>
            </a:r>
          </a:p>
          <a:p>
            <a:endParaRPr lang="en-US" sz="1800" dirty="0">
              <a:solidFill>
                <a:srgbClr val="C6DAEC"/>
              </a:solidFill>
              <a:latin typeface="Muli"/>
            </a:endParaRPr>
          </a:p>
          <a:p>
            <a:r>
              <a:rPr lang="en-US" sz="1800" dirty="0">
                <a:solidFill>
                  <a:srgbClr val="C6DAEC"/>
                </a:solidFill>
                <a:latin typeface="Muli"/>
              </a:rPr>
              <a:t>    Programming language:  </a:t>
            </a:r>
            <a:r>
              <a:rPr lang="en-US" sz="1800" dirty="0">
                <a:solidFill>
                  <a:schemeClr val="accent2"/>
                </a:solidFill>
                <a:latin typeface="Muli"/>
              </a:rPr>
              <a:t>3.2 * 5           </a:t>
            </a:r>
            <a:r>
              <a:rPr lang="en-US" sz="1800" dirty="0">
                <a:solidFill>
                  <a:srgbClr val="C6DAEC"/>
                </a:solidFill>
                <a:latin typeface="Muli"/>
              </a:rPr>
              <a:t>syntactically valid</a:t>
            </a:r>
          </a:p>
          <a:p>
            <a:r>
              <a:rPr lang="en-US" sz="1800" dirty="0">
                <a:solidFill>
                  <a:srgbClr val="C6DAEC"/>
                </a:solidFill>
                <a:latin typeface="Muli"/>
              </a:rPr>
              <a:t>                                                </a:t>
            </a:r>
            <a:r>
              <a:rPr lang="en-US" sz="1800" dirty="0">
                <a:solidFill>
                  <a:schemeClr val="accent2"/>
                </a:solidFill>
                <a:latin typeface="Muli"/>
              </a:rPr>
              <a:t>3 + “hi”         </a:t>
            </a:r>
            <a:r>
              <a:rPr lang="en-US" sz="1800" dirty="0">
                <a:solidFill>
                  <a:srgbClr val="C6DAEC"/>
                </a:solidFill>
                <a:latin typeface="Muli"/>
              </a:rPr>
              <a:t>static semantic error</a:t>
            </a:r>
          </a:p>
          <a:p>
            <a:endParaRPr lang="en-US" sz="1800" dirty="0">
              <a:solidFill>
                <a:srgbClr val="C6DAEC"/>
              </a:solidFill>
              <a:latin typeface="Muli"/>
            </a:endParaRPr>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221301" cy="646331"/>
          </a:xfrm>
          <a:prstGeom prst="rect">
            <a:avLst/>
          </a:prstGeom>
        </p:spPr>
        <p:txBody>
          <a:bodyPr wrap="none">
            <a:spAutoFit/>
          </a:bodyPr>
          <a:lstStyle/>
          <a:p>
            <a:r>
              <a:rPr lang="en-CA" sz="3600" dirty="0">
                <a:solidFill>
                  <a:srgbClr val="19BBD5"/>
                </a:solidFill>
                <a:latin typeface="Nixie One"/>
                <a:sym typeface="Nixie One"/>
              </a:rPr>
              <a:t>Aspects of Languages</a:t>
            </a:r>
            <a:endParaRPr lang="en-CA" sz="3600" dirty="0"/>
          </a:p>
        </p:txBody>
      </p:sp>
      <p:cxnSp>
        <p:nvCxnSpPr>
          <p:cNvPr id="17" name="Straight Arrow Connector 16"/>
          <p:cNvCxnSpPr/>
          <p:nvPr/>
        </p:nvCxnSpPr>
        <p:spPr>
          <a:xfrm>
            <a:off x="4965535" y="2620708"/>
            <a:ext cx="399034" cy="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946601" y="2901030"/>
            <a:ext cx="407178" cy="2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55419" y="1812510"/>
            <a:ext cx="399034" cy="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221301" cy="646331"/>
          </a:xfrm>
          <a:prstGeom prst="rect">
            <a:avLst/>
          </a:prstGeom>
        </p:spPr>
        <p:txBody>
          <a:bodyPr wrap="none">
            <a:spAutoFit/>
          </a:bodyPr>
          <a:lstStyle/>
          <a:p>
            <a:r>
              <a:rPr lang="en-CA" sz="3600" dirty="0">
                <a:solidFill>
                  <a:srgbClr val="19BBD5"/>
                </a:solidFill>
                <a:latin typeface="Nixie One"/>
                <a:sym typeface="Nixie One"/>
              </a:rPr>
              <a:t>Aspects of Languages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652608" y="1135506"/>
            <a:ext cx="7421592" cy="2523768"/>
          </a:xfrm>
          <a:prstGeom prst="rect">
            <a:avLst/>
          </a:prstGeom>
        </p:spPr>
        <p:txBody>
          <a:bodyPr wrap="square">
            <a:spAutoFit/>
          </a:bodyPr>
          <a:lstStyle/>
          <a:p>
            <a:r>
              <a:rPr lang="en-US" sz="1800" u="sng" dirty="0">
                <a:solidFill>
                  <a:srgbClr val="C6DAEC"/>
                </a:solidFill>
                <a:latin typeface="Muli"/>
              </a:rPr>
              <a:t>Semantics</a:t>
            </a:r>
            <a:r>
              <a:rPr lang="en-US" sz="1800" dirty="0">
                <a:solidFill>
                  <a:srgbClr val="C6DAEC"/>
                </a:solidFill>
                <a:latin typeface="Muli"/>
              </a:rPr>
              <a:t> is the meaning associated with a syntactically correct string of symbols with no static semantic errors</a:t>
            </a:r>
          </a:p>
          <a:p>
            <a:endParaRPr lang="en-US" dirty="0">
              <a:solidFill>
                <a:srgbClr val="C6DAEC"/>
              </a:solidFill>
              <a:latin typeface="Muli"/>
            </a:endParaRPr>
          </a:p>
          <a:p>
            <a:r>
              <a:rPr lang="en-US" sz="1800" dirty="0">
                <a:solidFill>
                  <a:srgbClr val="C6DAEC"/>
                </a:solidFill>
                <a:latin typeface="Muli"/>
              </a:rPr>
              <a:t>    English: can have many meanings - </a:t>
            </a:r>
          </a:p>
          <a:p>
            <a:r>
              <a:rPr lang="en-US" sz="1800" dirty="0">
                <a:solidFill>
                  <a:srgbClr val="C6DAEC"/>
                </a:solidFill>
                <a:latin typeface="Muli"/>
              </a:rPr>
              <a:t>         “Flying planes can be dangerous”</a:t>
            </a:r>
          </a:p>
          <a:p>
            <a:r>
              <a:rPr lang="en-US" sz="1800" dirty="0">
                <a:solidFill>
                  <a:srgbClr val="C6DAEC"/>
                </a:solidFill>
                <a:latin typeface="Muli"/>
              </a:rPr>
              <a:t>         “This reading lamp hasn’t uttered a word since I bought it”</a:t>
            </a:r>
          </a:p>
          <a:p>
            <a:endParaRPr lang="en-US" sz="1800" dirty="0">
              <a:solidFill>
                <a:srgbClr val="C6DAEC"/>
              </a:solidFill>
              <a:latin typeface="Muli"/>
            </a:endParaRPr>
          </a:p>
          <a:p>
            <a:r>
              <a:rPr lang="en-US" sz="1800" dirty="0">
                <a:solidFill>
                  <a:srgbClr val="C6DAEC"/>
                </a:solidFill>
                <a:latin typeface="Muli"/>
              </a:rPr>
              <a:t>    Programming languages: have only one meaning but may not be</a:t>
            </a:r>
          </a:p>
          <a:p>
            <a:r>
              <a:rPr lang="en-US" sz="1800" dirty="0">
                <a:solidFill>
                  <a:srgbClr val="C6DAEC"/>
                </a:solidFill>
                <a:latin typeface="Muli"/>
              </a:rPr>
              <a:t>    what the programmer intended</a:t>
            </a:r>
          </a:p>
        </p:txBody>
      </p:sp>
    </p:spTree>
    <p:extLst>
      <p:ext uri="{BB962C8B-B14F-4D97-AF65-F5344CB8AC3E}">
        <p14:creationId xmlns:p14="http://schemas.microsoft.com/office/powerpoint/2010/main" val="341364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771132" cy="646331"/>
          </a:xfrm>
          <a:prstGeom prst="rect">
            <a:avLst/>
          </a:prstGeom>
        </p:spPr>
        <p:txBody>
          <a:bodyPr wrap="none">
            <a:spAutoFit/>
          </a:bodyPr>
          <a:lstStyle/>
          <a:p>
            <a:r>
              <a:rPr lang="en-CA" sz="3600" dirty="0">
                <a:solidFill>
                  <a:srgbClr val="19BBD5"/>
                </a:solidFill>
                <a:latin typeface="Nixie One"/>
                <a:sym typeface="Nixie One"/>
              </a:rPr>
              <a:t>Where Things go Wrong</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652608" y="1135506"/>
            <a:ext cx="7421592" cy="3416320"/>
          </a:xfrm>
          <a:prstGeom prst="rect">
            <a:avLst/>
          </a:prstGeom>
        </p:spPr>
        <p:txBody>
          <a:bodyPr wrap="square">
            <a:spAutoFit/>
          </a:bodyPr>
          <a:lstStyle/>
          <a:p>
            <a:r>
              <a:rPr lang="en-US" sz="1800" u="sng" dirty="0">
                <a:solidFill>
                  <a:srgbClr val="C6DAEC"/>
                </a:solidFill>
                <a:latin typeface="Muli"/>
              </a:rPr>
              <a:t>Syntactic errors</a:t>
            </a:r>
          </a:p>
          <a:p>
            <a:r>
              <a:rPr lang="en-US" sz="1800" dirty="0">
                <a:solidFill>
                  <a:srgbClr val="C6DAEC"/>
                </a:solidFill>
                <a:latin typeface="Muli"/>
              </a:rPr>
              <a:t>    common and easily caught</a:t>
            </a:r>
          </a:p>
          <a:p>
            <a:endParaRPr lang="en-US" sz="1800" dirty="0">
              <a:solidFill>
                <a:srgbClr val="C6DAEC"/>
              </a:solidFill>
              <a:latin typeface="Muli"/>
            </a:endParaRPr>
          </a:p>
          <a:p>
            <a:r>
              <a:rPr lang="en-US" sz="1800" u="sng" dirty="0">
                <a:solidFill>
                  <a:srgbClr val="C6DAEC"/>
                </a:solidFill>
                <a:latin typeface="Muli"/>
              </a:rPr>
              <a:t>Static semantic errors</a:t>
            </a:r>
          </a:p>
          <a:p>
            <a:r>
              <a:rPr lang="en-US" sz="1800" dirty="0">
                <a:solidFill>
                  <a:srgbClr val="C6DAEC"/>
                </a:solidFill>
                <a:latin typeface="Muli"/>
              </a:rPr>
              <a:t>    some languages check for these before running program</a:t>
            </a:r>
          </a:p>
          <a:p>
            <a:r>
              <a:rPr lang="en-US" sz="1800" dirty="0">
                <a:solidFill>
                  <a:srgbClr val="C6DAEC"/>
                </a:solidFill>
                <a:latin typeface="Muli"/>
              </a:rPr>
              <a:t>    can cause unpredictable behavior</a:t>
            </a:r>
          </a:p>
          <a:p>
            <a:endParaRPr lang="en-US" sz="1800" dirty="0">
              <a:solidFill>
                <a:srgbClr val="C6DAEC"/>
              </a:solidFill>
              <a:latin typeface="Muli"/>
            </a:endParaRPr>
          </a:p>
          <a:p>
            <a:r>
              <a:rPr lang="en-US" sz="1800" u="sng" dirty="0">
                <a:solidFill>
                  <a:srgbClr val="C6DAEC"/>
                </a:solidFill>
                <a:latin typeface="Muli"/>
              </a:rPr>
              <a:t>No semantic errors </a:t>
            </a:r>
            <a:r>
              <a:rPr lang="en-US" sz="1800" dirty="0">
                <a:solidFill>
                  <a:srgbClr val="C6DAEC"/>
                </a:solidFill>
                <a:latin typeface="Muli"/>
              </a:rPr>
              <a:t>but different meaning than what the programmer intended</a:t>
            </a:r>
          </a:p>
          <a:p>
            <a:r>
              <a:rPr lang="en-US" sz="1800" dirty="0">
                <a:solidFill>
                  <a:srgbClr val="C6DAEC"/>
                </a:solidFill>
                <a:latin typeface="Muli"/>
              </a:rPr>
              <a:t>    program crashes, stops running</a:t>
            </a:r>
          </a:p>
          <a:p>
            <a:r>
              <a:rPr lang="en-US" sz="1800" dirty="0">
                <a:solidFill>
                  <a:srgbClr val="C6DAEC"/>
                </a:solidFill>
                <a:latin typeface="Muli"/>
              </a:rPr>
              <a:t>    program runs forever</a:t>
            </a:r>
          </a:p>
          <a:p>
            <a:r>
              <a:rPr lang="en-US" sz="1800" dirty="0">
                <a:solidFill>
                  <a:srgbClr val="C6DAEC"/>
                </a:solidFill>
                <a:latin typeface="Muli"/>
              </a:rPr>
              <a:t>    program gives an answer but different than expected</a:t>
            </a:r>
          </a:p>
        </p:txBody>
      </p:sp>
    </p:spTree>
    <p:extLst>
      <p:ext uri="{BB962C8B-B14F-4D97-AF65-F5344CB8AC3E}">
        <p14:creationId xmlns:p14="http://schemas.microsoft.com/office/powerpoint/2010/main" val="244477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2223686" cy="646331"/>
          </a:xfrm>
          <a:prstGeom prst="rect">
            <a:avLst/>
          </a:prstGeom>
        </p:spPr>
        <p:txBody>
          <a:bodyPr wrap="none">
            <a:spAutoFit/>
          </a:bodyPr>
          <a:lstStyle/>
          <a:p>
            <a:r>
              <a:rPr lang="en-CA" sz="3600" dirty="0">
                <a:solidFill>
                  <a:srgbClr val="19BBD5"/>
                </a:solidFill>
                <a:latin typeface="Nixie One"/>
                <a:sym typeface="Nixie One"/>
              </a:rPr>
              <a:t>Our Goal</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652608" y="1135506"/>
            <a:ext cx="6442985" cy="2585323"/>
          </a:xfrm>
          <a:prstGeom prst="rect">
            <a:avLst/>
          </a:prstGeom>
        </p:spPr>
        <p:txBody>
          <a:bodyPr wrap="square">
            <a:spAutoFit/>
          </a:bodyPr>
          <a:lstStyle/>
          <a:p>
            <a:pPr marL="285750" indent="-285750">
              <a:buClr>
                <a:schemeClr val="accent4"/>
              </a:buClr>
              <a:buFont typeface="Courier New" panose="02070309020205020404" pitchFamily="49" charset="0"/>
              <a:buChar char="o"/>
            </a:pPr>
            <a:r>
              <a:rPr lang="en-US" sz="1800" dirty="0">
                <a:solidFill>
                  <a:srgbClr val="C6DAEC"/>
                </a:solidFill>
                <a:latin typeface="Muli"/>
              </a:rPr>
              <a:t>Learn the syntax and semantics of a programming language</a:t>
            </a:r>
          </a:p>
          <a:p>
            <a:pPr marL="285750" indent="-285750">
              <a:buClr>
                <a:schemeClr val="accent4"/>
              </a:buClr>
              <a:buFont typeface="Courier New" panose="02070309020205020404" pitchFamily="49" charset="0"/>
              <a:buChar char="o"/>
            </a:pPr>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rgbClr val="C6DAEC"/>
                </a:solidFill>
                <a:latin typeface="Muli"/>
              </a:rPr>
              <a:t>Learn how to use those elements to translate “recipes” for solving a problem into a form that the computer can use to do the work for us</a:t>
            </a:r>
          </a:p>
          <a:p>
            <a:pPr marL="285750" indent="-285750">
              <a:buClr>
                <a:schemeClr val="accent4"/>
              </a:buClr>
              <a:buFont typeface="Courier New" panose="02070309020205020404" pitchFamily="49" charset="0"/>
              <a:buChar char="o"/>
            </a:pPr>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rgbClr val="C6DAEC"/>
                </a:solidFill>
                <a:latin typeface="Muli"/>
              </a:rPr>
              <a:t>Learn computational modes of thought to enable us to leverage a suite of methods to solve complex problems</a:t>
            </a:r>
          </a:p>
        </p:txBody>
      </p:sp>
    </p:spTree>
    <p:extLst>
      <p:ext uri="{BB962C8B-B14F-4D97-AF65-F5344CB8AC3E}">
        <p14:creationId xmlns:p14="http://schemas.microsoft.com/office/powerpoint/2010/main" val="3809363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74" name="Google Shape;574;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a:p>
            <a:pPr marL="0" lvl="0" indent="0" algn="l" rtl="0">
              <a:spcBef>
                <a:spcPts val="600"/>
              </a:spcBef>
              <a:spcAft>
                <a:spcPts val="0"/>
              </a:spcAft>
              <a:buClr>
                <a:schemeClr val="dk1"/>
              </a:buClr>
              <a:buSzPts val="1100"/>
              <a:buFont typeface="Arial"/>
              <a:buNone/>
            </a:pPr>
            <a:endParaRPr dirty="0"/>
          </a:p>
        </p:txBody>
      </p:sp>
      <p:sp>
        <p:nvSpPr>
          <p:cNvPr id="575" name="Google Shape;575;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4778872" cy="646331"/>
          </a:xfrm>
          <a:prstGeom prst="rect">
            <a:avLst/>
          </a:prstGeom>
        </p:spPr>
        <p:txBody>
          <a:bodyPr wrap="none">
            <a:spAutoFit/>
          </a:bodyPr>
          <a:lstStyle/>
          <a:p>
            <a:r>
              <a:rPr lang="en-CA" sz="3600" dirty="0">
                <a:solidFill>
                  <a:srgbClr val="19BBD5"/>
                </a:solidFill>
                <a:latin typeface="Nixie One"/>
                <a:sym typeface="Nixie One"/>
              </a:rPr>
              <a:t>Overview of Course</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2031325"/>
          </a:xfrm>
          <a:prstGeom prst="rect">
            <a:avLst/>
          </a:prstGeom>
        </p:spPr>
        <p:txBody>
          <a:bodyPr wrap="square">
            <a:spAutoFit/>
          </a:bodyPr>
          <a:lstStyle/>
          <a:p>
            <a:pPr marL="285750" indent="-285750">
              <a:buClr>
                <a:schemeClr val="accent4"/>
              </a:buClr>
              <a:buFont typeface="Courier New" panose="02070309020205020404" pitchFamily="49" charset="0"/>
              <a:buChar char="o"/>
            </a:pPr>
            <a:r>
              <a:rPr lang="en-US" sz="1800" dirty="0">
                <a:solidFill>
                  <a:srgbClr val="C6DAEC"/>
                </a:solidFill>
                <a:latin typeface="Muli"/>
              </a:rPr>
              <a:t>Learn some simple computational modes of thinking</a:t>
            </a:r>
          </a:p>
          <a:p>
            <a:pPr>
              <a:buClr>
                <a:schemeClr val="accent4"/>
              </a:buClr>
            </a:pPr>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rgbClr val="C6DAEC"/>
                </a:solidFill>
                <a:latin typeface="Muli"/>
              </a:rPr>
              <a:t>Introduce the art of computational problem solving</a:t>
            </a:r>
          </a:p>
          <a:p>
            <a:pPr>
              <a:buClr>
                <a:schemeClr val="accent4"/>
              </a:buClr>
            </a:pPr>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rgbClr val="C6DAEC"/>
                </a:solidFill>
                <a:latin typeface="Muli"/>
              </a:rPr>
              <a:t>Introduce some basic Office based automations: Making computers do what you want them to do</a:t>
            </a:r>
          </a:p>
          <a:p>
            <a:endParaRPr lang="en-US" sz="1800" dirty="0">
              <a:solidFill>
                <a:srgbClr val="C6DAEC"/>
              </a:solidFill>
              <a:latin typeface="Muli"/>
            </a:endParaRPr>
          </a:p>
        </p:txBody>
      </p:sp>
      <p:pic>
        <p:nvPicPr>
          <p:cNvPr id="3" name="Picture 2" descr="A picture containing ball, person, phone, player&#10;&#10;Description automatically generated">
            <a:extLst>
              <a:ext uri="{FF2B5EF4-FFF2-40B4-BE49-F238E27FC236}">
                <a16:creationId xmlns:a16="http://schemas.microsoft.com/office/drawing/2014/main" id="{1E7EBAD0-F079-493B-B539-3819F138E155}"/>
              </a:ext>
            </a:extLst>
          </p:cNvPr>
          <p:cNvPicPr>
            <a:picLocks noChangeAspect="1"/>
          </p:cNvPicPr>
          <p:nvPr/>
        </p:nvPicPr>
        <p:blipFill>
          <a:blip r:embed="rId3"/>
          <a:stretch>
            <a:fillRect/>
          </a:stretch>
        </p:blipFill>
        <p:spPr>
          <a:xfrm>
            <a:off x="3451662" y="3215836"/>
            <a:ext cx="2240675" cy="1584316"/>
          </a:xfrm>
          <a:prstGeom prst="rect">
            <a:avLst/>
          </a:prstGeom>
        </p:spPr>
      </p:pic>
    </p:spTree>
    <p:extLst>
      <p:ext uri="{BB962C8B-B14F-4D97-AF65-F5344CB8AC3E}">
        <p14:creationId xmlns:p14="http://schemas.microsoft.com/office/powerpoint/2010/main" val="142716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1670650" cy="646331"/>
          </a:xfrm>
          <a:prstGeom prst="rect">
            <a:avLst/>
          </a:prstGeom>
        </p:spPr>
        <p:txBody>
          <a:bodyPr wrap="none">
            <a:spAutoFit/>
          </a:bodyPr>
          <a:lstStyle/>
          <a:p>
            <a:r>
              <a:rPr lang="en-CA" sz="3600" dirty="0">
                <a:solidFill>
                  <a:srgbClr val="19BBD5"/>
                </a:solidFill>
                <a:latin typeface="Nixie One"/>
                <a:sym typeface="Nixie One"/>
              </a:rPr>
              <a:t>Topics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3416320"/>
          </a:xfrm>
          <a:prstGeom prst="rect">
            <a:avLst/>
          </a:prstGeom>
        </p:spPr>
        <p:txBody>
          <a:bodyPr wrap="square">
            <a:spAutoFit/>
          </a:bodyPr>
          <a:lstStyle/>
          <a:p>
            <a:pPr marL="285750" indent="-285750">
              <a:buClr>
                <a:schemeClr val="accent4"/>
              </a:buClr>
              <a:buFont typeface="Courier New" panose="02070309020205020404" pitchFamily="49" charset="0"/>
              <a:buChar char="o"/>
            </a:pPr>
            <a:r>
              <a:rPr lang="en-US" sz="1800" dirty="0">
                <a:solidFill>
                  <a:srgbClr val="C6DAEC"/>
                </a:solidFill>
                <a:latin typeface="Muli"/>
              </a:rPr>
              <a:t>Represent knowledge with </a:t>
            </a:r>
            <a:r>
              <a:rPr lang="en-US" sz="1800" dirty="0">
                <a:solidFill>
                  <a:schemeClr val="accent2"/>
                </a:solidFill>
                <a:latin typeface="Muli"/>
              </a:rPr>
              <a:t>data structures</a:t>
            </a:r>
          </a:p>
          <a:p>
            <a:pPr marL="285750" indent="-285750">
              <a:buClr>
                <a:schemeClr val="accent4"/>
              </a:buClr>
              <a:buFont typeface="Courier New" panose="02070309020205020404" pitchFamily="49" charset="0"/>
              <a:buChar char="o"/>
            </a:pPr>
            <a:endParaRPr lang="en-US" sz="1800" dirty="0">
              <a:solidFill>
                <a:schemeClr val="accent2"/>
              </a:solidFill>
              <a:latin typeface="Muli"/>
            </a:endParaRPr>
          </a:p>
          <a:p>
            <a:pPr marL="285750" indent="-285750">
              <a:buClr>
                <a:schemeClr val="accent4"/>
              </a:buClr>
              <a:buFont typeface="Courier New" panose="02070309020205020404" pitchFamily="49" charset="0"/>
              <a:buChar char="o"/>
            </a:pPr>
            <a:r>
              <a:rPr lang="en-US" sz="1800" dirty="0">
                <a:solidFill>
                  <a:schemeClr val="accent2"/>
                </a:solidFill>
                <a:latin typeface="Muli"/>
              </a:rPr>
              <a:t>Iteration </a:t>
            </a:r>
            <a:r>
              <a:rPr lang="en-US" sz="1800" dirty="0">
                <a:solidFill>
                  <a:srgbClr val="C6DAEC"/>
                </a:solidFill>
                <a:latin typeface="Muli"/>
              </a:rPr>
              <a:t>as a computational metaphor</a:t>
            </a:r>
          </a:p>
          <a:p>
            <a:pPr>
              <a:buClr>
                <a:schemeClr val="accent4"/>
              </a:buClr>
            </a:pPr>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chemeClr val="accent2"/>
                </a:solidFill>
                <a:latin typeface="Muli"/>
              </a:rPr>
              <a:t>Abstraction </a:t>
            </a:r>
            <a:r>
              <a:rPr lang="en-US" sz="1800" dirty="0">
                <a:solidFill>
                  <a:srgbClr val="C6DAEC"/>
                </a:solidFill>
                <a:latin typeface="Muli"/>
              </a:rPr>
              <a:t>of procedures and data types</a:t>
            </a:r>
          </a:p>
          <a:p>
            <a:pPr>
              <a:buClr>
                <a:schemeClr val="accent4"/>
              </a:buClr>
            </a:pPr>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chemeClr val="accent2"/>
                </a:solidFill>
                <a:latin typeface="Muli"/>
              </a:rPr>
              <a:t>Organize an modularize </a:t>
            </a:r>
            <a:r>
              <a:rPr lang="en-US" sz="1800" dirty="0">
                <a:solidFill>
                  <a:srgbClr val="C6DAEC"/>
                </a:solidFill>
                <a:latin typeface="Muli"/>
              </a:rPr>
              <a:t>systems using objects and methods</a:t>
            </a:r>
          </a:p>
          <a:p>
            <a:pPr marL="285750" indent="-285750">
              <a:buClr>
                <a:schemeClr val="accent4"/>
              </a:buClr>
              <a:buFont typeface="Courier New" panose="02070309020205020404" pitchFamily="49" charset="0"/>
              <a:buChar char="o"/>
            </a:pPr>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rgbClr val="C6DAEC"/>
                </a:solidFill>
                <a:latin typeface="Muli"/>
              </a:rPr>
              <a:t>Real world application</a:t>
            </a:r>
          </a:p>
          <a:p>
            <a:endParaRPr lang="en-US" sz="1800" dirty="0">
              <a:solidFill>
                <a:srgbClr val="C6DAEC"/>
              </a:solidFill>
              <a:latin typeface="Muli"/>
            </a:endParaRPr>
          </a:p>
          <a:p>
            <a:endParaRPr lang="en-US" sz="1800" dirty="0">
              <a:solidFill>
                <a:srgbClr val="C6DAEC"/>
              </a:solidFill>
              <a:latin typeface="Muli"/>
            </a:endParaRPr>
          </a:p>
          <a:p>
            <a:endParaRPr lang="en-US" sz="1800" dirty="0">
              <a:solidFill>
                <a:srgbClr val="C6DAEC"/>
              </a:solidFill>
              <a:latin typeface="Muli"/>
            </a:endParaRPr>
          </a:p>
        </p:txBody>
      </p:sp>
    </p:spTree>
    <p:extLst>
      <p:ext uri="{BB962C8B-B14F-4D97-AF65-F5344CB8AC3E}">
        <p14:creationId xmlns:p14="http://schemas.microsoft.com/office/powerpoint/2010/main" val="417733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4799712" cy="646331"/>
          </a:xfrm>
          <a:prstGeom prst="rect">
            <a:avLst/>
          </a:prstGeom>
        </p:spPr>
        <p:txBody>
          <a:bodyPr wrap="none">
            <a:spAutoFit/>
          </a:bodyPr>
          <a:lstStyle/>
          <a:p>
            <a:r>
              <a:rPr lang="en-CA" sz="3600" dirty="0">
                <a:solidFill>
                  <a:srgbClr val="19BBD5"/>
                </a:solidFill>
                <a:latin typeface="Nixie One"/>
                <a:sym typeface="Nixie One"/>
              </a:rPr>
              <a:t>Types of Knowledge</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3970318"/>
          </a:xfrm>
          <a:prstGeom prst="rect">
            <a:avLst/>
          </a:prstGeom>
        </p:spPr>
        <p:txBody>
          <a:bodyPr wrap="square">
            <a:spAutoFit/>
          </a:bodyPr>
          <a:lstStyle/>
          <a:p>
            <a:pPr>
              <a:buClr>
                <a:schemeClr val="accent4"/>
              </a:buClr>
            </a:pPr>
            <a:r>
              <a:rPr lang="en-US" sz="1800" dirty="0">
                <a:solidFill>
                  <a:srgbClr val="C6DAEC"/>
                </a:solidFill>
                <a:latin typeface="Muli"/>
              </a:rPr>
              <a:t>Computers know what you tell them</a:t>
            </a:r>
            <a:endParaRPr lang="en-US" sz="1800" dirty="0">
              <a:solidFill>
                <a:schemeClr val="accent2"/>
              </a:solidFill>
              <a:latin typeface="Muli"/>
            </a:endParaRPr>
          </a:p>
          <a:p>
            <a:pPr marL="285750" indent="-285750">
              <a:buClr>
                <a:schemeClr val="accent4"/>
              </a:buClr>
              <a:buFont typeface="Courier New" panose="02070309020205020404" pitchFamily="49" charset="0"/>
              <a:buChar char="o"/>
            </a:pPr>
            <a:endParaRPr lang="en-US" sz="1800" dirty="0">
              <a:solidFill>
                <a:schemeClr val="accent2"/>
              </a:solidFill>
              <a:latin typeface="Muli"/>
            </a:endParaRPr>
          </a:p>
          <a:p>
            <a:pPr>
              <a:buClr>
                <a:schemeClr val="accent4"/>
              </a:buClr>
            </a:pPr>
            <a:r>
              <a:rPr lang="en-US" sz="1800" dirty="0">
                <a:solidFill>
                  <a:schemeClr val="accent2"/>
                </a:solidFill>
                <a:latin typeface="Muli"/>
              </a:rPr>
              <a:t>Declarative knowledge </a:t>
            </a:r>
            <a:r>
              <a:rPr lang="en-US" sz="1800" dirty="0">
                <a:solidFill>
                  <a:srgbClr val="C6DAEC"/>
                </a:solidFill>
                <a:latin typeface="Muli"/>
              </a:rPr>
              <a:t>is </a:t>
            </a:r>
            <a:r>
              <a:rPr lang="en-US" sz="1800" b="1" dirty="0">
                <a:solidFill>
                  <a:srgbClr val="C6DAEC"/>
                </a:solidFill>
                <a:latin typeface="Muli"/>
              </a:rPr>
              <a:t>statements of fact</a:t>
            </a:r>
            <a:r>
              <a:rPr lang="en-US" sz="1800" dirty="0">
                <a:solidFill>
                  <a:srgbClr val="C6DAEC"/>
                </a:solidFill>
                <a:latin typeface="Muli"/>
              </a:rPr>
              <a:t>.</a:t>
            </a:r>
          </a:p>
          <a:p>
            <a:pPr marL="285750" indent="-285750">
              <a:buClr>
                <a:schemeClr val="accent4"/>
              </a:buClr>
              <a:buFont typeface="Courier New" panose="02070309020205020404" pitchFamily="49" charset="0"/>
              <a:buChar char="o"/>
            </a:pPr>
            <a:r>
              <a:rPr lang="en-US" sz="1800" dirty="0">
                <a:solidFill>
                  <a:srgbClr val="C6DAEC"/>
                </a:solidFill>
                <a:latin typeface="Muli"/>
              </a:rPr>
              <a:t>There is candy taped to the underside of one chair</a:t>
            </a:r>
          </a:p>
          <a:p>
            <a:pPr>
              <a:buClr>
                <a:schemeClr val="accent4"/>
              </a:buClr>
            </a:pPr>
            <a:endParaRPr lang="en-US" sz="1800" dirty="0">
              <a:solidFill>
                <a:srgbClr val="C6DAEC"/>
              </a:solidFill>
              <a:latin typeface="Muli"/>
            </a:endParaRPr>
          </a:p>
          <a:p>
            <a:pPr>
              <a:buClr>
                <a:schemeClr val="accent4"/>
              </a:buClr>
            </a:pPr>
            <a:r>
              <a:rPr lang="en-US" sz="1800" dirty="0">
                <a:solidFill>
                  <a:schemeClr val="accent2"/>
                </a:solidFill>
                <a:latin typeface="Muli"/>
              </a:rPr>
              <a:t>Imperative knowledge </a:t>
            </a:r>
            <a:r>
              <a:rPr lang="en-US" sz="1800" dirty="0">
                <a:solidFill>
                  <a:srgbClr val="C6DAEC"/>
                </a:solidFill>
                <a:latin typeface="Muli"/>
              </a:rPr>
              <a:t>is a </a:t>
            </a:r>
            <a:r>
              <a:rPr lang="en-US" sz="1800" b="1" dirty="0">
                <a:solidFill>
                  <a:srgbClr val="C6DAEC"/>
                </a:solidFill>
                <a:latin typeface="Muli"/>
              </a:rPr>
              <a:t>recipe</a:t>
            </a:r>
            <a:r>
              <a:rPr lang="en-US" sz="1800" dirty="0">
                <a:solidFill>
                  <a:srgbClr val="C6DAEC"/>
                </a:solidFill>
                <a:latin typeface="Muli"/>
              </a:rPr>
              <a:t> or “how-to” i.e. Computation</a:t>
            </a:r>
          </a:p>
          <a:p>
            <a:pPr marL="342900" indent="-342900">
              <a:buClr>
                <a:schemeClr val="accent4"/>
              </a:buClr>
              <a:buFont typeface="+mj-lt"/>
              <a:buAutoNum type="arabicParenR"/>
            </a:pPr>
            <a:r>
              <a:rPr lang="en-US" sz="1800" dirty="0">
                <a:solidFill>
                  <a:srgbClr val="C6DAEC"/>
                </a:solidFill>
                <a:latin typeface="Muli"/>
              </a:rPr>
              <a:t>Face the students at the front of the room</a:t>
            </a:r>
          </a:p>
          <a:p>
            <a:pPr marL="342900" indent="-342900">
              <a:buClr>
                <a:schemeClr val="accent4"/>
              </a:buClr>
              <a:buFont typeface="+mj-lt"/>
              <a:buAutoNum type="arabicParenR"/>
            </a:pPr>
            <a:r>
              <a:rPr lang="en-US" sz="1800" dirty="0">
                <a:solidFill>
                  <a:srgbClr val="C6DAEC"/>
                </a:solidFill>
                <a:latin typeface="Muli"/>
              </a:rPr>
              <a:t>Count up 3 rows</a:t>
            </a:r>
          </a:p>
          <a:p>
            <a:pPr marL="342900" indent="-342900">
              <a:buClr>
                <a:schemeClr val="accent4"/>
              </a:buClr>
              <a:buFont typeface="+mj-lt"/>
              <a:buAutoNum type="arabicParenR"/>
            </a:pPr>
            <a:r>
              <a:rPr lang="en-US" sz="1800" dirty="0">
                <a:solidFill>
                  <a:srgbClr val="C6DAEC"/>
                </a:solidFill>
                <a:latin typeface="Muli"/>
              </a:rPr>
              <a:t>Start from the middle section’s left side</a:t>
            </a:r>
          </a:p>
          <a:p>
            <a:pPr marL="342900" indent="-342900">
              <a:buClr>
                <a:schemeClr val="accent4"/>
              </a:buClr>
              <a:buFont typeface="+mj-lt"/>
              <a:buAutoNum type="arabicParenR"/>
            </a:pPr>
            <a:r>
              <a:rPr lang="en-US" sz="1800" dirty="0">
                <a:solidFill>
                  <a:srgbClr val="C6DAEC"/>
                </a:solidFill>
                <a:latin typeface="Muli"/>
              </a:rPr>
              <a:t>Count to the right 1 chair</a:t>
            </a:r>
          </a:p>
          <a:p>
            <a:pPr marL="342900" indent="-342900">
              <a:buClr>
                <a:schemeClr val="accent4"/>
              </a:buClr>
              <a:buFont typeface="+mj-lt"/>
              <a:buAutoNum type="arabicParenR"/>
            </a:pPr>
            <a:r>
              <a:rPr lang="en-US" sz="1800" dirty="0">
                <a:solidFill>
                  <a:srgbClr val="C6DAEC"/>
                </a:solidFill>
                <a:latin typeface="Muli"/>
              </a:rPr>
              <a:t>Reach under the chair and find it</a:t>
            </a:r>
          </a:p>
          <a:p>
            <a:endParaRPr lang="en-US" sz="1800" dirty="0">
              <a:solidFill>
                <a:srgbClr val="C6DAEC"/>
              </a:solidFill>
              <a:latin typeface="Muli"/>
            </a:endParaRPr>
          </a:p>
          <a:p>
            <a:endParaRPr lang="en-US" sz="1800" dirty="0">
              <a:solidFill>
                <a:srgbClr val="C6DAEC"/>
              </a:solidFill>
              <a:latin typeface="Muli"/>
            </a:endParaRPr>
          </a:p>
          <a:p>
            <a:endParaRPr lang="en-US" sz="1800" dirty="0">
              <a:solidFill>
                <a:srgbClr val="C6DAEC"/>
              </a:solidFill>
              <a:latin typeface="Muli"/>
            </a:endParaRPr>
          </a:p>
        </p:txBody>
      </p:sp>
    </p:spTree>
    <p:extLst>
      <p:ext uri="{BB962C8B-B14F-4D97-AF65-F5344CB8AC3E}">
        <p14:creationId xmlns:p14="http://schemas.microsoft.com/office/powerpoint/2010/main" val="116168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081840" cy="646331"/>
          </a:xfrm>
          <a:prstGeom prst="rect">
            <a:avLst/>
          </a:prstGeom>
        </p:spPr>
        <p:txBody>
          <a:bodyPr wrap="none">
            <a:spAutoFit/>
          </a:bodyPr>
          <a:lstStyle/>
          <a:p>
            <a:r>
              <a:rPr lang="en-CA" sz="3600" dirty="0">
                <a:solidFill>
                  <a:srgbClr val="19BBD5"/>
                </a:solidFill>
                <a:latin typeface="Nixie One"/>
                <a:sym typeface="Nixie One"/>
              </a:rPr>
              <a:t>A Numerical Example</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945692" y="1325672"/>
            <a:ext cx="3127545" cy="3508653"/>
          </a:xfrm>
          <a:prstGeom prst="rect">
            <a:avLst/>
          </a:prstGeom>
        </p:spPr>
        <p:txBody>
          <a:bodyPr wrap="square">
            <a:spAutoFit/>
          </a:bodyPr>
          <a:lstStyle/>
          <a:p>
            <a:pPr>
              <a:buClr>
                <a:schemeClr val="accent4"/>
              </a:buClr>
            </a:pPr>
            <a:r>
              <a:rPr lang="en-US" dirty="0">
                <a:solidFill>
                  <a:srgbClr val="C6DAEC"/>
                </a:solidFill>
                <a:latin typeface="Muli"/>
              </a:rPr>
              <a:t>Square root of a number </a:t>
            </a:r>
            <a:r>
              <a:rPr lang="en-US" dirty="0">
                <a:solidFill>
                  <a:schemeClr val="accent2"/>
                </a:solidFill>
                <a:latin typeface="Courier New" panose="02070309020205020404" pitchFamily="49" charset="0"/>
                <a:cs typeface="Courier New" panose="02070309020205020404" pitchFamily="49" charset="0"/>
              </a:rPr>
              <a:t>x</a:t>
            </a:r>
            <a:r>
              <a:rPr lang="en-US" dirty="0">
                <a:solidFill>
                  <a:srgbClr val="C6DAEC"/>
                </a:solidFill>
                <a:latin typeface="Muli"/>
              </a:rPr>
              <a:t> is </a:t>
            </a:r>
            <a:r>
              <a:rPr lang="en-US" dirty="0">
                <a:solidFill>
                  <a:schemeClr val="accent2"/>
                </a:solidFill>
                <a:latin typeface="Courier New" panose="02070309020205020404" pitchFamily="49" charset="0"/>
                <a:cs typeface="Courier New" panose="02070309020205020404" pitchFamily="49" charset="0"/>
              </a:rPr>
              <a:t>y</a:t>
            </a:r>
            <a:r>
              <a:rPr lang="en-US" dirty="0">
                <a:solidFill>
                  <a:srgbClr val="C6DAEC"/>
                </a:solidFill>
                <a:latin typeface="Muli"/>
              </a:rPr>
              <a:t> such that </a:t>
            </a:r>
            <a:r>
              <a:rPr lang="en-US" dirty="0">
                <a:solidFill>
                  <a:schemeClr val="accent2"/>
                </a:solidFill>
                <a:latin typeface="Courier New" panose="02070309020205020404" pitchFamily="49" charset="0"/>
                <a:cs typeface="Courier New" panose="02070309020205020404" pitchFamily="49" charset="0"/>
              </a:rPr>
              <a:t>y*y = x</a:t>
            </a:r>
          </a:p>
          <a:p>
            <a:pPr marL="285750" indent="-285750">
              <a:buClr>
                <a:schemeClr val="accent4"/>
              </a:buClr>
              <a:buFont typeface="Courier New" panose="02070309020205020404" pitchFamily="49" charset="0"/>
              <a:buChar char="o"/>
            </a:pPr>
            <a:endParaRPr lang="en-US" dirty="0">
              <a:solidFill>
                <a:schemeClr val="accent2"/>
              </a:solidFill>
              <a:latin typeface="Muli"/>
            </a:endParaRPr>
          </a:p>
          <a:p>
            <a:pPr>
              <a:buClr>
                <a:schemeClr val="accent4"/>
              </a:buClr>
            </a:pPr>
            <a:r>
              <a:rPr lang="en-US" dirty="0">
                <a:solidFill>
                  <a:srgbClr val="C6DAEC"/>
                </a:solidFill>
                <a:latin typeface="Muli"/>
              </a:rPr>
              <a:t>Recipe for deducing square root of a number </a:t>
            </a:r>
            <a:r>
              <a:rPr lang="en-US" dirty="0">
                <a:solidFill>
                  <a:schemeClr val="accent2"/>
                </a:solidFill>
                <a:latin typeface="Courier New" panose="02070309020205020404" pitchFamily="49" charset="0"/>
                <a:cs typeface="Courier New" panose="02070309020205020404" pitchFamily="49" charset="0"/>
              </a:rPr>
              <a:t>x</a:t>
            </a:r>
          </a:p>
          <a:p>
            <a:pPr marL="342900" indent="-342900">
              <a:buClr>
                <a:schemeClr val="accent4"/>
              </a:buClr>
              <a:buFont typeface="+mj-lt"/>
              <a:buAutoNum type="arabicParenR"/>
            </a:pPr>
            <a:r>
              <a:rPr lang="en-US" dirty="0">
                <a:solidFill>
                  <a:srgbClr val="C6DAEC"/>
                </a:solidFill>
                <a:latin typeface="Muli"/>
              </a:rPr>
              <a:t>Start with a </a:t>
            </a:r>
            <a:r>
              <a:rPr lang="en-US" dirty="0">
                <a:solidFill>
                  <a:schemeClr val="accent2"/>
                </a:solidFill>
                <a:latin typeface="Muli"/>
              </a:rPr>
              <a:t>guess</a:t>
            </a:r>
            <a:r>
              <a:rPr lang="en-US" dirty="0">
                <a:solidFill>
                  <a:srgbClr val="C6DAEC"/>
                </a:solidFill>
                <a:latin typeface="Muli"/>
              </a:rPr>
              <a:t>, </a:t>
            </a:r>
            <a:r>
              <a:rPr lang="en-US" dirty="0">
                <a:solidFill>
                  <a:schemeClr val="accent2"/>
                </a:solidFill>
                <a:latin typeface="Courier New" panose="02070309020205020404" pitchFamily="49" charset="0"/>
                <a:cs typeface="Courier New" panose="02070309020205020404" pitchFamily="49" charset="0"/>
              </a:rPr>
              <a:t>g</a:t>
            </a:r>
          </a:p>
          <a:p>
            <a:pPr marL="342900" indent="-342900">
              <a:buClr>
                <a:schemeClr val="accent4"/>
              </a:buClr>
              <a:buFont typeface="+mj-lt"/>
              <a:buAutoNum type="arabicParenR"/>
            </a:pPr>
            <a:r>
              <a:rPr lang="en-US" dirty="0">
                <a:solidFill>
                  <a:srgbClr val="C6DAEC"/>
                </a:solidFill>
                <a:latin typeface="Muli"/>
              </a:rPr>
              <a:t>If </a:t>
            </a:r>
            <a:r>
              <a:rPr lang="en-US" dirty="0">
                <a:solidFill>
                  <a:schemeClr val="accent2"/>
                </a:solidFill>
                <a:latin typeface="Courier New" panose="02070309020205020404" pitchFamily="49" charset="0"/>
                <a:cs typeface="Courier New" panose="02070309020205020404" pitchFamily="49" charset="0"/>
              </a:rPr>
              <a:t>g * g </a:t>
            </a:r>
            <a:r>
              <a:rPr lang="en-US" dirty="0">
                <a:solidFill>
                  <a:srgbClr val="C6DAEC"/>
                </a:solidFill>
                <a:latin typeface="Muli"/>
              </a:rPr>
              <a:t>is </a:t>
            </a:r>
            <a:r>
              <a:rPr lang="en-US" dirty="0">
                <a:solidFill>
                  <a:schemeClr val="accent2"/>
                </a:solidFill>
                <a:latin typeface="Muli"/>
              </a:rPr>
              <a:t>close enough</a:t>
            </a:r>
            <a:r>
              <a:rPr lang="en-US" dirty="0">
                <a:solidFill>
                  <a:srgbClr val="C6DAEC"/>
                </a:solidFill>
                <a:latin typeface="Muli"/>
              </a:rPr>
              <a:t> to </a:t>
            </a:r>
            <a:r>
              <a:rPr lang="en-US" dirty="0">
                <a:solidFill>
                  <a:schemeClr val="accent2"/>
                </a:solidFill>
                <a:latin typeface="Courier New" panose="02070309020205020404" pitchFamily="49" charset="0"/>
                <a:cs typeface="Courier New" panose="02070309020205020404" pitchFamily="49" charset="0"/>
              </a:rPr>
              <a:t>x</a:t>
            </a:r>
            <a:r>
              <a:rPr lang="en-US" dirty="0">
                <a:solidFill>
                  <a:srgbClr val="C6DAEC"/>
                </a:solidFill>
                <a:latin typeface="Muli"/>
              </a:rPr>
              <a:t>, stop and say </a:t>
            </a:r>
            <a:r>
              <a:rPr lang="en-US" dirty="0">
                <a:solidFill>
                  <a:schemeClr val="accent2"/>
                </a:solidFill>
                <a:latin typeface="Courier New" panose="02070309020205020404" pitchFamily="49" charset="0"/>
                <a:cs typeface="Courier New" panose="02070309020205020404" pitchFamily="49" charset="0"/>
              </a:rPr>
              <a:t>g</a:t>
            </a:r>
            <a:r>
              <a:rPr lang="en-US" dirty="0">
                <a:solidFill>
                  <a:srgbClr val="C6DAEC"/>
                </a:solidFill>
                <a:latin typeface="Muli"/>
              </a:rPr>
              <a:t> is the answer</a:t>
            </a:r>
          </a:p>
          <a:p>
            <a:pPr marL="342900" indent="-342900">
              <a:buClr>
                <a:schemeClr val="accent4"/>
              </a:buClr>
              <a:buFont typeface="+mj-lt"/>
              <a:buAutoNum type="arabicParenR"/>
            </a:pPr>
            <a:r>
              <a:rPr lang="en-US" dirty="0">
                <a:solidFill>
                  <a:srgbClr val="C6DAEC"/>
                </a:solidFill>
                <a:latin typeface="Muli"/>
              </a:rPr>
              <a:t>Otherwise, make a new guys by averaging </a:t>
            </a:r>
            <a:r>
              <a:rPr lang="en-US" dirty="0">
                <a:solidFill>
                  <a:schemeClr val="accent2"/>
                </a:solidFill>
                <a:latin typeface="Courier New" panose="02070309020205020404" pitchFamily="49" charset="0"/>
                <a:cs typeface="Courier New" panose="02070309020205020404" pitchFamily="49" charset="0"/>
              </a:rPr>
              <a:t>g</a:t>
            </a:r>
            <a:r>
              <a:rPr lang="en-US" dirty="0">
                <a:solidFill>
                  <a:srgbClr val="C6DAEC"/>
                </a:solidFill>
                <a:latin typeface="Muli"/>
              </a:rPr>
              <a:t> and </a:t>
            </a:r>
            <a:r>
              <a:rPr lang="en-US" dirty="0">
                <a:solidFill>
                  <a:schemeClr val="accent2"/>
                </a:solidFill>
                <a:latin typeface="Courier New" panose="02070309020205020404" pitchFamily="49" charset="0"/>
                <a:cs typeface="Courier New" panose="02070309020205020404" pitchFamily="49" charset="0"/>
              </a:rPr>
              <a:t>x/g</a:t>
            </a:r>
          </a:p>
          <a:p>
            <a:pPr marL="342900" indent="-342900">
              <a:buClr>
                <a:schemeClr val="accent4"/>
              </a:buClr>
              <a:buFont typeface="+mj-lt"/>
              <a:buAutoNum type="arabicParenR"/>
            </a:pPr>
            <a:r>
              <a:rPr lang="en-US" dirty="0">
                <a:solidFill>
                  <a:srgbClr val="C6DAEC"/>
                </a:solidFill>
                <a:latin typeface="Muli"/>
              </a:rPr>
              <a:t>Using the new guess, </a:t>
            </a:r>
            <a:r>
              <a:rPr lang="en-US" dirty="0">
                <a:solidFill>
                  <a:schemeClr val="accent2"/>
                </a:solidFill>
                <a:latin typeface="Muli"/>
              </a:rPr>
              <a:t>repeat</a:t>
            </a:r>
            <a:r>
              <a:rPr lang="en-US" dirty="0">
                <a:solidFill>
                  <a:srgbClr val="C6DAEC"/>
                </a:solidFill>
                <a:latin typeface="Muli"/>
              </a:rPr>
              <a:t> process until close enough</a:t>
            </a:r>
          </a:p>
          <a:p>
            <a:endParaRPr lang="en-US" sz="1800" dirty="0">
              <a:solidFill>
                <a:srgbClr val="C6DAEC"/>
              </a:solidFill>
              <a:latin typeface="Muli"/>
            </a:endParaRPr>
          </a:p>
          <a:p>
            <a:endParaRPr lang="en-US" sz="1800" dirty="0">
              <a:solidFill>
                <a:srgbClr val="C6DAEC"/>
              </a:solidFill>
              <a:latin typeface="Muli"/>
            </a:endParaRPr>
          </a:p>
          <a:p>
            <a:endParaRPr lang="en-US" sz="1800" dirty="0">
              <a:solidFill>
                <a:srgbClr val="C6DAEC"/>
              </a:solidFill>
              <a:latin typeface="Muli"/>
            </a:endParaRPr>
          </a:p>
        </p:txBody>
      </p:sp>
      <p:graphicFrame>
        <p:nvGraphicFramePr>
          <p:cNvPr id="2" name="Table 1">
            <a:extLst>
              <a:ext uri="{FF2B5EF4-FFF2-40B4-BE49-F238E27FC236}">
                <a16:creationId xmlns:a16="http://schemas.microsoft.com/office/drawing/2014/main" id="{8309328C-A16A-4121-8B70-1ABAEB73FE9D}"/>
              </a:ext>
            </a:extLst>
          </p:cNvPr>
          <p:cNvGraphicFramePr>
            <a:graphicFrameLocks noGrp="1"/>
          </p:cNvGraphicFramePr>
          <p:nvPr>
            <p:extLst>
              <p:ext uri="{D42A27DB-BD31-4B8C-83A1-F6EECF244321}">
                <p14:modId xmlns:p14="http://schemas.microsoft.com/office/powerpoint/2010/main" val="780070625"/>
              </p:ext>
            </p:extLst>
          </p:nvPr>
        </p:nvGraphicFramePr>
        <p:xfrm>
          <a:off x="4267200" y="1325672"/>
          <a:ext cx="4876800" cy="2311400"/>
        </p:xfrm>
        <a:graphic>
          <a:graphicData uri="http://schemas.openxmlformats.org/drawingml/2006/table">
            <a:tbl>
              <a:tblPr firstRow="1" bandRow="1">
                <a:tableStyleId>{D27102A9-8310-4765-A935-A1911B00CA55}</a:tableStyleId>
              </a:tblPr>
              <a:tblGrid>
                <a:gridCol w="1219200">
                  <a:extLst>
                    <a:ext uri="{9D8B030D-6E8A-4147-A177-3AD203B41FA5}">
                      <a16:colId xmlns:a16="http://schemas.microsoft.com/office/drawing/2014/main" val="3743763548"/>
                    </a:ext>
                  </a:extLst>
                </a:gridCol>
                <a:gridCol w="1219200">
                  <a:extLst>
                    <a:ext uri="{9D8B030D-6E8A-4147-A177-3AD203B41FA5}">
                      <a16:colId xmlns:a16="http://schemas.microsoft.com/office/drawing/2014/main" val="3461195410"/>
                    </a:ext>
                  </a:extLst>
                </a:gridCol>
                <a:gridCol w="1219200">
                  <a:extLst>
                    <a:ext uri="{9D8B030D-6E8A-4147-A177-3AD203B41FA5}">
                      <a16:colId xmlns:a16="http://schemas.microsoft.com/office/drawing/2014/main" val="3719569471"/>
                    </a:ext>
                  </a:extLst>
                </a:gridCol>
                <a:gridCol w="1219200">
                  <a:extLst>
                    <a:ext uri="{9D8B030D-6E8A-4147-A177-3AD203B41FA5}">
                      <a16:colId xmlns:a16="http://schemas.microsoft.com/office/drawing/2014/main" val="2160766918"/>
                    </a:ext>
                  </a:extLst>
                </a:gridCol>
              </a:tblGrid>
              <a:tr h="370840">
                <a:tc>
                  <a:txBody>
                    <a:bodyPr/>
                    <a:lstStyle/>
                    <a:p>
                      <a:pPr algn="ctr"/>
                      <a:r>
                        <a:rPr lang="en-US" sz="1400" b="0" i="0" u="none" strike="noStrike" cap="none" dirty="0">
                          <a:solidFill>
                            <a:srgbClr val="C6DAEC"/>
                          </a:solidFill>
                          <a:latin typeface="Muli"/>
                          <a:ea typeface="Arial"/>
                          <a:cs typeface="Arial"/>
                          <a:sym typeface="Arial"/>
                        </a:rPr>
                        <a:t>Step 1</a:t>
                      </a:r>
                    </a:p>
                  </a:txBody>
                  <a:tcPr/>
                </a:tc>
                <a:tc>
                  <a:txBody>
                    <a:bodyPr/>
                    <a:lstStyle/>
                    <a:p>
                      <a:pPr algn="ctr"/>
                      <a:r>
                        <a:rPr lang="en-US" sz="1400" b="0" i="0" u="none" strike="noStrike" cap="none" dirty="0">
                          <a:solidFill>
                            <a:srgbClr val="C6DAEC"/>
                          </a:solidFill>
                          <a:latin typeface="Muli"/>
                          <a:ea typeface="Arial"/>
                          <a:cs typeface="Arial"/>
                          <a:sym typeface="Arial"/>
                        </a:rPr>
                        <a:t>Step 2</a:t>
                      </a:r>
                    </a:p>
                  </a:txBody>
                  <a:tcPr/>
                </a:tc>
                <a:tc>
                  <a:txBody>
                    <a:bodyPr/>
                    <a:lstStyle/>
                    <a:p>
                      <a:pPr algn="ctr"/>
                      <a:r>
                        <a:rPr lang="en-US" sz="1400" b="0" i="0" u="none" strike="noStrike" cap="none" dirty="0">
                          <a:solidFill>
                            <a:srgbClr val="C6DAEC"/>
                          </a:solidFill>
                          <a:latin typeface="Muli"/>
                          <a:ea typeface="Arial"/>
                          <a:cs typeface="Arial"/>
                          <a:sym typeface="Arial"/>
                        </a:rPr>
                        <a:t>Step 3</a:t>
                      </a:r>
                    </a:p>
                  </a:txBody>
                  <a:tcPr/>
                </a:tc>
                <a:tc>
                  <a:txBody>
                    <a:bodyPr/>
                    <a:lstStyle/>
                    <a:p>
                      <a:pPr algn="ctr"/>
                      <a:r>
                        <a:rPr lang="en-US" sz="1400" b="0" i="0" u="none" strike="noStrike" cap="none" dirty="0">
                          <a:solidFill>
                            <a:srgbClr val="C6DAEC"/>
                          </a:solidFill>
                          <a:latin typeface="Muli"/>
                          <a:ea typeface="Arial"/>
                          <a:cs typeface="Arial"/>
                          <a:sym typeface="Arial"/>
                        </a:rPr>
                        <a:t>Step 4</a:t>
                      </a:r>
                    </a:p>
                  </a:txBody>
                  <a:tcPr/>
                </a:tc>
                <a:extLst>
                  <a:ext uri="{0D108BD9-81ED-4DB2-BD59-A6C34878D82A}">
                    <a16:rowId xmlns:a16="http://schemas.microsoft.com/office/drawing/2014/main" val="2795599393"/>
                  </a:ext>
                </a:extLst>
              </a:tr>
              <a:tr h="370840">
                <a:tc>
                  <a:txBody>
                    <a:bodyPr/>
                    <a:lstStyle/>
                    <a:p>
                      <a:pPr algn="ctr"/>
                      <a:r>
                        <a:rPr lang="en-US" sz="1200" b="0" i="0" u="none" strike="noStrike" cap="none" dirty="0">
                          <a:solidFill>
                            <a:srgbClr val="C6DAEC"/>
                          </a:solidFill>
                          <a:latin typeface="Muli"/>
                          <a:ea typeface="Arial"/>
                          <a:cs typeface="Arial"/>
                          <a:sym typeface="Arial"/>
                        </a:rPr>
                        <a:t>Take guess</a:t>
                      </a:r>
                    </a:p>
                  </a:txBody>
                  <a:tcPr/>
                </a:tc>
                <a:tc>
                  <a:txBody>
                    <a:bodyPr/>
                    <a:lstStyle/>
                    <a:p>
                      <a:pPr algn="ctr"/>
                      <a:r>
                        <a:rPr lang="en-US" sz="1200" b="0" i="0" u="none" strike="noStrike" cap="none" dirty="0">
                          <a:solidFill>
                            <a:srgbClr val="C6DAEC"/>
                          </a:solidFill>
                          <a:latin typeface="Muli"/>
                          <a:ea typeface="Arial"/>
                          <a:cs typeface="Arial"/>
                          <a:sym typeface="Arial"/>
                        </a:rPr>
                        <a:t>Square guess</a:t>
                      </a:r>
                    </a:p>
                  </a:txBody>
                  <a:tcPr/>
                </a:tc>
                <a:tc>
                  <a:txBody>
                    <a:bodyPr/>
                    <a:lstStyle/>
                    <a:p>
                      <a:pPr algn="ctr"/>
                      <a:r>
                        <a:rPr lang="en-US" sz="1200" b="0" i="0" u="none" strike="noStrike" cap="none" dirty="0">
                          <a:solidFill>
                            <a:srgbClr val="C6DAEC"/>
                          </a:solidFill>
                          <a:latin typeface="Muli"/>
                          <a:ea typeface="Arial"/>
                          <a:cs typeface="Arial"/>
                          <a:sym typeface="Arial"/>
                        </a:rPr>
                        <a:t>Check Guess</a:t>
                      </a:r>
                    </a:p>
                  </a:txBody>
                  <a:tcPr/>
                </a:tc>
                <a:tc>
                  <a:txBody>
                    <a:bodyPr/>
                    <a:lstStyle/>
                    <a:p>
                      <a:pPr algn="ctr"/>
                      <a:r>
                        <a:rPr lang="en-US" sz="1200" b="0" i="0" u="none" strike="noStrike" cap="none" dirty="0">
                          <a:solidFill>
                            <a:srgbClr val="C6DAEC"/>
                          </a:solidFill>
                          <a:latin typeface="Muli"/>
                          <a:ea typeface="Arial"/>
                          <a:cs typeface="Arial"/>
                          <a:sym typeface="Arial"/>
                        </a:rPr>
                        <a:t>Take average for new guess</a:t>
                      </a:r>
                    </a:p>
                  </a:txBody>
                  <a:tcPr/>
                </a:tc>
                <a:extLst>
                  <a:ext uri="{0D108BD9-81ED-4DB2-BD59-A6C34878D82A}">
                    <a16:rowId xmlns:a16="http://schemas.microsoft.com/office/drawing/2014/main" val="3141919710"/>
                  </a:ext>
                </a:extLst>
              </a:tr>
              <a:tr h="370840">
                <a:tc>
                  <a:txBody>
                    <a:bodyPr/>
                    <a:lstStyle/>
                    <a:p>
                      <a:pPr algn="ctr"/>
                      <a:r>
                        <a:rPr lang="en-US" sz="1400" b="0" i="0" u="none" strike="noStrike" cap="none" dirty="0">
                          <a:solidFill>
                            <a:srgbClr val="C6DAEC"/>
                          </a:solidFill>
                          <a:latin typeface="Muli"/>
                          <a:ea typeface="Arial"/>
                          <a:cs typeface="Arial"/>
                          <a:sym typeface="Arial"/>
                        </a:rPr>
                        <a:t>g</a:t>
                      </a:r>
                    </a:p>
                  </a:txBody>
                  <a:tcPr/>
                </a:tc>
                <a:tc>
                  <a:txBody>
                    <a:bodyPr/>
                    <a:lstStyle/>
                    <a:p>
                      <a:pPr algn="ctr"/>
                      <a:r>
                        <a:rPr lang="en-US" sz="1400" b="0" i="0" u="none" strike="noStrike" cap="none" dirty="0">
                          <a:solidFill>
                            <a:srgbClr val="C6DAEC"/>
                          </a:solidFill>
                          <a:latin typeface="Muli"/>
                          <a:ea typeface="Arial"/>
                          <a:cs typeface="Arial"/>
                          <a:sym typeface="Arial"/>
                        </a:rPr>
                        <a:t>g*g</a:t>
                      </a:r>
                    </a:p>
                  </a:txBody>
                  <a:tcPr/>
                </a:tc>
                <a:tc>
                  <a:txBody>
                    <a:bodyPr/>
                    <a:lstStyle/>
                    <a:p>
                      <a:pPr algn="ctr"/>
                      <a:r>
                        <a:rPr lang="en-US" sz="1400" b="0" i="0" u="none" strike="noStrike" cap="none" dirty="0">
                          <a:solidFill>
                            <a:srgbClr val="C6DAEC"/>
                          </a:solidFill>
                          <a:latin typeface="Muli"/>
                          <a:ea typeface="Arial"/>
                          <a:cs typeface="Arial"/>
                          <a:sym typeface="Arial"/>
                        </a:rPr>
                        <a:t>x/g</a:t>
                      </a:r>
                    </a:p>
                  </a:txBody>
                  <a:tcPr/>
                </a:tc>
                <a:tc>
                  <a:txBody>
                    <a:bodyPr/>
                    <a:lstStyle/>
                    <a:p>
                      <a:pPr algn="ctr"/>
                      <a:r>
                        <a:rPr lang="en-US" sz="1400" b="0" i="0" u="none" strike="noStrike" cap="none" dirty="0">
                          <a:solidFill>
                            <a:srgbClr val="C6DAEC"/>
                          </a:solidFill>
                          <a:latin typeface="Muli"/>
                          <a:ea typeface="Arial"/>
                          <a:cs typeface="Arial"/>
                          <a:sym typeface="Arial"/>
                        </a:rPr>
                        <a:t>(</a:t>
                      </a:r>
                      <a:r>
                        <a:rPr lang="en-US" sz="1400" b="0" i="0" u="none" strike="noStrike" cap="none" dirty="0" err="1">
                          <a:solidFill>
                            <a:srgbClr val="C6DAEC"/>
                          </a:solidFill>
                          <a:latin typeface="Muli"/>
                          <a:ea typeface="Arial"/>
                          <a:cs typeface="Arial"/>
                          <a:sym typeface="Arial"/>
                        </a:rPr>
                        <a:t>g+x</a:t>
                      </a:r>
                      <a:r>
                        <a:rPr lang="en-US" sz="1400" b="0" i="0" u="none" strike="noStrike" cap="none" dirty="0">
                          <a:solidFill>
                            <a:srgbClr val="C6DAEC"/>
                          </a:solidFill>
                          <a:latin typeface="Muli"/>
                          <a:ea typeface="Arial"/>
                          <a:cs typeface="Arial"/>
                          <a:sym typeface="Arial"/>
                        </a:rPr>
                        <a:t>/g)/2</a:t>
                      </a:r>
                    </a:p>
                  </a:txBody>
                  <a:tcPr/>
                </a:tc>
                <a:extLst>
                  <a:ext uri="{0D108BD9-81ED-4DB2-BD59-A6C34878D82A}">
                    <a16:rowId xmlns:a16="http://schemas.microsoft.com/office/drawing/2014/main" val="157707361"/>
                  </a:ext>
                </a:extLst>
              </a:tr>
              <a:tr h="370840">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3</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9</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5.333</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4.1667</a:t>
                      </a:r>
                    </a:p>
                  </a:txBody>
                  <a:tcPr/>
                </a:tc>
                <a:extLst>
                  <a:ext uri="{0D108BD9-81ED-4DB2-BD59-A6C34878D82A}">
                    <a16:rowId xmlns:a16="http://schemas.microsoft.com/office/drawing/2014/main" val="654227287"/>
                  </a:ext>
                </a:extLst>
              </a:tr>
              <a:tr h="370840">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4.1667</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17.36</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3.837</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4.0035</a:t>
                      </a:r>
                    </a:p>
                  </a:txBody>
                  <a:tcPr/>
                </a:tc>
                <a:extLst>
                  <a:ext uri="{0D108BD9-81ED-4DB2-BD59-A6C34878D82A}">
                    <a16:rowId xmlns:a16="http://schemas.microsoft.com/office/drawing/2014/main" val="1785083279"/>
                  </a:ext>
                </a:extLst>
              </a:tr>
              <a:tr h="370840">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4.0035</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16.0277</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3.997</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4.000002</a:t>
                      </a:r>
                    </a:p>
                  </a:txBody>
                  <a:tcPr/>
                </a:tc>
                <a:extLst>
                  <a:ext uri="{0D108BD9-81ED-4DB2-BD59-A6C34878D82A}">
                    <a16:rowId xmlns:a16="http://schemas.microsoft.com/office/drawing/2014/main" val="3248729065"/>
                  </a:ext>
                </a:extLst>
              </a:tr>
            </a:tbl>
          </a:graphicData>
        </a:graphic>
      </p:graphicFrame>
    </p:spTree>
    <p:extLst>
      <p:ext uri="{BB962C8B-B14F-4D97-AF65-F5344CB8AC3E}">
        <p14:creationId xmlns:p14="http://schemas.microsoft.com/office/powerpoint/2010/main" val="281754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3873176" cy="646331"/>
          </a:xfrm>
          <a:prstGeom prst="rect">
            <a:avLst/>
          </a:prstGeom>
        </p:spPr>
        <p:txBody>
          <a:bodyPr wrap="none">
            <a:spAutoFit/>
          </a:bodyPr>
          <a:lstStyle/>
          <a:p>
            <a:r>
              <a:rPr lang="en-CA" sz="3600" dirty="0">
                <a:solidFill>
                  <a:srgbClr val="19BBD5"/>
                </a:solidFill>
                <a:latin typeface="Nixie One"/>
                <a:sym typeface="Nixie One"/>
              </a:rPr>
              <a:t>What is a recipe</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204365" y="1231342"/>
            <a:ext cx="7573875" cy="2862322"/>
          </a:xfrm>
          <a:prstGeom prst="rect">
            <a:avLst/>
          </a:prstGeom>
        </p:spPr>
        <p:txBody>
          <a:bodyPr wrap="square">
            <a:spAutoFit/>
          </a:bodyPr>
          <a:lstStyle/>
          <a:p>
            <a:pPr marL="342900" indent="-342900">
              <a:lnSpc>
                <a:spcPct val="200000"/>
              </a:lnSpc>
              <a:buClr>
                <a:schemeClr val="accent4"/>
              </a:buClr>
              <a:buFont typeface="+mj-lt"/>
              <a:buAutoNum type="arabicParenR"/>
            </a:pPr>
            <a:r>
              <a:rPr lang="en-US" sz="1800" dirty="0">
                <a:solidFill>
                  <a:srgbClr val="C6DAEC"/>
                </a:solidFill>
                <a:latin typeface="Muli"/>
              </a:rPr>
              <a:t>Sequence of </a:t>
            </a:r>
            <a:r>
              <a:rPr lang="en-US" sz="1800" dirty="0">
                <a:solidFill>
                  <a:schemeClr val="accent2"/>
                </a:solidFill>
                <a:latin typeface="Muli"/>
              </a:rPr>
              <a:t>steps</a:t>
            </a:r>
          </a:p>
          <a:p>
            <a:pPr marL="342900" indent="-342900">
              <a:lnSpc>
                <a:spcPct val="200000"/>
              </a:lnSpc>
              <a:buClr>
                <a:schemeClr val="accent4"/>
              </a:buClr>
              <a:buFont typeface="+mj-lt"/>
              <a:buAutoNum type="arabicParenR"/>
            </a:pPr>
            <a:r>
              <a:rPr lang="en-US" sz="1800" dirty="0">
                <a:solidFill>
                  <a:schemeClr val="accent2"/>
                </a:solidFill>
                <a:latin typeface="Muli"/>
              </a:rPr>
              <a:t>Flow of control </a:t>
            </a:r>
            <a:r>
              <a:rPr lang="en-US" sz="1800" dirty="0">
                <a:solidFill>
                  <a:srgbClr val="C6DAEC"/>
                </a:solidFill>
                <a:latin typeface="Muli"/>
              </a:rPr>
              <a:t>process that specifies when each step is executed</a:t>
            </a:r>
          </a:p>
          <a:p>
            <a:pPr marL="342900" indent="-342900">
              <a:lnSpc>
                <a:spcPct val="200000"/>
              </a:lnSpc>
              <a:buClr>
                <a:schemeClr val="accent4"/>
              </a:buClr>
              <a:buFont typeface="+mj-lt"/>
              <a:buAutoNum type="arabicParenR"/>
            </a:pPr>
            <a:r>
              <a:rPr lang="en-US" sz="1800" dirty="0">
                <a:solidFill>
                  <a:srgbClr val="C6DAEC"/>
                </a:solidFill>
                <a:latin typeface="Muli"/>
              </a:rPr>
              <a:t>A means of determining </a:t>
            </a:r>
            <a:r>
              <a:rPr lang="en-US" sz="1800" dirty="0">
                <a:solidFill>
                  <a:schemeClr val="accent2"/>
                </a:solidFill>
                <a:latin typeface="Muli"/>
              </a:rPr>
              <a:t>when to stop</a:t>
            </a:r>
          </a:p>
          <a:p>
            <a:endParaRPr lang="en-US" sz="1800" dirty="0">
              <a:solidFill>
                <a:srgbClr val="C6DAEC"/>
              </a:solidFill>
              <a:latin typeface="Muli"/>
            </a:endParaRPr>
          </a:p>
          <a:p>
            <a:r>
              <a:rPr lang="en-US" sz="1800" dirty="0">
                <a:solidFill>
                  <a:srgbClr val="C6DAEC"/>
                </a:solidFill>
                <a:latin typeface="Muli"/>
              </a:rPr>
              <a:t>Steps 1 + 2 + 3 = an </a:t>
            </a:r>
            <a:r>
              <a:rPr lang="en-US" sz="1800" dirty="0">
                <a:solidFill>
                  <a:schemeClr val="accent2"/>
                </a:solidFill>
                <a:latin typeface="Muli"/>
              </a:rPr>
              <a:t>algorithm</a:t>
            </a:r>
            <a:r>
              <a:rPr lang="en-US" sz="1800" dirty="0">
                <a:solidFill>
                  <a:srgbClr val="C6DAEC"/>
                </a:solidFill>
                <a:latin typeface="Muli"/>
              </a:rPr>
              <a:t>!</a:t>
            </a:r>
          </a:p>
          <a:p>
            <a:endParaRPr lang="en-US" sz="1800" dirty="0">
              <a:solidFill>
                <a:srgbClr val="C6DAEC"/>
              </a:solidFill>
              <a:latin typeface="Muli"/>
            </a:endParaRPr>
          </a:p>
          <a:p>
            <a:endParaRPr lang="en-US" sz="1800" dirty="0">
              <a:solidFill>
                <a:srgbClr val="C6DAEC"/>
              </a:solidFill>
              <a:latin typeface="Muli"/>
            </a:endParaRPr>
          </a:p>
        </p:txBody>
      </p:sp>
    </p:spTree>
    <p:extLst>
      <p:ext uri="{BB962C8B-B14F-4D97-AF65-F5344CB8AC3E}">
        <p14:creationId xmlns:p14="http://schemas.microsoft.com/office/powerpoint/2010/main" val="299458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4067139" cy="646331"/>
          </a:xfrm>
          <a:prstGeom prst="rect">
            <a:avLst/>
          </a:prstGeom>
        </p:spPr>
        <p:txBody>
          <a:bodyPr wrap="none">
            <a:spAutoFit/>
          </a:bodyPr>
          <a:lstStyle/>
          <a:p>
            <a:r>
              <a:rPr lang="en-CA" sz="3600" dirty="0">
                <a:solidFill>
                  <a:srgbClr val="19BBD5"/>
                </a:solidFill>
                <a:latin typeface="Nixie One"/>
                <a:sym typeface="Nixie One"/>
              </a:rPr>
              <a:t>Creating Recipes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2862322"/>
          </a:xfrm>
          <a:prstGeom prst="rect">
            <a:avLst/>
          </a:prstGeom>
        </p:spPr>
        <p:txBody>
          <a:bodyPr wrap="square">
            <a:spAutoFit/>
          </a:bodyPr>
          <a:lstStyle/>
          <a:p>
            <a:r>
              <a:rPr lang="en-US" sz="1800" dirty="0">
                <a:solidFill>
                  <a:srgbClr val="C6DAEC"/>
                </a:solidFill>
                <a:latin typeface="Muli"/>
              </a:rPr>
              <a:t>A programming language provides a set of </a:t>
            </a:r>
            <a:r>
              <a:rPr lang="en-US" sz="1800" dirty="0">
                <a:solidFill>
                  <a:schemeClr val="accent2"/>
                </a:solidFill>
                <a:latin typeface="Muli"/>
              </a:rPr>
              <a:t>primitive operations</a:t>
            </a:r>
          </a:p>
          <a:p>
            <a:endParaRPr lang="en-US" sz="1800" dirty="0">
              <a:solidFill>
                <a:srgbClr val="C6DAEC"/>
              </a:solidFill>
              <a:latin typeface="Muli"/>
            </a:endParaRPr>
          </a:p>
          <a:p>
            <a:r>
              <a:rPr lang="en-US" sz="1800" dirty="0">
                <a:solidFill>
                  <a:schemeClr val="accent2"/>
                </a:solidFill>
                <a:latin typeface="Muli"/>
              </a:rPr>
              <a:t>Expressions</a:t>
            </a:r>
            <a:r>
              <a:rPr lang="en-US" sz="1800" dirty="0">
                <a:solidFill>
                  <a:srgbClr val="C6DAEC"/>
                </a:solidFill>
                <a:latin typeface="Muli"/>
              </a:rPr>
              <a:t> are complex but legal combinations of primitives in a programming language</a:t>
            </a:r>
          </a:p>
          <a:p>
            <a:endParaRPr lang="en-US" sz="1800" dirty="0">
              <a:solidFill>
                <a:srgbClr val="C6DAEC"/>
              </a:solidFill>
              <a:latin typeface="Muli"/>
            </a:endParaRPr>
          </a:p>
          <a:p>
            <a:r>
              <a:rPr lang="en-US" sz="1800" dirty="0">
                <a:solidFill>
                  <a:srgbClr val="C6DAEC"/>
                </a:solidFill>
                <a:latin typeface="Muli"/>
              </a:rPr>
              <a:t>Expressions and computations have </a:t>
            </a:r>
            <a:r>
              <a:rPr lang="en-US" sz="1800" dirty="0">
                <a:solidFill>
                  <a:schemeClr val="accent2"/>
                </a:solidFill>
                <a:latin typeface="Muli"/>
              </a:rPr>
              <a:t>values</a:t>
            </a:r>
            <a:r>
              <a:rPr lang="en-US" sz="1800" dirty="0">
                <a:solidFill>
                  <a:srgbClr val="C6DAEC"/>
                </a:solidFill>
                <a:latin typeface="Muli"/>
              </a:rPr>
              <a:t> and meanings in a programming language</a:t>
            </a:r>
          </a:p>
          <a:p>
            <a:endParaRPr lang="en-US" sz="1800" dirty="0">
              <a:solidFill>
                <a:srgbClr val="C6DAEC"/>
              </a:solidFill>
              <a:latin typeface="Muli"/>
            </a:endParaRPr>
          </a:p>
          <a:p>
            <a:endParaRPr lang="en-US" sz="1800" dirty="0">
              <a:solidFill>
                <a:srgbClr val="C6DAEC"/>
              </a:solidFill>
              <a:latin typeface="Muli"/>
            </a:endParaRPr>
          </a:p>
        </p:txBody>
      </p:sp>
    </p:spTree>
    <p:extLst>
      <p:ext uri="{BB962C8B-B14F-4D97-AF65-F5344CB8AC3E}">
        <p14:creationId xmlns:p14="http://schemas.microsoft.com/office/powerpoint/2010/main" val="308302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221301" cy="646331"/>
          </a:xfrm>
          <a:prstGeom prst="rect">
            <a:avLst/>
          </a:prstGeom>
        </p:spPr>
        <p:txBody>
          <a:bodyPr wrap="none">
            <a:spAutoFit/>
          </a:bodyPr>
          <a:lstStyle/>
          <a:p>
            <a:r>
              <a:rPr lang="en-CA" sz="3600" dirty="0">
                <a:solidFill>
                  <a:srgbClr val="19BBD5"/>
                </a:solidFill>
                <a:latin typeface="Nixie One"/>
                <a:sym typeface="Nixie One"/>
              </a:rPr>
              <a:t>Aspects of Languages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4931367" cy="2031325"/>
          </a:xfrm>
          <a:prstGeom prst="rect">
            <a:avLst/>
          </a:prstGeom>
        </p:spPr>
        <p:txBody>
          <a:bodyPr wrap="square">
            <a:spAutoFit/>
          </a:bodyPr>
          <a:lstStyle/>
          <a:p>
            <a:r>
              <a:rPr lang="en-US" sz="1800" u="sng" dirty="0">
                <a:solidFill>
                  <a:srgbClr val="C6DAEC"/>
                </a:solidFill>
                <a:latin typeface="Muli"/>
              </a:rPr>
              <a:t>Primitive Constructs</a:t>
            </a:r>
            <a:endParaRPr lang="en-US" dirty="0">
              <a:solidFill>
                <a:srgbClr val="C6DAEC"/>
              </a:solidFill>
              <a:latin typeface="Muli"/>
            </a:endParaRPr>
          </a:p>
          <a:p>
            <a:r>
              <a:rPr lang="en-US" sz="1800" dirty="0">
                <a:solidFill>
                  <a:srgbClr val="C6DAEC"/>
                </a:solidFill>
                <a:latin typeface="Muli"/>
              </a:rPr>
              <a:t>    English: words</a:t>
            </a:r>
          </a:p>
          <a:p>
            <a:endParaRPr lang="en-US" sz="1800" dirty="0">
              <a:solidFill>
                <a:srgbClr val="C6DAEC"/>
              </a:solidFill>
              <a:latin typeface="Muli"/>
            </a:endParaRPr>
          </a:p>
          <a:p>
            <a:r>
              <a:rPr lang="en-US" sz="1800" dirty="0">
                <a:solidFill>
                  <a:srgbClr val="C6DAEC"/>
                </a:solidFill>
                <a:latin typeface="Muli"/>
              </a:rPr>
              <a:t>    programming language: numbers, strings,</a:t>
            </a:r>
          </a:p>
          <a:p>
            <a:r>
              <a:rPr lang="en-US" sz="1800" dirty="0">
                <a:solidFill>
                  <a:srgbClr val="C6DAEC"/>
                </a:solidFill>
                <a:latin typeface="Muli"/>
              </a:rPr>
              <a:t>    and simple operations</a:t>
            </a:r>
          </a:p>
          <a:p>
            <a:endParaRPr lang="en-US" sz="1800" dirty="0">
              <a:solidFill>
                <a:srgbClr val="C6DAEC"/>
              </a:solidFill>
              <a:latin typeface="Muli"/>
            </a:endParaRPr>
          </a:p>
          <a:p>
            <a:endParaRPr lang="en-US" sz="1800" dirty="0">
              <a:solidFill>
                <a:srgbClr val="C6DAEC"/>
              </a:solidFill>
              <a:latin typeface="Muli"/>
            </a:endParaRPr>
          </a:p>
        </p:txBody>
      </p:sp>
      <p:graphicFrame>
        <p:nvGraphicFramePr>
          <p:cNvPr id="2" name="Table 1"/>
          <p:cNvGraphicFramePr>
            <a:graphicFrameLocks noGrp="1"/>
          </p:cNvGraphicFramePr>
          <p:nvPr>
            <p:extLst>
              <p:ext uri="{D42A27DB-BD31-4B8C-83A1-F6EECF244321}">
                <p14:modId xmlns:p14="http://schemas.microsoft.com/office/powerpoint/2010/main" val="4118021008"/>
              </p:ext>
            </p:extLst>
          </p:nvPr>
        </p:nvGraphicFramePr>
        <p:xfrm>
          <a:off x="1272715" y="3166831"/>
          <a:ext cx="6096000" cy="782320"/>
        </p:xfrm>
        <a:graphic>
          <a:graphicData uri="http://schemas.openxmlformats.org/drawingml/2006/table">
            <a:tbl>
              <a:tblPr firstRow="1" bandRow="1">
                <a:tableStyleId>{D27102A9-8310-4765-A935-A1911B00CA55}</a:tableStyleId>
              </a:tblPr>
              <a:tblGrid>
                <a:gridCol w="1219200">
                  <a:extLst>
                    <a:ext uri="{9D8B030D-6E8A-4147-A177-3AD203B41FA5}">
                      <a16:colId xmlns:a16="http://schemas.microsoft.com/office/drawing/2014/main" val="3743763548"/>
                    </a:ext>
                  </a:extLst>
                </a:gridCol>
                <a:gridCol w="1219200">
                  <a:extLst>
                    <a:ext uri="{9D8B030D-6E8A-4147-A177-3AD203B41FA5}">
                      <a16:colId xmlns:a16="http://schemas.microsoft.com/office/drawing/2014/main" val="3461195410"/>
                    </a:ext>
                  </a:extLst>
                </a:gridCol>
                <a:gridCol w="1219200">
                  <a:extLst>
                    <a:ext uri="{9D8B030D-6E8A-4147-A177-3AD203B41FA5}">
                      <a16:colId xmlns:a16="http://schemas.microsoft.com/office/drawing/2014/main" val="3719569471"/>
                    </a:ext>
                  </a:extLst>
                </a:gridCol>
                <a:gridCol w="1219200">
                  <a:extLst>
                    <a:ext uri="{9D8B030D-6E8A-4147-A177-3AD203B41FA5}">
                      <a16:colId xmlns:a16="http://schemas.microsoft.com/office/drawing/2014/main" val="2160766918"/>
                    </a:ext>
                  </a:extLst>
                </a:gridCol>
                <a:gridCol w="1219200">
                  <a:extLst>
                    <a:ext uri="{9D8B030D-6E8A-4147-A177-3AD203B41FA5}">
                      <a16:colId xmlns:a16="http://schemas.microsoft.com/office/drawing/2014/main" val="1855026971"/>
                    </a:ext>
                  </a:extLst>
                </a:gridCol>
              </a:tblGrid>
              <a:tr h="370840">
                <a:tc>
                  <a:txBody>
                    <a:bodyPr/>
                    <a:lstStyle/>
                    <a:p>
                      <a:pPr algn="ctr"/>
                      <a:r>
                        <a:rPr lang="en-US" sz="1400" b="0" i="0" u="none" strike="noStrike" cap="none" dirty="0">
                          <a:solidFill>
                            <a:srgbClr val="C6DAEC"/>
                          </a:solidFill>
                          <a:latin typeface="Muli"/>
                          <a:ea typeface="Arial"/>
                          <a:cs typeface="Arial"/>
                          <a:sym typeface="Arial"/>
                        </a:rPr>
                        <a:t>Integer</a:t>
                      </a:r>
                    </a:p>
                  </a:txBody>
                  <a:tcPr/>
                </a:tc>
                <a:tc>
                  <a:txBody>
                    <a:bodyPr/>
                    <a:lstStyle/>
                    <a:p>
                      <a:pPr algn="ctr"/>
                      <a:r>
                        <a:rPr lang="en-US" sz="1400" b="0" i="0" u="none" strike="noStrike" cap="none" dirty="0">
                          <a:solidFill>
                            <a:srgbClr val="C6DAEC"/>
                          </a:solidFill>
                          <a:latin typeface="Muli"/>
                          <a:ea typeface="Arial"/>
                          <a:cs typeface="Arial"/>
                          <a:sym typeface="Arial"/>
                        </a:rPr>
                        <a:t>Float</a:t>
                      </a:r>
                    </a:p>
                  </a:txBody>
                  <a:tcPr/>
                </a:tc>
                <a:tc>
                  <a:txBody>
                    <a:bodyPr/>
                    <a:lstStyle/>
                    <a:p>
                      <a:pPr algn="ctr"/>
                      <a:r>
                        <a:rPr lang="en-US" sz="1400" b="0" i="0" u="none" strike="noStrike" cap="none" dirty="0">
                          <a:solidFill>
                            <a:srgbClr val="C6DAEC"/>
                          </a:solidFill>
                          <a:latin typeface="Muli"/>
                          <a:ea typeface="Arial"/>
                          <a:cs typeface="Arial"/>
                          <a:sym typeface="Arial"/>
                        </a:rPr>
                        <a:t>Char</a:t>
                      </a:r>
                    </a:p>
                  </a:txBody>
                  <a:tcPr/>
                </a:tc>
                <a:tc>
                  <a:txBody>
                    <a:bodyPr/>
                    <a:lstStyle/>
                    <a:p>
                      <a:pPr algn="ctr"/>
                      <a:r>
                        <a:rPr lang="en-US" sz="1400" b="0" i="0" u="none" strike="noStrike" cap="none" dirty="0">
                          <a:solidFill>
                            <a:srgbClr val="C6DAEC"/>
                          </a:solidFill>
                          <a:latin typeface="Muli"/>
                          <a:ea typeface="Arial"/>
                          <a:cs typeface="Arial"/>
                          <a:sym typeface="Arial"/>
                        </a:rPr>
                        <a:t>String</a:t>
                      </a:r>
                    </a:p>
                  </a:txBody>
                  <a:tcPr/>
                </a:tc>
                <a:tc>
                  <a:txBody>
                    <a:bodyPr/>
                    <a:lstStyle/>
                    <a:p>
                      <a:pPr algn="ctr"/>
                      <a:r>
                        <a:rPr lang="en-US" sz="1400" b="0" i="0" u="none" strike="noStrike" cap="none" dirty="0">
                          <a:solidFill>
                            <a:srgbClr val="C6DAEC"/>
                          </a:solidFill>
                          <a:latin typeface="Muli"/>
                          <a:ea typeface="Arial"/>
                          <a:cs typeface="Arial"/>
                          <a:sym typeface="Arial"/>
                        </a:rPr>
                        <a:t>Operations</a:t>
                      </a:r>
                    </a:p>
                  </a:txBody>
                  <a:tcPr/>
                </a:tc>
                <a:extLst>
                  <a:ext uri="{0D108BD9-81ED-4DB2-BD59-A6C34878D82A}">
                    <a16:rowId xmlns:a16="http://schemas.microsoft.com/office/drawing/2014/main" val="157707361"/>
                  </a:ext>
                </a:extLst>
              </a:tr>
              <a:tr h="370840">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3, 688, -4, 0</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3.2, -15.0, 1.9</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“A”, “3”, “@”, “z”</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“Cat”, “2,565”, “</a:t>
                      </a:r>
                      <a:r>
                        <a:rPr lang="en-US" sz="1050" b="0" i="0" u="none" strike="noStrike" cap="none" dirty="0" err="1">
                          <a:solidFill>
                            <a:schemeClr val="accent2">
                              <a:lumMod val="75000"/>
                            </a:schemeClr>
                          </a:solidFill>
                          <a:latin typeface="Muli"/>
                          <a:ea typeface="Arial"/>
                          <a:cs typeface="Arial"/>
                          <a:sym typeface="Arial"/>
                        </a:rPr>
                        <a:t>eik-di+di</a:t>
                      </a:r>
                      <a:r>
                        <a:rPr lang="en-US" sz="1050" b="0" i="0" u="none" strike="noStrike" cap="none" dirty="0">
                          <a:solidFill>
                            <a:schemeClr val="accent2">
                              <a:lumMod val="75000"/>
                            </a:schemeClr>
                          </a:solidFill>
                          <a:latin typeface="Muli"/>
                          <a:ea typeface="Arial"/>
                          <a:cs typeface="Arial"/>
                          <a:sym typeface="Arial"/>
                        </a:rPr>
                        <a:t>”</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 -,</a:t>
                      </a:r>
                      <a:r>
                        <a:rPr lang="en-US" sz="1050" b="0" i="0" u="none" strike="noStrike" cap="none" baseline="0" dirty="0">
                          <a:solidFill>
                            <a:schemeClr val="accent2">
                              <a:lumMod val="75000"/>
                            </a:schemeClr>
                          </a:solidFill>
                          <a:latin typeface="Muli"/>
                          <a:ea typeface="Arial"/>
                          <a:cs typeface="Arial"/>
                          <a:sym typeface="Arial"/>
                        </a:rPr>
                        <a:t> /, %, *, **, //, &gt;, &lt;</a:t>
                      </a:r>
                      <a:endParaRPr lang="en-US" sz="1050" b="0" i="0" u="none" strike="noStrike" cap="none" dirty="0">
                        <a:solidFill>
                          <a:schemeClr val="accent2">
                            <a:lumMod val="75000"/>
                          </a:schemeClr>
                        </a:solidFill>
                        <a:latin typeface="Muli"/>
                        <a:ea typeface="Arial"/>
                        <a:cs typeface="Arial"/>
                        <a:sym typeface="Arial"/>
                      </a:endParaRPr>
                    </a:p>
                  </a:txBody>
                  <a:tcPr/>
                </a:tc>
                <a:extLst>
                  <a:ext uri="{0D108BD9-81ED-4DB2-BD59-A6C34878D82A}">
                    <a16:rowId xmlns:a16="http://schemas.microsoft.com/office/drawing/2014/main" val="654227287"/>
                  </a:ext>
                </a:extLst>
              </a:tr>
            </a:tbl>
          </a:graphicData>
        </a:graphic>
      </p:graphicFrame>
      <p:pic>
        <p:nvPicPr>
          <p:cNvPr id="5" name="Picture 4" descr="Text&#10;&#10;Description automatically generated">
            <a:extLst>
              <a:ext uri="{FF2B5EF4-FFF2-40B4-BE49-F238E27FC236}">
                <a16:creationId xmlns:a16="http://schemas.microsoft.com/office/drawing/2014/main" id="{4B21D71B-4FAC-4AC0-AC2D-307046722D37}"/>
              </a:ext>
            </a:extLst>
          </p:cNvPr>
          <p:cNvPicPr>
            <a:picLocks noChangeAspect="1"/>
          </p:cNvPicPr>
          <p:nvPr/>
        </p:nvPicPr>
        <p:blipFill>
          <a:blip r:embed="rId3"/>
          <a:stretch>
            <a:fillRect/>
          </a:stretch>
        </p:blipFill>
        <p:spPr>
          <a:xfrm>
            <a:off x="6653776" y="986906"/>
            <a:ext cx="2268391" cy="1979526"/>
          </a:xfrm>
          <a:prstGeom prst="rect">
            <a:avLst/>
          </a:prstGeom>
        </p:spPr>
      </p:pic>
    </p:spTree>
    <p:extLst>
      <p:ext uri="{BB962C8B-B14F-4D97-AF65-F5344CB8AC3E}">
        <p14:creationId xmlns:p14="http://schemas.microsoft.com/office/powerpoint/2010/main" val="135865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221301" cy="646331"/>
          </a:xfrm>
          <a:prstGeom prst="rect">
            <a:avLst/>
          </a:prstGeom>
        </p:spPr>
        <p:txBody>
          <a:bodyPr wrap="none">
            <a:spAutoFit/>
          </a:bodyPr>
          <a:lstStyle/>
          <a:p>
            <a:r>
              <a:rPr lang="en-CA" sz="3600" dirty="0">
                <a:solidFill>
                  <a:srgbClr val="19BBD5"/>
                </a:solidFill>
                <a:latin typeface="Nixie One"/>
                <a:sym typeface="Nixie One"/>
              </a:rPr>
              <a:t>Aspects of Languages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8" y="1135506"/>
            <a:ext cx="7149365" cy="2031325"/>
          </a:xfrm>
          <a:prstGeom prst="rect">
            <a:avLst/>
          </a:prstGeom>
        </p:spPr>
        <p:txBody>
          <a:bodyPr wrap="square">
            <a:spAutoFit/>
          </a:bodyPr>
          <a:lstStyle/>
          <a:p>
            <a:r>
              <a:rPr lang="en-US" sz="1800" u="sng" dirty="0">
                <a:solidFill>
                  <a:srgbClr val="C6DAEC"/>
                </a:solidFill>
                <a:latin typeface="Muli"/>
              </a:rPr>
              <a:t>Syntax</a:t>
            </a:r>
            <a:endParaRPr lang="en-US" dirty="0">
              <a:solidFill>
                <a:srgbClr val="C6DAEC"/>
              </a:solidFill>
              <a:latin typeface="Muli"/>
            </a:endParaRPr>
          </a:p>
          <a:p>
            <a:r>
              <a:rPr lang="en-US" sz="1800" dirty="0">
                <a:solidFill>
                  <a:srgbClr val="C6DAEC"/>
                </a:solidFill>
                <a:latin typeface="Muli"/>
              </a:rPr>
              <a:t>    English: cat dog boy                   not syntactically valid</a:t>
            </a:r>
          </a:p>
          <a:p>
            <a:r>
              <a:rPr lang="en-US" sz="1800" dirty="0">
                <a:solidFill>
                  <a:srgbClr val="C6DAEC"/>
                </a:solidFill>
                <a:latin typeface="Muli"/>
              </a:rPr>
              <a:t>                   cat hugs boy                 syntactically valid</a:t>
            </a:r>
          </a:p>
          <a:p>
            <a:endParaRPr lang="en-US" sz="1800" dirty="0">
              <a:solidFill>
                <a:srgbClr val="C6DAEC"/>
              </a:solidFill>
              <a:latin typeface="Muli"/>
            </a:endParaRPr>
          </a:p>
          <a:p>
            <a:r>
              <a:rPr lang="en-US" sz="1800" dirty="0">
                <a:solidFill>
                  <a:srgbClr val="C6DAEC"/>
                </a:solidFill>
                <a:latin typeface="Muli"/>
              </a:rPr>
              <a:t>    Programming language: </a:t>
            </a:r>
            <a:r>
              <a:rPr lang="en-US" sz="1800" dirty="0">
                <a:solidFill>
                  <a:schemeClr val="accent2"/>
                </a:solidFill>
                <a:latin typeface="Muli"/>
              </a:rPr>
              <a:t>“hi”5          </a:t>
            </a:r>
            <a:r>
              <a:rPr lang="en-US" sz="1800" dirty="0">
                <a:solidFill>
                  <a:srgbClr val="C6DAEC"/>
                </a:solidFill>
                <a:latin typeface="Muli"/>
              </a:rPr>
              <a:t>not syntactically valid</a:t>
            </a:r>
          </a:p>
          <a:p>
            <a:r>
              <a:rPr lang="en-US" sz="1800" dirty="0">
                <a:solidFill>
                  <a:srgbClr val="C6DAEC"/>
                </a:solidFill>
                <a:latin typeface="Muli"/>
              </a:rPr>
              <a:t>                                                </a:t>
            </a:r>
            <a:r>
              <a:rPr lang="en-US" sz="1800" dirty="0">
                <a:solidFill>
                  <a:schemeClr val="accent2"/>
                </a:solidFill>
                <a:latin typeface="Muli"/>
              </a:rPr>
              <a:t>3.2 * 5         </a:t>
            </a:r>
            <a:r>
              <a:rPr lang="en-US" sz="1800" dirty="0">
                <a:solidFill>
                  <a:srgbClr val="C6DAEC"/>
                </a:solidFill>
                <a:latin typeface="Muli"/>
              </a:rPr>
              <a:t>syntactically valid</a:t>
            </a:r>
          </a:p>
          <a:p>
            <a:endParaRPr lang="en-US" sz="1800" dirty="0">
              <a:solidFill>
                <a:srgbClr val="C6DAEC"/>
              </a:solidFill>
              <a:latin typeface="Muli"/>
            </a:endParaRPr>
          </a:p>
        </p:txBody>
      </p:sp>
      <p:cxnSp>
        <p:nvCxnSpPr>
          <p:cNvPr id="5" name="Straight Arrow Connector 4"/>
          <p:cNvCxnSpPr/>
          <p:nvPr/>
        </p:nvCxnSpPr>
        <p:spPr>
          <a:xfrm>
            <a:off x="4355615" y="1598455"/>
            <a:ext cx="865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411456" y="1897438"/>
            <a:ext cx="815518" cy="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24691" y="2413967"/>
            <a:ext cx="399034" cy="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477091" y="2698991"/>
            <a:ext cx="407178" cy="2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700200"/>
      </p:ext>
    </p:extLst>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2847</TotalTime>
  <Words>4521</Words>
  <Application>Microsoft Office PowerPoint</Application>
  <PresentationFormat>On-screen Show (16:9)</PresentationFormat>
  <Paragraphs>345</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Muli</vt:lpstr>
      <vt:lpstr>Helvetica Neue</vt:lpstr>
      <vt:lpstr>Nixie One</vt:lpstr>
      <vt:lpstr>Arial</vt:lpstr>
      <vt:lpstr>Courier New</vt:lpstr>
      <vt:lpstr>Imogen template</vt:lpstr>
      <vt:lpstr>Intro to Python: Lesson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Python</dc:title>
  <dc:creator>Hoffman, Brandon</dc:creator>
  <cp:lastModifiedBy>Brandon Hoffman</cp:lastModifiedBy>
  <cp:revision>57</cp:revision>
  <dcterms:modified xsi:type="dcterms:W3CDTF">2020-10-21T14:25:24Z</dcterms:modified>
</cp:coreProperties>
</file>