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1"/>
  </p:notesMasterIdLst>
  <p:sldIdLst>
    <p:sldId id="256" r:id="rId2"/>
    <p:sldId id="309" r:id="rId3"/>
    <p:sldId id="304" r:id="rId4"/>
    <p:sldId id="305" r:id="rId5"/>
    <p:sldId id="306" r:id="rId6"/>
    <p:sldId id="307" r:id="rId7"/>
    <p:sldId id="308" r:id="rId8"/>
    <p:sldId id="310" r:id="rId9"/>
    <p:sldId id="280" r:id="rId10"/>
  </p:sldIdLst>
  <p:sldSz cx="9144000" cy="5143500" type="screen16x9"/>
  <p:notesSz cx="6858000" cy="9144000"/>
  <p:embeddedFontLst>
    <p:embeddedFont>
      <p:font typeface="Helvetica Neue" panose="020B0604020202020204" charset="0"/>
      <p:regular r:id="rId12"/>
      <p:bold r:id="rId13"/>
      <p:italic r:id="rId14"/>
      <p:boldItalic r:id="rId15"/>
    </p:embeddedFont>
    <p:embeddedFont>
      <p:font typeface="Muli" panose="020B0604020202020204" charset="0"/>
      <p:regular r:id="rId16"/>
      <p:bold r:id="rId17"/>
      <p:italic r:id="rId18"/>
      <p:boldItalic r:id="rId19"/>
    </p:embeddedFont>
    <p:embeddedFont>
      <p:font typeface="Nixie One" panose="020B060402020202020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6B9C"/>
    <a:srgbClr val="153F5B"/>
    <a:srgbClr val="0E293C"/>
    <a:srgbClr val="2C9DDE"/>
    <a:srgbClr val="4998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B6D58E-9743-4A30-B655-6C51FF56D186}" v="5" dt="2020-10-21T06:41:32.901"/>
  </p1510:revLst>
</p1510:revInfo>
</file>

<file path=ppt/tableStyles.xml><?xml version="1.0" encoding="utf-8"?>
<a:tblStyleLst xmlns:a="http://schemas.openxmlformats.org/drawingml/2006/main" def="{1E15FE8C-0340-4FC9-95E5-D7002D07FC96}">
  <a:tblStyle styleId="{1E15FE8C-0340-4FC9-95E5-D7002D07FC9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80729" autoAdjust="0"/>
  </p:normalViewPr>
  <p:slideViewPr>
    <p:cSldViewPr snapToGrid="0">
      <p:cViewPr varScale="1">
        <p:scale>
          <a:sx n="121" d="100"/>
          <a:sy n="121" d="100"/>
        </p:scale>
        <p:origin x="1308" y="114"/>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ndon Hoffman" userId="b3ee02141e2b4ef5" providerId="LiveId" clId="{97B6D58E-9743-4A30-B655-6C51FF56D186}"/>
    <pc:docChg chg="undo custSel addSld delSld modSld">
      <pc:chgData name="Brandon Hoffman" userId="b3ee02141e2b4ef5" providerId="LiveId" clId="{97B6D58E-9743-4A30-B655-6C51FF56D186}" dt="2020-10-21T06:56:33.724" v="543" actId="20577"/>
      <pc:docMkLst>
        <pc:docMk/>
      </pc:docMkLst>
      <pc:sldChg chg="modNotesTx">
        <pc:chgData name="Brandon Hoffman" userId="b3ee02141e2b4ef5" providerId="LiveId" clId="{97B6D58E-9743-4A30-B655-6C51FF56D186}" dt="2020-10-21T06:48:51.920" v="373" actId="20577"/>
        <pc:sldMkLst>
          <pc:docMk/>
          <pc:sldMk cId="1358657504" sldId="304"/>
        </pc:sldMkLst>
      </pc:sldChg>
      <pc:sldChg chg="modNotesTx">
        <pc:chgData name="Brandon Hoffman" userId="b3ee02141e2b4ef5" providerId="LiveId" clId="{97B6D58E-9743-4A30-B655-6C51FF56D186}" dt="2020-10-21T06:50:55.974" v="413" actId="20577"/>
        <pc:sldMkLst>
          <pc:docMk/>
          <pc:sldMk cId="3446700200" sldId="305"/>
        </pc:sldMkLst>
      </pc:sldChg>
      <pc:sldChg chg="modNotesTx">
        <pc:chgData name="Brandon Hoffman" userId="b3ee02141e2b4ef5" providerId="LiveId" clId="{97B6D58E-9743-4A30-B655-6C51FF56D186}" dt="2020-10-21T06:52:12.599" v="437" actId="20577"/>
        <pc:sldMkLst>
          <pc:docMk/>
          <pc:sldMk cId="71015598" sldId="306"/>
        </pc:sldMkLst>
      </pc:sldChg>
      <pc:sldChg chg="modNotesTx">
        <pc:chgData name="Brandon Hoffman" userId="b3ee02141e2b4ef5" providerId="LiveId" clId="{97B6D58E-9743-4A30-B655-6C51FF56D186}" dt="2020-10-21T06:53:55.475" v="480" actId="20577"/>
        <pc:sldMkLst>
          <pc:docMk/>
          <pc:sldMk cId="3413647341" sldId="307"/>
        </pc:sldMkLst>
      </pc:sldChg>
      <pc:sldChg chg="modNotesTx">
        <pc:chgData name="Brandon Hoffman" userId="b3ee02141e2b4ef5" providerId="LiveId" clId="{97B6D58E-9743-4A30-B655-6C51FF56D186}" dt="2020-10-21T06:55:44.942" v="527" actId="20577"/>
        <pc:sldMkLst>
          <pc:docMk/>
          <pc:sldMk cId="2444779775" sldId="308"/>
        </pc:sldMkLst>
      </pc:sldChg>
      <pc:sldChg chg="modSp add del mod">
        <pc:chgData name="Brandon Hoffman" userId="b3ee02141e2b4ef5" providerId="LiveId" clId="{97B6D58E-9743-4A30-B655-6C51FF56D186}" dt="2020-10-21T06:27:03.862" v="17" actId="47"/>
        <pc:sldMkLst>
          <pc:docMk/>
          <pc:sldMk cId="1545619695" sldId="309"/>
        </pc:sldMkLst>
        <pc:spChg chg="mod">
          <ac:chgData name="Brandon Hoffman" userId="b3ee02141e2b4ef5" providerId="LiveId" clId="{97B6D58E-9743-4A30-B655-6C51FF56D186}" dt="2020-10-21T06:26:56.599" v="16" actId="20577"/>
          <ac:spMkLst>
            <pc:docMk/>
            <pc:sldMk cId="1545619695" sldId="309"/>
            <ac:spMk id="7" creationId="{3B9CCF0A-B6AC-4E3E-9AE0-0E6C02D98C1E}"/>
          </ac:spMkLst>
        </pc:spChg>
      </pc:sldChg>
      <pc:sldChg chg="modSp add mod modNotesTx">
        <pc:chgData name="Brandon Hoffman" userId="b3ee02141e2b4ef5" providerId="LiveId" clId="{97B6D58E-9743-4A30-B655-6C51FF56D186}" dt="2020-10-21T06:47:23.271" v="346" actId="20577"/>
        <pc:sldMkLst>
          <pc:docMk/>
          <pc:sldMk cId="3083027518" sldId="309"/>
        </pc:sldMkLst>
        <pc:spChg chg="mod">
          <ac:chgData name="Brandon Hoffman" userId="b3ee02141e2b4ef5" providerId="LiveId" clId="{97B6D58E-9743-4A30-B655-6C51FF56D186}" dt="2020-10-21T06:29:13.634" v="284" actId="108"/>
          <ac:spMkLst>
            <pc:docMk/>
            <pc:sldMk cId="3083027518" sldId="309"/>
            <ac:spMk id="4" creationId="{F2D98915-2730-44C5-A61F-55A36F7CB933}"/>
          </ac:spMkLst>
        </pc:spChg>
        <pc:spChg chg="mod">
          <ac:chgData name="Brandon Hoffman" userId="b3ee02141e2b4ef5" providerId="LiveId" clId="{97B6D58E-9743-4A30-B655-6C51FF56D186}" dt="2020-10-21T06:27:28.446" v="34" actId="20577"/>
          <ac:spMkLst>
            <pc:docMk/>
            <pc:sldMk cId="3083027518" sldId="309"/>
            <ac:spMk id="7" creationId="{3B9CCF0A-B6AC-4E3E-9AE0-0E6C02D98C1E}"/>
          </ac:spMkLst>
        </pc:spChg>
      </pc:sldChg>
      <pc:sldChg chg="add del">
        <pc:chgData name="Brandon Hoffman" userId="b3ee02141e2b4ef5" providerId="LiveId" clId="{97B6D58E-9743-4A30-B655-6C51FF56D186}" dt="2020-10-21T06:31:16.113" v="287" actId="47"/>
        <pc:sldMkLst>
          <pc:docMk/>
          <pc:sldMk cId="278702500" sldId="310"/>
        </pc:sldMkLst>
      </pc:sldChg>
      <pc:sldChg chg="add modNotesTx">
        <pc:chgData name="Brandon Hoffman" userId="b3ee02141e2b4ef5" providerId="LiveId" clId="{97B6D58E-9743-4A30-B655-6C51FF56D186}" dt="2020-10-21T06:56:33.724" v="543" actId="20577"/>
        <pc:sldMkLst>
          <pc:docMk/>
          <pc:sldMk cId="3809363122" sldId="31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925577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now that we've had the idea of creating a recipe as a generic idea.</a:t>
            </a:r>
          </a:p>
          <a:p>
            <a:pPr marL="0" lvl="0" indent="0" algn="l" rtl="0">
              <a:spcBef>
                <a:spcPts val="0"/>
              </a:spcBef>
              <a:spcAft>
                <a:spcPts val="0"/>
              </a:spcAft>
              <a:buNone/>
            </a:pPr>
            <a:r>
              <a:rPr lang="en-US" dirty="0"/>
              <a:t>We know a little bit about what's inside the machine.</a:t>
            </a:r>
          </a:p>
          <a:p>
            <a:pPr marL="0" lvl="0" indent="0" algn="l" rtl="0">
              <a:spcBef>
                <a:spcPts val="0"/>
              </a:spcBef>
              <a:spcAft>
                <a:spcPts val="0"/>
              </a:spcAft>
              <a:buNone/>
            </a:pPr>
            <a:r>
              <a:rPr lang="en-US" dirty="0"/>
              <a:t>What we need to do is put those two things together.</a:t>
            </a:r>
          </a:p>
          <a:p>
            <a:pPr marL="0" lvl="0" indent="0" algn="l" rtl="0">
              <a:spcBef>
                <a:spcPts val="0"/>
              </a:spcBef>
              <a:spcAft>
                <a:spcPts val="0"/>
              </a:spcAft>
              <a:buNone/>
            </a:pPr>
            <a:r>
              <a:rPr lang="en-US" dirty="0"/>
              <a:t>We want to now go from a description of a process to a specific set of statements that we can store in the machine so that that interpreter, that evaluator, can then run those operations to use the primitives inside the machine to do the work for us. </a:t>
            </a:r>
          </a:p>
          <a:p>
            <a:pPr marL="0" lvl="0" indent="0" algn="l" rtl="0">
              <a:spcBef>
                <a:spcPts val="0"/>
              </a:spcBef>
              <a:spcAft>
                <a:spcPts val="0"/>
              </a:spcAft>
              <a:buNone/>
            </a:pPr>
            <a:r>
              <a:rPr lang="en-US" dirty="0"/>
              <a:t>As we said, the programming language is going to provide us with a set of primitive operations. </a:t>
            </a:r>
          </a:p>
          <a:p>
            <a:pPr marL="0" lvl="0" indent="0" algn="l" rtl="0">
              <a:spcBef>
                <a:spcPts val="0"/>
              </a:spcBef>
              <a:spcAft>
                <a:spcPts val="0"/>
              </a:spcAft>
              <a:buNone/>
            </a:pPr>
            <a:r>
              <a:rPr lang="en-US" dirty="0"/>
              <a:t>And the next step is to start talking about how do we put them together. </a:t>
            </a:r>
          </a:p>
          <a:p>
            <a:pPr marL="0" lvl="0" indent="0" algn="l" rtl="0">
              <a:spcBef>
                <a:spcPts val="0"/>
              </a:spcBef>
              <a:spcAft>
                <a:spcPts val="0"/>
              </a:spcAft>
              <a:buNone/>
            </a:pPr>
            <a:r>
              <a:rPr lang="en-US" dirty="0"/>
              <a:t>To do that, we use something that we call an expression. </a:t>
            </a:r>
          </a:p>
          <a:p>
            <a:pPr marL="0" lvl="0" indent="0" algn="l" rtl="0">
              <a:spcBef>
                <a:spcPts val="0"/>
              </a:spcBef>
              <a:spcAft>
                <a:spcPts val="0"/>
              </a:spcAft>
              <a:buNone/>
            </a:pPr>
            <a:r>
              <a:rPr lang="en-US" dirty="0"/>
              <a:t>And the expressions in a language are simply more complex but legal combinations of primitives that the programming language will recognize. </a:t>
            </a:r>
          </a:p>
          <a:p>
            <a:pPr marL="0" lvl="0" indent="0" algn="l" rtl="0">
              <a:spcBef>
                <a:spcPts val="0"/>
              </a:spcBef>
              <a:spcAft>
                <a:spcPts val="0"/>
              </a:spcAft>
              <a:buNone/>
            </a:pPr>
            <a:r>
              <a:rPr lang="en-US" dirty="0"/>
              <a:t>And we're going to start building those up. </a:t>
            </a:r>
          </a:p>
          <a:p>
            <a:pPr marL="0" lvl="0" indent="0" algn="l" rtl="0">
              <a:spcBef>
                <a:spcPts val="0"/>
              </a:spcBef>
              <a:spcAft>
                <a:spcPts val="0"/>
              </a:spcAft>
              <a:buNone/>
            </a:pPr>
            <a:r>
              <a:rPr lang="en-US" dirty="0"/>
              <a:t>So you're finally getting to the stage, after all of this high level discussion, of getting to the place where we’re going to begin to get the computer to do something. </a:t>
            </a:r>
          </a:p>
          <a:p>
            <a:pPr marL="0" lvl="0" indent="0" algn="l" rtl="0">
              <a:spcBef>
                <a:spcPts val="0"/>
              </a:spcBef>
              <a:spcAft>
                <a:spcPts val="0"/>
              </a:spcAft>
              <a:buNone/>
            </a:pPr>
            <a:r>
              <a:rPr lang="en-US" dirty="0"/>
              <a:t>One of the things we're going to talk about though is that any legal expression in a programming language, any computation, has associated with it a value. </a:t>
            </a:r>
          </a:p>
          <a:p>
            <a:pPr marL="0" lvl="0" indent="0" algn="l" rtl="0">
              <a:spcBef>
                <a:spcPts val="0"/>
              </a:spcBef>
              <a:spcAft>
                <a:spcPts val="0"/>
              </a:spcAft>
              <a:buNone/>
            </a:pPr>
            <a:r>
              <a:rPr lang="en-US" dirty="0"/>
              <a:t>That value is the meaning of the expression. </a:t>
            </a:r>
          </a:p>
          <a:p>
            <a:pPr marL="0" lvl="0" indent="0" algn="l" rtl="0">
              <a:spcBef>
                <a:spcPts val="0"/>
              </a:spcBef>
              <a:spcAft>
                <a:spcPts val="0"/>
              </a:spcAft>
              <a:buNone/>
            </a:pPr>
            <a:r>
              <a:rPr lang="en-US" dirty="0"/>
              <a:t>And that's going to be important, in part because if we know we want to get to a particular computation, we want to understand how do we get to that value, well how do we back out of that the sequence of steps, the expressions that are going to compute it for us.</a:t>
            </a:r>
            <a:endParaRPr dirty="0"/>
          </a:p>
        </p:txBody>
      </p:sp>
    </p:spTree>
    <p:extLst>
      <p:ext uri="{BB962C8B-B14F-4D97-AF65-F5344CB8AC3E}">
        <p14:creationId xmlns:p14="http://schemas.microsoft.com/office/powerpoint/2010/main" val="3433561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let's look at how we put this together.</a:t>
            </a:r>
          </a:p>
          <a:p>
            <a:pPr marL="0" lvl="0" indent="0" algn="l" rtl="0">
              <a:spcBef>
                <a:spcPts val="0"/>
              </a:spcBef>
              <a:spcAft>
                <a:spcPts val="0"/>
              </a:spcAft>
              <a:buNone/>
            </a:pPr>
            <a:r>
              <a:rPr lang="en-US" dirty="0"/>
              <a:t>Every programming language could be thought of as consisting of a set of primitives, a means of combination, a way of putting those primitives together to create new expressions, and a means of abstraction, a way of taking some complex expression and treating it as it's a primitive. </a:t>
            </a:r>
          </a:p>
          <a:p>
            <a:pPr marL="0" lvl="0" indent="0" algn="l" rtl="0">
              <a:spcBef>
                <a:spcPts val="0"/>
              </a:spcBef>
              <a:spcAft>
                <a:spcPts val="0"/>
              </a:spcAft>
              <a:buNone/>
            </a:pPr>
            <a:r>
              <a:rPr lang="en-US" dirty="0"/>
              <a:t>To talk about this in a programming language, I'm going to give you an analogy to a natural languagelike English. </a:t>
            </a:r>
          </a:p>
          <a:p>
            <a:pPr marL="0" lvl="0" indent="0" algn="l" rtl="0">
              <a:spcBef>
                <a:spcPts val="0"/>
              </a:spcBef>
              <a:spcAft>
                <a:spcPts val="0"/>
              </a:spcAft>
              <a:buNone/>
            </a:pPr>
            <a:r>
              <a:rPr lang="en-US" dirty="0"/>
              <a:t>In English, what are the primitive constructs? </a:t>
            </a:r>
          </a:p>
          <a:p>
            <a:pPr marL="0" lvl="0" indent="0" algn="l" rtl="0">
              <a:spcBef>
                <a:spcPts val="0"/>
              </a:spcBef>
              <a:spcAft>
                <a:spcPts val="0"/>
              </a:spcAft>
              <a:buNone/>
            </a:pPr>
            <a:r>
              <a:rPr lang="en-US" dirty="0"/>
              <a:t>They're words, lots of them, some of them more common than others. </a:t>
            </a:r>
          </a:p>
          <a:p>
            <a:pPr marL="0" lvl="0" indent="0" algn="l" rtl="0">
              <a:spcBef>
                <a:spcPts val="0"/>
              </a:spcBef>
              <a:spcAft>
                <a:spcPts val="0"/>
              </a:spcAft>
              <a:buNone/>
            </a:pPr>
            <a:r>
              <a:rPr lang="en-US" dirty="0"/>
              <a:t>In a programming language, we also have primitive constructs. </a:t>
            </a:r>
          </a:p>
          <a:p>
            <a:pPr marL="0" lvl="0" indent="0" algn="l" rtl="0">
              <a:spcBef>
                <a:spcPts val="0"/>
              </a:spcBef>
              <a:spcAft>
                <a:spcPts val="0"/>
              </a:spcAft>
              <a:buNone/>
            </a:pPr>
            <a:r>
              <a:rPr lang="en-US" dirty="0"/>
              <a:t>These are the atoms on which we're going to build things. </a:t>
            </a:r>
          </a:p>
          <a:p>
            <a:pPr marL="0" lvl="0" indent="0" algn="l" rtl="0">
              <a:spcBef>
                <a:spcPts val="0"/>
              </a:spcBef>
              <a:spcAft>
                <a:spcPts val="0"/>
              </a:spcAft>
              <a:buNone/>
            </a:pPr>
            <a:r>
              <a:rPr lang="en-US" dirty="0"/>
              <a:t>And in a programming language those are typically numbers, strings, or just sequences of characters, and simple operations, the things that were provided to us by the manufacturer-- addition, subtraction, comparison. </a:t>
            </a:r>
          </a:p>
          <a:p>
            <a:pPr marL="0" lvl="0" indent="0" algn="l" rtl="0">
              <a:spcBef>
                <a:spcPts val="0"/>
              </a:spcBef>
              <a:spcAft>
                <a:spcPts val="0"/>
              </a:spcAft>
              <a:buNone/>
            </a:pPr>
            <a:r>
              <a:rPr lang="en-US" dirty="0"/>
              <a:t>Given those primitives, we want to put them together.</a:t>
            </a:r>
            <a:endParaRPr dirty="0"/>
          </a:p>
        </p:txBody>
      </p:sp>
    </p:spTree>
    <p:extLst>
      <p:ext uri="{BB962C8B-B14F-4D97-AF65-F5344CB8AC3E}">
        <p14:creationId xmlns:p14="http://schemas.microsoft.com/office/powerpoint/2010/main" val="798603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Given those primitives, we want to put them together.</a:t>
            </a:r>
          </a:p>
          <a:p>
            <a:pPr marL="0" lvl="0" indent="0" algn="l" rtl="0">
              <a:spcBef>
                <a:spcPts val="0"/>
              </a:spcBef>
              <a:spcAft>
                <a:spcPts val="0"/>
              </a:spcAft>
              <a:buNone/>
            </a:pPr>
            <a:r>
              <a:rPr lang="en-US" dirty="0"/>
              <a:t>When we put them together, we have to think about two different parts.</a:t>
            </a:r>
          </a:p>
          <a:p>
            <a:pPr marL="0" lvl="0" indent="0" algn="l" rtl="0">
              <a:spcBef>
                <a:spcPts val="0"/>
              </a:spcBef>
              <a:spcAft>
                <a:spcPts val="0"/>
              </a:spcAft>
              <a:buNone/>
            </a:pPr>
            <a:r>
              <a:rPr lang="en-US" dirty="0"/>
              <a:t>This is taking you back to an English class, because we have both the syntax and the semantics.</a:t>
            </a:r>
          </a:p>
          <a:p>
            <a:pPr marL="0" lvl="0" indent="0" algn="l" rtl="0">
              <a:spcBef>
                <a:spcPts val="0"/>
              </a:spcBef>
              <a:spcAft>
                <a:spcPts val="0"/>
              </a:spcAft>
              <a:buNone/>
            </a:pPr>
            <a:r>
              <a:rPr lang="en-US" dirty="0"/>
              <a:t>The syntax is that parsing of a sentence to know, is this a legal sentence or not.</a:t>
            </a:r>
          </a:p>
          <a:p>
            <a:pPr marL="0" lvl="0" indent="0" algn="l" rtl="0">
              <a:spcBef>
                <a:spcPts val="0"/>
              </a:spcBef>
              <a:spcAft>
                <a:spcPts val="0"/>
              </a:spcAft>
              <a:buNone/>
            </a:pPr>
            <a:r>
              <a:rPr lang="en-US" dirty="0"/>
              <a:t>And some combinations of expressions are legal.</a:t>
            </a:r>
          </a:p>
          <a:p>
            <a:pPr marL="0" lvl="0" indent="0" algn="l" rtl="0">
              <a:spcBef>
                <a:spcPts val="0"/>
              </a:spcBef>
              <a:spcAft>
                <a:spcPts val="0"/>
              </a:spcAft>
              <a:buNone/>
            </a:pPr>
            <a:r>
              <a:rPr lang="en-US" dirty="0"/>
              <a:t>Some are not. For example in English, cat dog or boy is not syntactically valid. </a:t>
            </a:r>
          </a:p>
          <a:p>
            <a:pPr marL="0" lvl="0" indent="0" algn="l" rtl="0">
              <a:spcBef>
                <a:spcPts val="0"/>
              </a:spcBef>
              <a:spcAft>
                <a:spcPts val="0"/>
              </a:spcAft>
              <a:buNone/>
            </a:pPr>
            <a:r>
              <a:rPr lang="en-US" dirty="0"/>
              <a:t>It does not make sense. </a:t>
            </a:r>
          </a:p>
          <a:p>
            <a:pPr marL="0" lvl="0" indent="0" algn="l" rtl="0">
              <a:spcBef>
                <a:spcPts val="0"/>
              </a:spcBef>
              <a:spcAft>
                <a:spcPts val="0"/>
              </a:spcAft>
              <a:buNone/>
            </a:pPr>
            <a:r>
              <a:rPr lang="en-US" dirty="0"/>
              <a:t>There is no verb in there. </a:t>
            </a:r>
          </a:p>
          <a:p>
            <a:pPr marL="0" lvl="0" indent="0" algn="l" rtl="0">
              <a:spcBef>
                <a:spcPts val="0"/>
              </a:spcBef>
              <a:spcAft>
                <a:spcPts val="0"/>
              </a:spcAft>
              <a:buNone/>
            </a:pPr>
            <a:r>
              <a:rPr lang="en-US" dirty="0"/>
              <a:t>On the other hand, cat hugs boy is syntactically valid.</a:t>
            </a:r>
          </a:p>
          <a:p>
            <a:pPr marL="0" lvl="0" indent="0" algn="l" rtl="0">
              <a:spcBef>
                <a:spcPts val="0"/>
              </a:spcBef>
              <a:spcAft>
                <a:spcPts val="0"/>
              </a:spcAft>
              <a:buNone/>
            </a:pPr>
            <a:r>
              <a:rPr lang="en-US" dirty="0"/>
              <a:t>It is a noun, a verb, a noun.</a:t>
            </a:r>
          </a:p>
          <a:p>
            <a:pPr marL="0" lvl="0" indent="0" algn="l" rtl="0">
              <a:spcBef>
                <a:spcPts val="0"/>
              </a:spcBef>
              <a:spcAft>
                <a:spcPts val="0"/>
              </a:spcAft>
              <a:buNone/>
            </a:pPr>
            <a:r>
              <a:rPr lang="en-US" dirty="0"/>
              <a:t>That's something that makes sense.</a:t>
            </a:r>
          </a:p>
          <a:p>
            <a:pPr marL="0" lvl="0" indent="0" algn="l" rtl="0">
              <a:spcBef>
                <a:spcPts val="0"/>
              </a:spcBef>
              <a:spcAft>
                <a:spcPts val="0"/>
              </a:spcAft>
              <a:buNone/>
            </a:pPr>
            <a:r>
              <a:rPr lang="en-US" dirty="0"/>
              <a:t>The same thing's going to happen in programming languages.</a:t>
            </a:r>
          </a:p>
          <a:p>
            <a:pPr marL="0" lvl="0" indent="0" algn="l" rtl="0">
              <a:spcBef>
                <a:spcPts val="0"/>
              </a:spcBef>
              <a:spcAft>
                <a:spcPts val="0"/>
              </a:spcAft>
              <a:buNone/>
            </a:pPr>
            <a:r>
              <a:rPr lang="en-US" dirty="0"/>
              <a:t>Some combinations of primitives are not legal.</a:t>
            </a:r>
          </a:p>
          <a:p>
            <a:pPr marL="0" lvl="0" indent="0" algn="l" rtl="0">
              <a:spcBef>
                <a:spcPts val="0"/>
              </a:spcBef>
              <a:spcAft>
                <a:spcPts val="0"/>
              </a:spcAft>
              <a:buNone/>
            </a:pPr>
            <a:r>
              <a:rPr lang="en-US" dirty="0"/>
              <a:t>They're not syntactically valid.</a:t>
            </a:r>
          </a:p>
          <a:p>
            <a:pPr marL="0" lvl="0" indent="0" algn="l" rtl="0">
              <a:spcBef>
                <a:spcPts val="0"/>
              </a:spcBef>
              <a:spcAft>
                <a:spcPts val="0"/>
              </a:spcAft>
              <a:buNone/>
            </a:pPr>
            <a:r>
              <a:rPr lang="en-US" dirty="0"/>
              <a:t>For example this expression right here, the first part-- we're going to come to this in a second-- is a string. </a:t>
            </a:r>
          </a:p>
          <a:p>
            <a:pPr marL="0" lvl="0" indent="0" algn="l" rtl="0">
              <a:spcBef>
                <a:spcPts val="0"/>
              </a:spcBef>
              <a:spcAft>
                <a:spcPts val="0"/>
              </a:spcAft>
              <a:buNone/>
            </a:pPr>
            <a:r>
              <a:rPr lang="en-US" dirty="0"/>
              <a:t>It's a sequence of characters enclosed in double quotes followed by a number. </a:t>
            </a:r>
          </a:p>
          <a:p>
            <a:pPr marL="0" lvl="0" indent="0" algn="l" rtl="0">
              <a:spcBef>
                <a:spcPts val="0"/>
              </a:spcBef>
              <a:spcAft>
                <a:spcPts val="0"/>
              </a:spcAft>
              <a:buNone/>
            </a:pPr>
            <a:r>
              <a:rPr lang="en-US" dirty="0"/>
              <a:t>It's not a legal expression. </a:t>
            </a:r>
          </a:p>
          <a:p>
            <a:pPr marL="0" lvl="0" indent="0" algn="l" rtl="0">
              <a:spcBef>
                <a:spcPts val="0"/>
              </a:spcBef>
              <a:spcAft>
                <a:spcPts val="0"/>
              </a:spcAft>
              <a:buNone/>
            </a:pPr>
            <a:r>
              <a:rPr lang="en-US" dirty="0"/>
              <a:t>On the other hand, as we'll see in a second, this is a syntactically valid expression.</a:t>
            </a:r>
          </a:p>
          <a:p>
            <a:pPr marL="0" lvl="0" indent="0" algn="l" rtl="0">
              <a:spcBef>
                <a:spcPts val="0"/>
              </a:spcBef>
              <a:spcAft>
                <a:spcPts val="0"/>
              </a:spcAft>
              <a:buNone/>
            </a:pPr>
            <a:r>
              <a:rPr lang="en-US" dirty="0"/>
              <a:t>It consists of a number, an operator, and a number.</a:t>
            </a:r>
          </a:p>
          <a:p>
            <a:pPr marL="0" lvl="0" indent="0" algn="l" rtl="0">
              <a:spcBef>
                <a:spcPts val="0"/>
              </a:spcBef>
              <a:spcAft>
                <a:spcPts val="0"/>
              </a:spcAft>
              <a:buNone/>
            </a:pPr>
            <a:r>
              <a:rPr lang="en-US" dirty="0"/>
              <a:t>So we're going to talk about how do we put together legal expressions. </a:t>
            </a:r>
          </a:p>
          <a:p>
            <a:pPr marL="0" lvl="0" indent="0" algn="l" rtl="0">
              <a:spcBef>
                <a:spcPts val="0"/>
              </a:spcBef>
              <a:spcAft>
                <a:spcPts val="0"/>
              </a:spcAft>
              <a:buNone/>
            </a:pPr>
            <a:r>
              <a:rPr lang="en-US" dirty="0"/>
              <a:t>What is the syntax of those, both in terms of simple combinations like this and how we do it when we get to more complex aspects of the language?</a:t>
            </a:r>
            <a:endParaRPr dirty="0"/>
          </a:p>
        </p:txBody>
      </p:sp>
    </p:spTree>
    <p:extLst>
      <p:ext uri="{BB962C8B-B14F-4D97-AF65-F5344CB8AC3E}">
        <p14:creationId xmlns:p14="http://schemas.microsoft.com/office/powerpoint/2010/main" val="1044122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Associated with every expression that is syntactically valid is potentially a meaning, the semantics.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What does this expression evaluate to?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And here we're going to separate out both static semantics and full semantics.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Static semantics tells us which syntactically valid strings actually have a meaning.</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In English, in bad English, the sentence I are hungry is not actually meaningful.</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It's syntactically valid, meaning it's put together properly.</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It's in this case a pronoun, a verb, and then an adjective.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 perfectly legal combination, but semantically it doesn't make sense.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Same thing happens in a programming language.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first expression, 3.2 times 5, is syntactically valid.</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second one, 3 plus the string hi, is syntactically valid.</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It is a primitive, an operator, and a primitive, but semantically it doesn't make sense.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 can't add a number and a string together.</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So we have to distinguish things that are not statically semantically valid because they're not going to be expressions we want to try and assign a meaning to.</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441945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Once we have both syntactically correct and static semantically correct expressions, we want to then know what's the meaning associated with them. </a:t>
            </a:r>
          </a:p>
          <a:p>
            <a:pPr marL="0" lvl="0" indent="0" algn="l" rtl="0">
              <a:spcBef>
                <a:spcPts val="0"/>
              </a:spcBef>
              <a:spcAft>
                <a:spcPts val="0"/>
              </a:spcAft>
              <a:buNone/>
            </a:pPr>
            <a:r>
              <a:rPr lang="en-US" dirty="0"/>
              <a:t>And I'm going to start building this up.</a:t>
            </a:r>
          </a:p>
          <a:p>
            <a:pPr marL="0" lvl="0" indent="0" algn="l" rtl="0">
              <a:spcBef>
                <a:spcPts val="0"/>
              </a:spcBef>
              <a:spcAft>
                <a:spcPts val="0"/>
              </a:spcAft>
              <a:buNone/>
            </a:pPr>
            <a:r>
              <a:rPr lang="en-US" dirty="0"/>
              <a:t>Semantics then is the meaning associated with that syntactically correct string of symbols with no semantic errors.</a:t>
            </a:r>
          </a:p>
          <a:p>
            <a:pPr marL="0" lvl="0" indent="0" algn="l" rtl="0">
              <a:spcBef>
                <a:spcPts val="0"/>
              </a:spcBef>
              <a:spcAft>
                <a:spcPts val="0"/>
              </a:spcAft>
              <a:buNone/>
            </a:pPr>
            <a:r>
              <a:rPr lang="en-US" dirty="0"/>
              <a:t>Even here there can be some wonderful nuances. </a:t>
            </a:r>
          </a:p>
          <a:p>
            <a:pPr marL="0" lvl="0" indent="0" algn="l" rtl="0">
              <a:spcBef>
                <a:spcPts val="0"/>
              </a:spcBef>
              <a:spcAft>
                <a:spcPts val="0"/>
              </a:spcAft>
              <a:buNone/>
            </a:pPr>
            <a:r>
              <a:rPr lang="en-US" dirty="0"/>
              <a:t>In English, we can have a sentence that's both statically semantically correct and syntactically correct, but can have multiple meanings. </a:t>
            </a:r>
          </a:p>
          <a:p>
            <a:pPr marL="0" lvl="0" indent="0" algn="l" rtl="0">
              <a:spcBef>
                <a:spcPts val="0"/>
              </a:spcBef>
              <a:spcAft>
                <a:spcPts val="0"/>
              </a:spcAft>
              <a:buNone/>
            </a:pPr>
            <a:r>
              <a:rPr lang="en-US" dirty="0"/>
              <a:t>Flying planes can be dangerous. </a:t>
            </a:r>
          </a:p>
          <a:p>
            <a:pPr marL="0" lvl="0" indent="0" algn="l" rtl="0">
              <a:spcBef>
                <a:spcPts val="0"/>
              </a:spcBef>
              <a:spcAft>
                <a:spcPts val="0"/>
              </a:spcAft>
              <a:buNone/>
            </a:pPr>
            <a:r>
              <a:rPr lang="en-US" dirty="0"/>
              <a:t>Does that mean if I'm flying that it's dangerous?</a:t>
            </a:r>
          </a:p>
          <a:p>
            <a:pPr marL="0" lvl="0" indent="0" algn="l" rtl="0">
              <a:spcBef>
                <a:spcPts val="0"/>
              </a:spcBef>
              <a:spcAft>
                <a:spcPts val="0"/>
              </a:spcAft>
              <a:buNone/>
            </a:pPr>
            <a:r>
              <a:rPr lang="en-US" dirty="0"/>
              <a:t>Does it mean if they come out of the air and crash on you they're dangerous?</a:t>
            </a:r>
          </a:p>
          <a:p>
            <a:pPr marL="0" lvl="0" indent="0" algn="l" rtl="0">
              <a:spcBef>
                <a:spcPts val="0"/>
              </a:spcBef>
              <a:spcAft>
                <a:spcPts val="0"/>
              </a:spcAft>
              <a:buNone/>
            </a:pPr>
            <a:r>
              <a:rPr lang="en-US" dirty="0"/>
              <a:t>There are multiple interpretations to it.</a:t>
            </a:r>
          </a:p>
          <a:p>
            <a:pPr marL="0" lvl="0" indent="0" algn="l" rtl="0">
              <a:spcBef>
                <a:spcPts val="0"/>
              </a:spcBef>
              <a:spcAft>
                <a:spcPts val="0"/>
              </a:spcAft>
              <a:buNone/>
            </a:pPr>
            <a:r>
              <a:rPr lang="en-US" dirty="0"/>
              <a:t>Or from an old joke, this reading lamp hasn't uttered a word since I bought it, obviously playing on the word reading lamp in a different way-- different meanings associated with it.</a:t>
            </a:r>
          </a:p>
          <a:p>
            <a:pPr marL="0" lvl="0" indent="0" algn="l" rtl="0">
              <a:spcBef>
                <a:spcPts val="0"/>
              </a:spcBef>
              <a:spcAft>
                <a:spcPts val="0"/>
              </a:spcAft>
              <a:buNone/>
            </a:pPr>
            <a:r>
              <a:rPr lang="en-US" dirty="0"/>
              <a:t>In a programming language, there’s both good news and bad news. </a:t>
            </a:r>
          </a:p>
          <a:p>
            <a:pPr marL="0" lvl="0" indent="0" algn="l" rtl="0">
              <a:spcBef>
                <a:spcPts val="0"/>
              </a:spcBef>
              <a:spcAft>
                <a:spcPts val="0"/>
              </a:spcAft>
              <a:buNone/>
            </a:pPr>
            <a:r>
              <a:rPr lang="en-US" dirty="0"/>
              <a:t>The good news is any syntactically correct and static semantically correct expression in a programming language will only have one meaning. </a:t>
            </a:r>
          </a:p>
          <a:p>
            <a:pPr marL="0" lvl="0" indent="0" algn="l" rtl="0">
              <a:spcBef>
                <a:spcPts val="0"/>
              </a:spcBef>
              <a:spcAft>
                <a:spcPts val="0"/>
              </a:spcAft>
              <a:buNone/>
            </a:pPr>
            <a:r>
              <a:rPr lang="en-US" dirty="0"/>
              <a:t>But the challenge is it might not be the meaning you intended.</a:t>
            </a:r>
          </a:p>
          <a:p>
            <a:pPr marL="0" lvl="0" indent="0" algn="l" rtl="0">
              <a:spcBef>
                <a:spcPts val="0"/>
              </a:spcBef>
              <a:spcAft>
                <a:spcPts val="0"/>
              </a:spcAft>
              <a:buNone/>
            </a:pPr>
            <a:r>
              <a:rPr lang="en-US" dirty="0"/>
              <a:t>And that's where bugs are going to show up.</a:t>
            </a:r>
          </a:p>
          <a:p>
            <a:pPr marL="0" lvl="0" indent="0" algn="l" rtl="0">
              <a:spcBef>
                <a:spcPts val="0"/>
              </a:spcBef>
              <a:spcAft>
                <a:spcPts val="0"/>
              </a:spcAft>
              <a:buNone/>
            </a:pPr>
            <a:r>
              <a:rPr lang="en-US" dirty="0"/>
              <a:t>And we're going to come to that as we go through the term.</a:t>
            </a:r>
          </a:p>
          <a:p>
            <a:pPr marL="0" lvl="0" indent="0" algn="l" rtl="0">
              <a:spcBef>
                <a:spcPts val="0"/>
              </a:spcBef>
              <a:spcAft>
                <a:spcPts val="0"/>
              </a:spcAft>
              <a:buNone/>
            </a:pPr>
            <a:r>
              <a:rPr lang="en-US" dirty="0"/>
              <a:t>But these pieces now are how we're going to talk about the language.</a:t>
            </a:r>
          </a:p>
          <a:p>
            <a:pPr marL="0" lvl="0" indent="0" algn="l" rtl="0">
              <a:spcBef>
                <a:spcPts val="0"/>
              </a:spcBef>
              <a:spcAft>
                <a:spcPts val="0"/>
              </a:spcAft>
              <a:buNone/>
            </a:pPr>
            <a:r>
              <a:rPr lang="en-US" dirty="0"/>
              <a:t>What's the syntax of putting things together, and what's the semantics, the meanings associated with them?</a:t>
            </a:r>
            <a:endParaRPr dirty="0"/>
          </a:p>
        </p:txBody>
      </p:sp>
    </p:spTree>
    <p:extLst>
      <p:ext uri="{BB962C8B-B14F-4D97-AF65-F5344CB8AC3E}">
        <p14:creationId xmlns:p14="http://schemas.microsoft.com/office/powerpoint/2010/main" val="2851111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With those three things in mind, you can ask what could go wrong. </a:t>
            </a:r>
          </a:p>
          <a:p>
            <a:pPr marL="0" lvl="0" indent="0" algn="l" rtl="0">
              <a:spcBef>
                <a:spcPts val="0"/>
              </a:spcBef>
              <a:spcAft>
                <a:spcPts val="0"/>
              </a:spcAft>
              <a:buNone/>
            </a:pPr>
            <a:r>
              <a:rPr lang="en-US" dirty="0"/>
              <a:t>And these are also things we're going to see in the course.</a:t>
            </a:r>
          </a:p>
          <a:p>
            <a:pPr marL="0" lvl="0" indent="0" algn="l" rtl="0">
              <a:spcBef>
                <a:spcPts val="0"/>
              </a:spcBef>
              <a:spcAft>
                <a:spcPts val="0"/>
              </a:spcAft>
              <a:buNone/>
            </a:pPr>
            <a:r>
              <a:rPr lang="en-US" dirty="0"/>
              <a:t>First of all I could have a syntactic error.</a:t>
            </a:r>
          </a:p>
          <a:p>
            <a:pPr marL="0" lvl="0" indent="0" algn="l" rtl="0">
              <a:spcBef>
                <a:spcPts val="0"/>
              </a:spcBef>
              <a:spcAft>
                <a:spcPts val="0"/>
              </a:spcAft>
              <a:buNone/>
            </a:pPr>
            <a:r>
              <a:rPr lang="en-US" dirty="0"/>
              <a:t>I've not written down a legal expression.</a:t>
            </a:r>
          </a:p>
          <a:p>
            <a:pPr marL="0" lvl="0" indent="0" algn="l" rtl="0">
              <a:spcBef>
                <a:spcPts val="0"/>
              </a:spcBef>
              <a:spcAft>
                <a:spcPts val="0"/>
              </a:spcAft>
              <a:buNone/>
            </a:pPr>
            <a:r>
              <a:rPr lang="en-US" dirty="0"/>
              <a:t>These are common and easily caught.</a:t>
            </a:r>
          </a:p>
          <a:p>
            <a:pPr marL="0" lvl="0" indent="0" algn="l" rtl="0">
              <a:spcBef>
                <a:spcPts val="0"/>
              </a:spcBef>
              <a:spcAft>
                <a:spcPts val="0"/>
              </a:spcAft>
              <a:buNone/>
            </a:pPr>
            <a:r>
              <a:rPr lang="en-US" dirty="0"/>
              <a:t>And in fact most good programming languages or the environments that interpret them will catch those directly. </a:t>
            </a:r>
          </a:p>
          <a:p>
            <a:pPr marL="0" lvl="0" indent="0" algn="l" rtl="0">
              <a:spcBef>
                <a:spcPts val="0"/>
              </a:spcBef>
              <a:spcAft>
                <a:spcPts val="0"/>
              </a:spcAft>
              <a:buNone/>
            </a:pPr>
            <a:r>
              <a:rPr lang="en-US" dirty="0"/>
              <a:t>As you'll see as we go along, and I’m sure I'm going to make some mistakes as I do some work here, Python will catch those right away. </a:t>
            </a:r>
          </a:p>
          <a:p>
            <a:pPr marL="0" lvl="0" indent="0" algn="l" rtl="0">
              <a:spcBef>
                <a:spcPts val="0"/>
              </a:spcBef>
              <a:spcAft>
                <a:spcPts val="0"/>
              </a:spcAft>
              <a:buNone/>
            </a:pPr>
            <a:r>
              <a:rPr lang="en-US" dirty="0"/>
              <a:t>So you won't try and do anything with them.</a:t>
            </a:r>
          </a:p>
          <a:p>
            <a:pPr marL="0" lvl="0" indent="0" algn="l" rtl="0">
              <a:spcBef>
                <a:spcPts val="0"/>
              </a:spcBef>
              <a:spcAft>
                <a:spcPts val="0"/>
              </a:spcAft>
              <a:buNone/>
            </a:pPr>
            <a:r>
              <a:rPr lang="en-US" dirty="0"/>
              <a:t>Once you've got something that's syntactically correct, what about static semantic errors, things where things are in the right order but they don't make sense?</a:t>
            </a:r>
          </a:p>
          <a:p>
            <a:pPr marL="0" lvl="0" indent="0" algn="l" rtl="0">
              <a:spcBef>
                <a:spcPts val="0"/>
              </a:spcBef>
              <a:spcAft>
                <a:spcPts val="0"/>
              </a:spcAft>
              <a:buNone/>
            </a:pPr>
            <a:r>
              <a:rPr lang="en-US" dirty="0"/>
              <a:t>Some languages are very strict about catching these.</a:t>
            </a:r>
          </a:p>
          <a:p>
            <a:pPr marL="0" lvl="0" indent="0" algn="l" rtl="0">
              <a:spcBef>
                <a:spcPts val="0"/>
              </a:spcBef>
              <a:spcAft>
                <a:spcPts val="0"/>
              </a:spcAft>
              <a:buNone/>
            </a:pPr>
            <a:r>
              <a:rPr lang="en-US" dirty="0"/>
              <a:t>They'll actually check before you ever run a sequence of operations to make sure there are no static semantic errors.</a:t>
            </a:r>
          </a:p>
          <a:p>
            <a:pPr marL="0" lvl="0" indent="0" algn="l" rtl="0">
              <a:spcBef>
                <a:spcPts val="0"/>
              </a:spcBef>
              <a:spcAft>
                <a:spcPts val="0"/>
              </a:spcAft>
              <a:buNone/>
            </a:pPr>
            <a:r>
              <a:rPr lang="en-US" dirty="0"/>
              <a:t>Other languages-- and Python is one of them--will do it on the fly.</a:t>
            </a:r>
          </a:p>
          <a:p>
            <a:pPr marL="0" lvl="0" indent="0" algn="l" rtl="0">
              <a:spcBef>
                <a:spcPts val="0"/>
              </a:spcBef>
              <a:spcAft>
                <a:spcPts val="0"/>
              </a:spcAft>
              <a:buNone/>
            </a:pPr>
            <a:r>
              <a:rPr lang="en-US" dirty="0"/>
              <a:t>As you're going through a sequence of instructions, when it comes to one that is not statically semantically correct, it will stop.</a:t>
            </a:r>
          </a:p>
          <a:p>
            <a:pPr marL="0" lvl="0" indent="0" algn="l" rtl="0">
              <a:spcBef>
                <a:spcPts val="0"/>
              </a:spcBef>
              <a:spcAft>
                <a:spcPts val="0"/>
              </a:spcAft>
              <a:buNone/>
            </a:pPr>
            <a:r>
              <a:rPr lang="en-US" dirty="0"/>
              <a:t>That's good news, but it can lead to some unpredictable behavior.</a:t>
            </a:r>
          </a:p>
          <a:p>
            <a:pPr marL="0" lvl="0" indent="0" algn="l" rtl="0">
              <a:spcBef>
                <a:spcPts val="0"/>
              </a:spcBef>
              <a:spcAft>
                <a:spcPts val="0"/>
              </a:spcAft>
              <a:buNone/>
            </a:pPr>
            <a:r>
              <a:rPr lang="en-US" dirty="0"/>
              <a:t>And we're going to see that as we go along.</a:t>
            </a:r>
          </a:p>
          <a:p>
            <a:pPr marL="0" lvl="0" indent="0" algn="l" rtl="0">
              <a:spcBef>
                <a:spcPts val="0"/>
              </a:spcBef>
              <a:spcAft>
                <a:spcPts val="0"/>
              </a:spcAft>
              <a:buNone/>
            </a:pPr>
            <a:r>
              <a:rPr lang="en-US" dirty="0"/>
              <a:t>The bigger problem is one where there are no semantic errors, but you get a different meaning than what you actually intended.</a:t>
            </a:r>
          </a:p>
          <a:p>
            <a:pPr marL="0" lvl="0" indent="0" algn="l" rtl="0">
              <a:spcBef>
                <a:spcPts val="0"/>
              </a:spcBef>
              <a:spcAft>
                <a:spcPts val="0"/>
              </a:spcAft>
              <a:buNone/>
            </a:pPr>
            <a:r>
              <a:rPr lang="en-US" dirty="0"/>
              <a:t>These are the bugs that are challenging and are going to be difficult to find, but you need to find.</a:t>
            </a:r>
          </a:p>
          <a:p>
            <a:pPr marL="0" lvl="0" indent="0" algn="l" rtl="0">
              <a:spcBef>
                <a:spcPts val="0"/>
              </a:spcBef>
              <a:spcAft>
                <a:spcPts val="0"/>
              </a:spcAft>
              <a:buNone/>
            </a:pPr>
            <a:r>
              <a:rPr lang="en-US" dirty="0"/>
              <a:t>Now what are some of the consequences?</a:t>
            </a:r>
          </a:p>
          <a:p>
            <a:pPr marL="0" lvl="0" indent="0" algn="l" rtl="0">
              <a:spcBef>
                <a:spcPts val="0"/>
              </a:spcBef>
              <a:spcAft>
                <a:spcPts val="0"/>
              </a:spcAft>
              <a:buNone/>
            </a:pPr>
            <a:r>
              <a:rPr lang="en-US" dirty="0"/>
              <a:t>The program could crash, simply stop running.</a:t>
            </a:r>
          </a:p>
          <a:p>
            <a:pPr marL="0" lvl="0" indent="0" algn="l" rtl="0">
              <a:spcBef>
                <a:spcPts val="0"/>
              </a:spcBef>
              <a:spcAft>
                <a:spcPts val="0"/>
              </a:spcAft>
              <a:buNone/>
            </a:pPr>
            <a:r>
              <a:rPr lang="en-US" dirty="0"/>
              <a:t>Even worse the program could run forever or until you get really tired and stop the machine because it's not coming back with an answer.</a:t>
            </a:r>
          </a:p>
          <a:p>
            <a:pPr marL="0" lvl="0" indent="0" algn="l" rtl="0">
              <a:spcBef>
                <a:spcPts val="0"/>
              </a:spcBef>
              <a:spcAft>
                <a:spcPts val="0"/>
              </a:spcAft>
              <a:buNone/>
            </a:pPr>
            <a:r>
              <a:rPr lang="en-US" dirty="0"/>
              <a:t>And even worse yet, the program gives you an answer, but it's different than what you had expected, and you're going to use that to now do incorrect conclusions based on that error in computation.</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54281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what we're going to do now is start talking about Python. </a:t>
            </a:r>
          </a:p>
          <a:p>
            <a:pPr marL="0" lvl="0" indent="0" algn="l" rtl="0">
              <a:spcBef>
                <a:spcPts val="0"/>
              </a:spcBef>
              <a:spcAft>
                <a:spcPts val="0"/>
              </a:spcAft>
              <a:buNone/>
            </a:pPr>
            <a:r>
              <a:rPr lang="en-US" dirty="0"/>
              <a:t>And our goal is to learn the syntax and the semantics of this particular programming language, and then to use that to learn how we can translate our recipes for solving a problem into a form that can go into the computer so it can run through that very mechanical sequence of steps to compute things that we want to do.</a:t>
            </a:r>
          </a:p>
          <a:p>
            <a:pPr marL="0" lvl="0" indent="0" algn="l" rtl="0">
              <a:spcBef>
                <a:spcPts val="0"/>
              </a:spcBef>
              <a:spcAft>
                <a:spcPts val="0"/>
              </a:spcAft>
              <a:buNone/>
            </a:pPr>
            <a:r>
              <a:rPr lang="en-US" dirty="0"/>
              <a:t>And finally as we do all of this, we're going to start seeing patterns of computation</a:t>
            </a:r>
            <a:r>
              <a:rPr lang="en-US"/>
              <a:t>. </a:t>
            </a:r>
          </a:p>
          <a:p>
            <a:pPr marL="0" lvl="0" indent="0" algn="l" rtl="0">
              <a:spcBef>
                <a:spcPts val="0"/>
              </a:spcBef>
              <a:spcAft>
                <a:spcPts val="0"/>
              </a:spcAft>
              <a:buNone/>
            </a:pPr>
            <a:r>
              <a:rPr lang="en-US"/>
              <a:t>We're </a:t>
            </a:r>
            <a:r>
              <a:rPr lang="en-US" dirty="0"/>
              <a:t>going to build up computational modes of thought, different styles of solving problems, because those styles are going to be common and can be easily reused when we see a new problem that fits into the same category.</a:t>
            </a:r>
            <a:endParaRPr dirty="0"/>
          </a:p>
        </p:txBody>
      </p:sp>
    </p:spTree>
    <p:extLst>
      <p:ext uri="{BB962C8B-B14F-4D97-AF65-F5344CB8AC3E}">
        <p14:creationId xmlns:p14="http://schemas.microsoft.com/office/powerpoint/2010/main" val="2251771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dirty="0"/>
              <a:t>Intro to Python:</a:t>
            </a:r>
            <a:br>
              <a:rPr lang="en-CA" dirty="0"/>
            </a:br>
            <a:r>
              <a:rPr lang="en-CA" dirty="0"/>
              <a:t>Lesson I</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4067139" cy="646331"/>
          </a:xfrm>
          <a:prstGeom prst="rect">
            <a:avLst/>
          </a:prstGeom>
        </p:spPr>
        <p:txBody>
          <a:bodyPr wrap="none">
            <a:spAutoFit/>
          </a:bodyPr>
          <a:lstStyle/>
          <a:p>
            <a:r>
              <a:rPr lang="en-CA" sz="3600" dirty="0">
                <a:solidFill>
                  <a:srgbClr val="19BBD5"/>
                </a:solidFill>
                <a:latin typeface="Nixie One"/>
                <a:sym typeface="Nixie One"/>
              </a:rPr>
              <a:t>Creating Recipes</a:t>
            </a:r>
            <a:endParaRPr lang="en-CA" sz="3600" dirty="0"/>
          </a:p>
        </p:txBody>
      </p:sp>
      <p:sp>
        <p:nvSpPr>
          <p:cNvPr id="4" name="Rectangle 3">
            <a:extLst>
              <a:ext uri="{FF2B5EF4-FFF2-40B4-BE49-F238E27FC236}">
                <a16:creationId xmlns:a16="http://schemas.microsoft.com/office/drawing/2014/main" id="{F2D98915-2730-44C5-A61F-55A36F7CB933}"/>
              </a:ext>
            </a:extLst>
          </p:cNvPr>
          <p:cNvSpPr/>
          <p:nvPr/>
        </p:nvSpPr>
        <p:spPr>
          <a:xfrm>
            <a:off x="1722409" y="1135506"/>
            <a:ext cx="6842238" cy="2862322"/>
          </a:xfrm>
          <a:prstGeom prst="rect">
            <a:avLst/>
          </a:prstGeom>
        </p:spPr>
        <p:txBody>
          <a:bodyPr wrap="square">
            <a:spAutoFit/>
          </a:bodyPr>
          <a:lstStyle/>
          <a:p>
            <a:r>
              <a:rPr lang="en-US" sz="1800" dirty="0">
                <a:solidFill>
                  <a:srgbClr val="C6DAEC"/>
                </a:solidFill>
                <a:latin typeface="Muli"/>
              </a:rPr>
              <a:t>A programming language provides a set of </a:t>
            </a:r>
            <a:r>
              <a:rPr lang="en-US" sz="1800" dirty="0">
                <a:solidFill>
                  <a:schemeClr val="accent2"/>
                </a:solidFill>
                <a:latin typeface="Muli"/>
              </a:rPr>
              <a:t>primitive operations</a:t>
            </a:r>
          </a:p>
          <a:p>
            <a:endParaRPr lang="en-US" sz="1800" dirty="0">
              <a:solidFill>
                <a:srgbClr val="C6DAEC"/>
              </a:solidFill>
              <a:latin typeface="Muli"/>
            </a:endParaRPr>
          </a:p>
          <a:p>
            <a:r>
              <a:rPr lang="en-US" sz="1800" dirty="0">
                <a:solidFill>
                  <a:schemeClr val="accent2"/>
                </a:solidFill>
                <a:latin typeface="Muli"/>
              </a:rPr>
              <a:t>Expressions</a:t>
            </a:r>
            <a:r>
              <a:rPr lang="en-US" sz="1800" dirty="0">
                <a:solidFill>
                  <a:srgbClr val="C6DAEC"/>
                </a:solidFill>
                <a:latin typeface="Muli"/>
              </a:rPr>
              <a:t> are complex but legal combinations of primitives in a programming language</a:t>
            </a:r>
          </a:p>
          <a:p>
            <a:endParaRPr lang="en-US" sz="1800" dirty="0">
              <a:solidFill>
                <a:srgbClr val="C6DAEC"/>
              </a:solidFill>
              <a:latin typeface="Muli"/>
            </a:endParaRPr>
          </a:p>
          <a:p>
            <a:r>
              <a:rPr lang="en-US" sz="1800" dirty="0">
                <a:solidFill>
                  <a:srgbClr val="C6DAEC"/>
                </a:solidFill>
                <a:latin typeface="Muli"/>
              </a:rPr>
              <a:t>Expressions and computations have </a:t>
            </a:r>
            <a:r>
              <a:rPr lang="en-US" sz="1800" dirty="0">
                <a:solidFill>
                  <a:schemeClr val="accent2"/>
                </a:solidFill>
                <a:latin typeface="Muli"/>
              </a:rPr>
              <a:t>values</a:t>
            </a:r>
            <a:r>
              <a:rPr lang="en-US" sz="1800" dirty="0">
                <a:solidFill>
                  <a:srgbClr val="C6DAEC"/>
                </a:solidFill>
                <a:latin typeface="Muli"/>
              </a:rPr>
              <a:t> and meanings in a programming language</a:t>
            </a:r>
          </a:p>
          <a:p>
            <a:endParaRPr lang="en-US" sz="1800" dirty="0">
              <a:solidFill>
                <a:srgbClr val="C6DAEC"/>
              </a:solidFill>
              <a:latin typeface="Muli"/>
            </a:endParaRPr>
          </a:p>
          <a:p>
            <a:endParaRPr lang="en-US" sz="1800" dirty="0">
              <a:solidFill>
                <a:srgbClr val="C6DAEC"/>
              </a:solidFill>
              <a:latin typeface="Muli"/>
            </a:endParaRPr>
          </a:p>
        </p:txBody>
      </p:sp>
    </p:spTree>
    <p:extLst>
      <p:ext uri="{BB962C8B-B14F-4D97-AF65-F5344CB8AC3E}">
        <p14:creationId xmlns:p14="http://schemas.microsoft.com/office/powerpoint/2010/main" val="3083027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5221301" cy="646331"/>
          </a:xfrm>
          <a:prstGeom prst="rect">
            <a:avLst/>
          </a:prstGeom>
        </p:spPr>
        <p:txBody>
          <a:bodyPr wrap="none">
            <a:spAutoFit/>
          </a:bodyPr>
          <a:lstStyle/>
          <a:p>
            <a:r>
              <a:rPr lang="en-CA" sz="3600" dirty="0">
                <a:solidFill>
                  <a:srgbClr val="19BBD5"/>
                </a:solidFill>
                <a:latin typeface="Nixie One"/>
                <a:sym typeface="Nixie One"/>
              </a:rPr>
              <a:t>Aspects of Languages</a:t>
            </a:r>
            <a:endParaRPr lang="en-CA" sz="3600" dirty="0"/>
          </a:p>
        </p:txBody>
      </p:sp>
      <p:sp>
        <p:nvSpPr>
          <p:cNvPr id="4" name="Rectangle 3">
            <a:extLst>
              <a:ext uri="{FF2B5EF4-FFF2-40B4-BE49-F238E27FC236}">
                <a16:creationId xmlns:a16="http://schemas.microsoft.com/office/drawing/2014/main" id="{F2D98915-2730-44C5-A61F-55A36F7CB933}"/>
              </a:ext>
            </a:extLst>
          </p:cNvPr>
          <p:cNvSpPr/>
          <p:nvPr/>
        </p:nvSpPr>
        <p:spPr>
          <a:xfrm>
            <a:off x="1722409" y="1135506"/>
            <a:ext cx="4931367" cy="2031325"/>
          </a:xfrm>
          <a:prstGeom prst="rect">
            <a:avLst/>
          </a:prstGeom>
        </p:spPr>
        <p:txBody>
          <a:bodyPr wrap="square">
            <a:spAutoFit/>
          </a:bodyPr>
          <a:lstStyle/>
          <a:p>
            <a:r>
              <a:rPr lang="en-US" sz="1800" u="sng" dirty="0">
                <a:solidFill>
                  <a:srgbClr val="C6DAEC"/>
                </a:solidFill>
                <a:latin typeface="Muli"/>
              </a:rPr>
              <a:t>Primitive Constructs</a:t>
            </a:r>
            <a:endParaRPr lang="en-US" dirty="0">
              <a:solidFill>
                <a:srgbClr val="C6DAEC"/>
              </a:solidFill>
              <a:latin typeface="Muli"/>
            </a:endParaRPr>
          </a:p>
          <a:p>
            <a:r>
              <a:rPr lang="en-US" sz="1800" dirty="0">
                <a:solidFill>
                  <a:srgbClr val="C6DAEC"/>
                </a:solidFill>
                <a:latin typeface="Muli"/>
              </a:rPr>
              <a:t>    English: words</a:t>
            </a:r>
          </a:p>
          <a:p>
            <a:endParaRPr lang="en-US" sz="1800" dirty="0">
              <a:solidFill>
                <a:srgbClr val="C6DAEC"/>
              </a:solidFill>
              <a:latin typeface="Muli"/>
            </a:endParaRPr>
          </a:p>
          <a:p>
            <a:r>
              <a:rPr lang="en-US" sz="1800" dirty="0">
                <a:solidFill>
                  <a:srgbClr val="C6DAEC"/>
                </a:solidFill>
                <a:latin typeface="Muli"/>
              </a:rPr>
              <a:t>    programming language: numbers, strings,</a:t>
            </a:r>
          </a:p>
          <a:p>
            <a:r>
              <a:rPr lang="en-US" sz="1800" dirty="0">
                <a:solidFill>
                  <a:srgbClr val="C6DAEC"/>
                </a:solidFill>
                <a:latin typeface="Muli"/>
              </a:rPr>
              <a:t>    and simple operations</a:t>
            </a:r>
          </a:p>
          <a:p>
            <a:endParaRPr lang="en-US" sz="1800" dirty="0">
              <a:solidFill>
                <a:srgbClr val="C6DAEC"/>
              </a:solidFill>
              <a:latin typeface="Muli"/>
            </a:endParaRPr>
          </a:p>
          <a:p>
            <a:endParaRPr lang="en-US" sz="1800" dirty="0">
              <a:solidFill>
                <a:srgbClr val="C6DAEC"/>
              </a:solidFill>
              <a:latin typeface="Muli"/>
            </a:endParaRPr>
          </a:p>
        </p:txBody>
      </p:sp>
      <p:graphicFrame>
        <p:nvGraphicFramePr>
          <p:cNvPr id="2" name="Table 1"/>
          <p:cNvGraphicFramePr>
            <a:graphicFrameLocks noGrp="1"/>
          </p:cNvGraphicFramePr>
          <p:nvPr>
            <p:extLst>
              <p:ext uri="{D42A27DB-BD31-4B8C-83A1-F6EECF244321}">
                <p14:modId xmlns:p14="http://schemas.microsoft.com/office/powerpoint/2010/main" val="4118021008"/>
              </p:ext>
            </p:extLst>
          </p:nvPr>
        </p:nvGraphicFramePr>
        <p:xfrm>
          <a:off x="1272715" y="3166831"/>
          <a:ext cx="6096000" cy="782320"/>
        </p:xfrm>
        <a:graphic>
          <a:graphicData uri="http://schemas.openxmlformats.org/drawingml/2006/table">
            <a:tbl>
              <a:tblPr firstRow="1" bandRow="1">
                <a:tableStyleId>{D27102A9-8310-4765-A935-A1911B00CA55}</a:tableStyleId>
              </a:tblPr>
              <a:tblGrid>
                <a:gridCol w="1219200">
                  <a:extLst>
                    <a:ext uri="{9D8B030D-6E8A-4147-A177-3AD203B41FA5}">
                      <a16:colId xmlns:a16="http://schemas.microsoft.com/office/drawing/2014/main" val="3743763548"/>
                    </a:ext>
                  </a:extLst>
                </a:gridCol>
                <a:gridCol w="1219200">
                  <a:extLst>
                    <a:ext uri="{9D8B030D-6E8A-4147-A177-3AD203B41FA5}">
                      <a16:colId xmlns:a16="http://schemas.microsoft.com/office/drawing/2014/main" val="3461195410"/>
                    </a:ext>
                  </a:extLst>
                </a:gridCol>
                <a:gridCol w="1219200">
                  <a:extLst>
                    <a:ext uri="{9D8B030D-6E8A-4147-A177-3AD203B41FA5}">
                      <a16:colId xmlns:a16="http://schemas.microsoft.com/office/drawing/2014/main" val="3719569471"/>
                    </a:ext>
                  </a:extLst>
                </a:gridCol>
                <a:gridCol w="1219200">
                  <a:extLst>
                    <a:ext uri="{9D8B030D-6E8A-4147-A177-3AD203B41FA5}">
                      <a16:colId xmlns:a16="http://schemas.microsoft.com/office/drawing/2014/main" val="2160766918"/>
                    </a:ext>
                  </a:extLst>
                </a:gridCol>
                <a:gridCol w="1219200">
                  <a:extLst>
                    <a:ext uri="{9D8B030D-6E8A-4147-A177-3AD203B41FA5}">
                      <a16:colId xmlns:a16="http://schemas.microsoft.com/office/drawing/2014/main" val="1855026971"/>
                    </a:ext>
                  </a:extLst>
                </a:gridCol>
              </a:tblGrid>
              <a:tr h="370840">
                <a:tc>
                  <a:txBody>
                    <a:bodyPr/>
                    <a:lstStyle/>
                    <a:p>
                      <a:pPr algn="ctr"/>
                      <a:r>
                        <a:rPr lang="en-US" sz="1400" b="0" i="0" u="none" strike="noStrike" cap="none" dirty="0">
                          <a:solidFill>
                            <a:srgbClr val="C6DAEC"/>
                          </a:solidFill>
                          <a:latin typeface="Muli"/>
                          <a:ea typeface="Arial"/>
                          <a:cs typeface="Arial"/>
                          <a:sym typeface="Arial"/>
                        </a:rPr>
                        <a:t>Integer</a:t>
                      </a:r>
                    </a:p>
                  </a:txBody>
                  <a:tcPr/>
                </a:tc>
                <a:tc>
                  <a:txBody>
                    <a:bodyPr/>
                    <a:lstStyle/>
                    <a:p>
                      <a:pPr algn="ctr"/>
                      <a:r>
                        <a:rPr lang="en-US" sz="1400" b="0" i="0" u="none" strike="noStrike" cap="none" dirty="0">
                          <a:solidFill>
                            <a:srgbClr val="C6DAEC"/>
                          </a:solidFill>
                          <a:latin typeface="Muli"/>
                          <a:ea typeface="Arial"/>
                          <a:cs typeface="Arial"/>
                          <a:sym typeface="Arial"/>
                        </a:rPr>
                        <a:t>Float</a:t>
                      </a:r>
                    </a:p>
                  </a:txBody>
                  <a:tcPr/>
                </a:tc>
                <a:tc>
                  <a:txBody>
                    <a:bodyPr/>
                    <a:lstStyle/>
                    <a:p>
                      <a:pPr algn="ctr"/>
                      <a:r>
                        <a:rPr lang="en-US" sz="1400" b="0" i="0" u="none" strike="noStrike" cap="none" dirty="0">
                          <a:solidFill>
                            <a:srgbClr val="C6DAEC"/>
                          </a:solidFill>
                          <a:latin typeface="Muli"/>
                          <a:ea typeface="Arial"/>
                          <a:cs typeface="Arial"/>
                          <a:sym typeface="Arial"/>
                        </a:rPr>
                        <a:t>Char</a:t>
                      </a:r>
                    </a:p>
                  </a:txBody>
                  <a:tcPr/>
                </a:tc>
                <a:tc>
                  <a:txBody>
                    <a:bodyPr/>
                    <a:lstStyle/>
                    <a:p>
                      <a:pPr algn="ctr"/>
                      <a:r>
                        <a:rPr lang="en-US" sz="1400" b="0" i="0" u="none" strike="noStrike" cap="none" dirty="0">
                          <a:solidFill>
                            <a:srgbClr val="C6DAEC"/>
                          </a:solidFill>
                          <a:latin typeface="Muli"/>
                          <a:ea typeface="Arial"/>
                          <a:cs typeface="Arial"/>
                          <a:sym typeface="Arial"/>
                        </a:rPr>
                        <a:t>String</a:t>
                      </a:r>
                    </a:p>
                  </a:txBody>
                  <a:tcPr/>
                </a:tc>
                <a:tc>
                  <a:txBody>
                    <a:bodyPr/>
                    <a:lstStyle/>
                    <a:p>
                      <a:pPr algn="ctr"/>
                      <a:r>
                        <a:rPr lang="en-US" sz="1400" b="0" i="0" u="none" strike="noStrike" cap="none" dirty="0">
                          <a:solidFill>
                            <a:srgbClr val="C6DAEC"/>
                          </a:solidFill>
                          <a:latin typeface="Muli"/>
                          <a:ea typeface="Arial"/>
                          <a:cs typeface="Arial"/>
                          <a:sym typeface="Arial"/>
                        </a:rPr>
                        <a:t>Operations</a:t>
                      </a:r>
                    </a:p>
                  </a:txBody>
                  <a:tcPr/>
                </a:tc>
                <a:extLst>
                  <a:ext uri="{0D108BD9-81ED-4DB2-BD59-A6C34878D82A}">
                    <a16:rowId xmlns:a16="http://schemas.microsoft.com/office/drawing/2014/main" val="157707361"/>
                  </a:ext>
                </a:extLst>
              </a:tr>
              <a:tr h="370840">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3, 688, -4, 0</a:t>
                      </a:r>
                    </a:p>
                  </a:txBody>
                  <a:tcPr/>
                </a:tc>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3.2, -15.0, 1.9</a:t>
                      </a:r>
                    </a:p>
                  </a:txBody>
                  <a:tcPr/>
                </a:tc>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“A”, “3”, “@”, “z”</a:t>
                      </a:r>
                    </a:p>
                  </a:txBody>
                  <a:tcPr/>
                </a:tc>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“Cat”, “2,565”, “</a:t>
                      </a:r>
                      <a:r>
                        <a:rPr lang="en-US" sz="1050" b="0" i="0" u="none" strike="noStrike" cap="none" dirty="0" err="1">
                          <a:solidFill>
                            <a:schemeClr val="accent2">
                              <a:lumMod val="75000"/>
                            </a:schemeClr>
                          </a:solidFill>
                          <a:latin typeface="Muli"/>
                          <a:ea typeface="Arial"/>
                          <a:cs typeface="Arial"/>
                          <a:sym typeface="Arial"/>
                        </a:rPr>
                        <a:t>eik-di+di</a:t>
                      </a:r>
                      <a:r>
                        <a:rPr lang="en-US" sz="1050" b="0" i="0" u="none" strike="noStrike" cap="none" dirty="0">
                          <a:solidFill>
                            <a:schemeClr val="accent2">
                              <a:lumMod val="75000"/>
                            </a:schemeClr>
                          </a:solidFill>
                          <a:latin typeface="Muli"/>
                          <a:ea typeface="Arial"/>
                          <a:cs typeface="Arial"/>
                          <a:sym typeface="Arial"/>
                        </a:rPr>
                        <a:t>”</a:t>
                      </a:r>
                    </a:p>
                  </a:txBody>
                  <a:tcPr/>
                </a:tc>
                <a:tc>
                  <a:txBody>
                    <a:bodyPr/>
                    <a:lstStyle/>
                    <a:p>
                      <a:pPr marR="0" algn="ctr" rtl="0">
                        <a:lnSpc>
                          <a:spcPct val="100000"/>
                        </a:lnSpc>
                        <a:spcBef>
                          <a:spcPts val="0"/>
                        </a:spcBef>
                        <a:spcAft>
                          <a:spcPts val="0"/>
                        </a:spcAft>
                        <a:buClr>
                          <a:srgbClr val="000000"/>
                        </a:buClr>
                        <a:buFont typeface="Arial"/>
                      </a:pPr>
                      <a:r>
                        <a:rPr lang="en-US" sz="1050" b="0" i="0" u="none" strike="noStrike" cap="none" dirty="0">
                          <a:solidFill>
                            <a:schemeClr val="accent2">
                              <a:lumMod val="75000"/>
                            </a:schemeClr>
                          </a:solidFill>
                          <a:latin typeface="Muli"/>
                          <a:ea typeface="Arial"/>
                          <a:cs typeface="Arial"/>
                          <a:sym typeface="Arial"/>
                        </a:rPr>
                        <a:t>+, -,</a:t>
                      </a:r>
                      <a:r>
                        <a:rPr lang="en-US" sz="1050" b="0" i="0" u="none" strike="noStrike" cap="none" baseline="0" dirty="0">
                          <a:solidFill>
                            <a:schemeClr val="accent2">
                              <a:lumMod val="75000"/>
                            </a:schemeClr>
                          </a:solidFill>
                          <a:latin typeface="Muli"/>
                          <a:ea typeface="Arial"/>
                          <a:cs typeface="Arial"/>
                          <a:sym typeface="Arial"/>
                        </a:rPr>
                        <a:t> /, %, *, **, //, &gt;, &lt;</a:t>
                      </a:r>
                      <a:endParaRPr lang="en-US" sz="1050" b="0" i="0" u="none" strike="noStrike" cap="none" dirty="0">
                        <a:solidFill>
                          <a:schemeClr val="accent2">
                            <a:lumMod val="75000"/>
                          </a:schemeClr>
                        </a:solidFill>
                        <a:latin typeface="Muli"/>
                        <a:ea typeface="Arial"/>
                        <a:cs typeface="Arial"/>
                        <a:sym typeface="Arial"/>
                      </a:endParaRPr>
                    </a:p>
                  </a:txBody>
                  <a:tcPr/>
                </a:tc>
                <a:extLst>
                  <a:ext uri="{0D108BD9-81ED-4DB2-BD59-A6C34878D82A}">
                    <a16:rowId xmlns:a16="http://schemas.microsoft.com/office/drawing/2014/main" val="654227287"/>
                  </a:ext>
                </a:extLst>
              </a:tr>
            </a:tbl>
          </a:graphicData>
        </a:graphic>
      </p:graphicFrame>
    </p:spTree>
    <p:extLst>
      <p:ext uri="{BB962C8B-B14F-4D97-AF65-F5344CB8AC3E}">
        <p14:creationId xmlns:p14="http://schemas.microsoft.com/office/powerpoint/2010/main" val="1358657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5221301" cy="646331"/>
          </a:xfrm>
          <a:prstGeom prst="rect">
            <a:avLst/>
          </a:prstGeom>
        </p:spPr>
        <p:txBody>
          <a:bodyPr wrap="none">
            <a:spAutoFit/>
          </a:bodyPr>
          <a:lstStyle/>
          <a:p>
            <a:r>
              <a:rPr lang="en-CA" sz="3600" dirty="0">
                <a:solidFill>
                  <a:srgbClr val="19BBD5"/>
                </a:solidFill>
                <a:latin typeface="Nixie One"/>
                <a:sym typeface="Nixie One"/>
              </a:rPr>
              <a:t>Aspects of Languages</a:t>
            </a:r>
            <a:endParaRPr lang="en-CA" sz="3600" dirty="0"/>
          </a:p>
        </p:txBody>
      </p:sp>
      <p:sp>
        <p:nvSpPr>
          <p:cNvPr id="4" name="Rectangle 3">
            <a:extLst>
              <a:ext uri="{FF2B5EF4-FFF2-40B4-BE49-F238E27FC236}">
                <a16:creationId xmlns:a16="http://schemas.microsoft.com/office/drawing/2014/main" id="{F2D98915-2730-44C5-A61F-55A36F7CB933}"/>
              </a:ext>
            </a:extLst>
          </p:cNvPr>
          <p:cNvSpPr/>
          <p:nvPr/>
        </p:nvSpPr>
        <p:spPr>
          <a:xfrm>
            <a:off x="1722408" y="1135506"/>
            <a:ext cx="7149365" cy="2031325"/>
          </a:xfrm>
          <a:prstGeom prst="rect">
            <a:avLst/>
          </a:prstGeom>
        </p:spPr>
        <p:txBody>
          <a:bodyPr wrap="square">
            <a:spAutoFit/>
          </a:bodyPr>
          <a:lstStyle/>
          <a:p>
            <a:r>
              <a:rPr lang="en-US" sz="1800" u="sng" dirty="0">
                <a:solidFill>
                  <a:srgbClr val="C6DAEC"/>
                </a:solidFill>
                <a:latin typeface="Muli"/>
              </a:rPr>
              <a:t>Syntax</a:t>
            </a:r>
            <a:endParaRPr lang="en-US" dirty="0">
              <a:solidFill>
                <a:srgbClr val="C6DAEC"/>
              </a:solidFill>
              <a:latin typeface="Muli"/>
            </a:endParaRPr>
          </a:p>
          <a:p>
            <a:r>
              <a:rPr lang="en-US" sz="1800" dirty="0">
                <a:solidFill>
                  <a:srgbClr val="C6DAEC"/>
                </a:solidFill>
                <a:latin typeface="Muli"/>
              </a:rPr>
              <a:t>    English: cat dog boy                   not syntactically valid</a:t>
            </a:r>
          </a:p>
          <a:p>
            <a:r>
              <a:rPr lang="en-US" sz="1800" dirty="0">
                <a:solidFill>
                  <a:srgbClr val="C6DAEC"/>
                </a:solidFill>
                <a:latin typeface="Muli"/>
              </a:rPr>
              <a:t>                   cat hugs boy                 syntactically valid</a:t>
            </a:r>
          </a:p>
          <a:p>
            <a:endParaRPr lang="en-US" sz="1800" dirty="0">
              <a:solidFill>
                <a:srgbClr val="C6DAEC"/>
              </a:solidFill>
              <a:latin typeface="Muli"/>
            </a:endParaRPr>
          </a:p>
          <a:p>
            <a:r>
              <a:rPr lang="en-US" sz="1800" dirty="0">
                <a:solidFill>
                  <a:srgbClr val="C6DAEC"/>
                </a:solidFill>
                <a:latin typeface="Muli"/>
              </a:rPr>
              <a:t>    Programming language: </a:t>
            </a:r>
            <a:r>
              <a:rPr lang="en-US" sz="1800" dirty="0">
                <a:solidFill>
                  <a:schemeClr val="accent2"/>
                </a:solidFill>
                <a:latin typeface="Muli"/>
              </a:rPr>
              <a:t>“hi”5          </a:t>
            </a:r>
            <a:r>
              <a:rPr lang="en-US" sz="1800" dirty="0">
                <a:solidFill>
                  <a:srgbClr val="C6DAEC"/>
                </a:solidFill>
                <a:latin typeface="Muli"/>
              </a:rPr>
              <a:t>not syntactically valid</a:t>
            </a:r>
          </a:p>
          <a:p>
            <a:r>
              <a:rPr lang="en-US" sz="1800" dirty="0">
                <a:solidFill>
                  <a:srgbClr val="C6DAEC"/>
                </a:solidFill>
                <a:latin typeface="Muli"/>
              </a:rPr>
              <a:t>                                                </a:t>
            </a:r>
            <a:r>
              <a:rPr lang="en-US" sz="1800" dirty="0">
                <a:solidFill>
                  <a:schemeClr val="accent2"/>
                </a:solidFill>
                <a:latin typeface="Muli"/>
              </a:rPr>
              <a:t>3.2 * 5         </a:t>
            </a:r>
            <a:r>
              <a:rPr lang="en-US" sz="1800" dirty="0">
                <a:solidFill>
                  <a:srgbClr val="C6DAEC"/>
                </a:solidFill>
                <a:latin typeface="Muli"/>
              </a:rPr>
              <a:t>syntactically valid</a:t>
            </a:r>
          </a:p>
          <a:p>
            <a:endParaRPr lang="en-US" sz="1800" dirty="0">
              <a:solidFill>
                <a:srgbClr val="C6DAEC"/>
              </a:solidFill>
              <a:latin typeface="Muli"/>
            </a:endParaRPr>
          </a:p>
        </p:txBody>
      </p:sp>
      <p:cxnSp>
        <p:nvCxnSpPr>
          <p:cNvPr id="5" name="Straight Arrow Connector 4"/>
          <p:cNvCxnSpPr/>
          <p:nvPr/>
        </p:nvCxnSpPr>
        <p:spPr>
          <a:xfrm>
            <a:off x="4355615" y="1598455"/>
            <a:ext cx="8655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411456" y="1897438"/>
            <a:ext cx="815518" cy="1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324691" y="2413967"/>
            <a:ext cx="399034" cy="8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477091" y="2698991"/>
            <a:ext cx="407178" cy="2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6700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 name="Rectangle 3">
            <a:extLst>
              <a:ext uri="{FF2B5EF4-FFF2-40B4-BE49-F238E27FC236}">
                <a16:creationId xmlns:a16="http://schemas.microsoft.com/office/drawing/2014/main" id="{F2D98915-2730-44C5-A61F-55A36F7CB933}"/>
              </a:ext>
            </a:extLst>
          </p:cNvPr>
          <p:cNvSpPr/>
          <p:nvPr/>
        </p:nvSpPr>
        <p:spPr>
          <a:xfrm>
            <a:off x="1157018" y="1135506"/>
            <a:ext cx="8077724" cy="2246769"/>
          </a:xfrm>
          <a:prstGeom prst="rect">
            <a:avLst/>
          </a:prstGeom>
        </p:spPr>
        <p:txBody>
          <a:bodyPr wrap="square">
            <a:spAutoFit/>
          </a:bodyPr>
          <a:lstStyle/>
          <a:p>
            <a:r>
              <a:rPr lang="en-US" sz="1800" u="sng" dirty="0">
                <a:solidFill>
                  <a:srgbClr val="C6DAEC"/>
                </a:solidFill>
                <a:latin typeface="Muli"/>
              </a:rPr>
              <a:t>Static semantics</a:t>
            </a:r>
            <a:r>
              <a:rPr lang="en-US" sz="1800" dirty="0">
                <a:solidFill>
                  <a:srgbClr val="C6DAEC"/>
                </a:solidFill>
                <a:latin typeface="Muli"/>
              </a:rPr>
              <a:t> is which syntactically valid strings have meaning</a:t>
            </a:r>
          </a:p>
          <a:p>
            <a:endParaRPr lang="en-US" dirty="0">
              <a:solidFill>
                <a:srgbClr val="C6DAEC"/>
              </a:solidFill>
              <a:latin typeface="Muli"/>
            </a:endParaRPr>
          </a:p>
          <a:p>
            <a:r>
              <a:rPr lang="en-US" sz="1800" dirty="0">
                <a:solidFill>
                  <a:srgbClr val="C6DAEC"/>
                </a:solidFill>
                <a:latin typeface="Muli"/>
              </a:rPr>
              <a:t>    English: “I are hungry”          syntactically valid, but static semantic error</a:t>
            </a:r>
          </a:p>
          <a:p>
            <a:r>
              <a:rPr lang="en-US" sz="1800" dirty="0">
                <a:solidFill>
                  <a:srgbClr val="C6DAEC"/>
                </a:solidFill>
                <a:latin typeface="Muli"/>
              </a:rPr>
              <a:t>                   </a:t>
            </a:r>
          </a:p>
          <a:p>
            <a:endParaRPr lang="en-US" sz="1800" dirty="0">
              <a:solidFill>
                <a:srgbClr val="C6DAEC"/>
              </a:solidFill>
              <a:latin typeface="Muli"/>
            </a:endParaRPr>
          </a:p>
          <a:p>
            <a:r>
              <a:rPr lang="en-US" sz="1800" dirty="0">
                <a:solidFill>
                  <a:srgbClr val="C6DAEC"/>
                </a:solidFill>
                <a:latin typeface="Muli"/>
              </a:rPr>
              <a:t>    Programming language:  </a:t>
            </a:r>
            <a:r>
              <a:rPr lang="en-US" sz="1800" dirty="0">
                <a:solidFill>
                  <a:schemeClr val="accent2"/>
                </a:solidFill>
                <a:latin typeface="Muli"/>
              </a:rPr>
              <a:t>3.2 * 5           </a:t>
            </a:r>
            <a:r>
              <a:rPr lang="en-US" sz="1800" dirty="0">
                <a:solidFill>
                  <a:srgbClr val="C6DAEC"/>
                </a:solidFill>
                <a:latin typeface="Muli"/>
              </a:rPr>
              <a:t>syntactically valid</a:t>
            </a:r>
          </a:p>
          <a:p>
            <a:r>
              <a:rPr lang="en-US" sz="1800" dirty="0">
                <a:solidFill>
                  <a:srgbClr val="C6DAEC"/>
                </a:solidFill>
                <a:latin typeface="Muli"/>
              </a:rPr>
              <a:t>                                                </a:t>
            </a:r>
            <a:r>
              <a:rPr lang="en-US" sz="1800" dirty="0">
                <a:solidFill>
                  <a:schemeClr val="accent2"/>
                </a:solidFill>
                <a:latin typeface="Muli"/>
              </a:rPr>
              <a:t>3 + “hi”         </a:t>
            </a:r>
            <a:r>
              <a:rPr lang="en-US" sz="1800" dirty="0">
                <a:solidFill>
                  <a:srgbClr val="C6DAEC"/>
                </a:solidFill>
                <a:latin typeface="Muli"/>
              </a:rPr>
              <a:t>static semantic error</a:t>
            </a:r>
          </a:p>
          <a:p>
            <a:endParaRPr lang="en-US" sz="1800" dirty="0">
              <a:solidFill>
                <a:srgbClr val="C6DAEC"/>
              </a:solidFill>
              <a:latin typeface="Muli"/>
            </a:endParaRPr>
          </a:p>
        </p:txBody>
      </p:sp>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5221301" cy="646331"/>
          </a:xfrm>
          <a:prstGeom prst="rect">
            <a:avLst/>
          </a:prstGeom>
        </p:spPr>
        <p:txBody>
          <a:bodyPr wrap="none">
            <a:spAutoFit/>
          </a:bodyPr>
          <a:lstStyle/>
          <a:p>
            <a:r>
              <a:rPr lang="en-CA" sz="3600" dirty="0">
                <a:solidFill>
                  <a:srgbClr val="19BBD5"/>
                </a:solidFill>
                <a:latin typeface="Nixie One"/>
                <a:sym typeface="Nixie One"/>
              </a:rPr>
              <a:t>Aspects of Languages</a:t>
            </a:r>
            <a:endParaRPr lang="en-CA" sz="3600" dirty="0"/>
          </a:p>
        </p:txBody>
      </p:sp>
      <p:cxnSp>
        <p:nvCxnSpPr>
          <p:cNvPr id="17" name="Straight Arrow Connector 16"/>
          <p:cNvCxnSpPr/>
          <p:nvPr/>
        </p:nvCxnSpPr>
        <p:spPr>
          <a:xfrm>
            <a:off x="4965535" y="2620708"/>
            <a:ext cx="399034" cy="8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946601" y="2901030"/>
            <a:ext cx="407178" cy="2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955419" y="1812510"/>
            <a:ext cx="399034" cy="8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01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5221301" cy="646331"/>
          </a:xfrm>
          <a:prstGeom prst="rect">
            <a:avLst/>
          </a:prstGeom>
        </p:spPr>
        <p:txBody>
          <a:bodyPr wrap="none">
            <a:spAutoFit/>
          </a:bodyPr>
          <a:lstStyle/>
          <a:p>
            <a:r>
              <a:rPr lang="en-CA" sz="3600" dirty="0">
                <a:solidFill>
                  <a:srgbClr val="19BBD5"/>
                </a:solidFill>
                <a:latin typeface="Nixie One"/>
                <a:sym typeface="Nixie One"/>
              </a:rPr>
              <a:t>Aspects of Languages</a:t>
            </a:r>
            <a:endParaRPr lang="en-CA" sz="3600" dirty="0"/>
          </a:p>
        </p:txBody>
      </p:sp>
      <p:sp>
        <p:nvSpPr>
          <p:cNvPr id="4" name="Rectangle 3">
            <a:extLst>
              <a:ext uri="{FF2B5EF4-FFF2-40B4-BE49-F238E27FC236}">
                <a16:creationId xmlns:a16="http://schemas.microsoft.com/office/drawing/2014/main" id="{F2D98915-2730-44C5-A61F-55A36F7CB933}"/>
              </a:ext>
            </a:extLst>
          </p:cNvPr>
          <p:cNvSpPr/>
          <p:nvPr/>
        </p:nvSpPr>
        <p:spPr>
          <a:xfrm>
            <a:off x="1652608" y="1135506"/>
            <a:ext cx="7421592" cy="2523768"/>
          </a:xfrm>
          <a:prstGeom prst="rect">
            <a:avLst/>
          </a:prstGeom>
        </p:spPr>
        <p:txBody>
          <a:bodyPr wrap="square">
            <a:spAutoFit/>
          </a:bodyPr>
          <a:lstStyle/>
          <a:p>
            <a:r>
              <a:rPr lang="en-US" sz="1800" u="sng" dirty="0">
                <a:solidFill>
                  <a:srgbClr val="C6DAEC"/>
                </a:solidFill>
                <a:latin typeface="Muli"/>
              </a:rPr>
              <a:t>Semantics</a:t>
            </a:r>
            <a:r>
              <a:rPr lang="en-US" sz="1800" dirty="0">
                <a:solidFill>
                  <a:srgbClr val="C6DAEC"/>
                </a:solidFill>
                <a:latin typeface="Muli"/>
              </a:rPr>
              <a:t> is the meaning associated with a syntactically correct string of symbols with no static semantic errors</a:t>
            </a:r>
          </a:p>
          <a:p>
            <a:endParaRPr lang="en-US" dirty="0">
              <a:solidFill>
                <a:srgbClr val="C6DAEC"/>
              </a:solidFill>
              <a:latin typeface="Muli"/>
            </a:endParaRPr>
          </a:p>
          <a:p>
            <a:r>
              <a:rPr lang="en-US" sz="1800" dirty="0">
                <a:solidFill>
                  <a:srgbClr val="C6DAEC"/>
                </a:solidFill>
                <a:latin typeface="Muli"/>
              </a:rPr>
              <a:t>    English: can have many meanings - </a:t>
            </a:r>
          </a:p>
          <a:p>
            <a:r>
              <a:rPr lang="en-US" sz="1800" dirty="0">
                <a:solidFill>
                  <a:srgbClr val="C6DAEC"/>
                </a:solidFill>
                <a:latin typeface="Muli"/>
              </a:rPr>
              <a:t>         “Flying planes can be dangerous”</a:t>
            </a:r>
          </a:p>
          <a:p>
            <a:r>
              <a:rPr lang="en-US" sz="1800" dirty="0">
                <a:solidFill>
                  <a:srgbClr val="C6DAEC"/>
                </a:solidFill>
                <a:latin typeface="Muli"/>
              </a:rPr>
              <a:t>         “This reading lamp hasn’t uttered a word since I bought it”</a:t>
            </a:r>
          </a:p>
          <a:p>
            <a:endParaRPr lang="en-US" sz="1800" dirty="0">
              <a:solidFill>
                <a:srgbClr val="C6DAEC"/>
              </a:solidFill>
              <a:latin typeface="Muli"/>
            </a:endParaRPr>
          </a:p>
          <a:p>
            <a:r>
              <a:rPr lang="en-US" sz="1800" dirty="0">
                <a:solidFill>
                  <a:srgbClr val="C6DAEC"/>
                </a:solidFill>
                <a:latin typeface="Muli"/>
              </a:rPr>
              <a:t>    Programming languages: have only one meaning but may not be</a:t>
            </a:r>
          </a:p>
          <a:p>
            <a:r>
              <a:rPr lang="en-US" sz="1800" dirty="0">
                <a:solidFill>
                  <a:srgbClr val="C6DAEC"/>
                </a:solidFill>
                <a:latin typeface="Muli"/>
              </a:rPr>
              <a:t>    what the programmer intended</a:t>
            </a:r>
          </a:p>
        </p:txBody>
      </p:sp>
    </p:spTree>
    <p:extLst>
      <p:ext uri="{BB962C8B-B14F-4D97-AF65-F5344CB8AC3E}">
        <p14:creationId xmlns:p14="http://schemas.microsoft.com/office/powerpoint/2010/main" val="3413647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5771132" cy="646331"/>
          </a:xfrm>
          <a:prstGeom prst="rect">
            <a:avLst/>
          </a:prstGeom>
        </p:spPr>
        <p:txBody>
          <a:bodyPr wrap="none">
            <a:spAutoFit/>
          </a:bodyPr>
          <a:lstStyle/>
          <a:p>
            <a:r>
              <a:rPr lang="en-CA" sz="3600" dirty="0">
                <a:solidFill>
                  <a:srgbClr val="19BBD5"/>
                </a:solidFill>
                <a:latin typeface="Nixie One"/>
                <a:sym typeface="Nixie One"/>
              </a:rPr>
              <a:t>Where Things go Wrong</a:t>
            </a:r>
            <a:endParaRPr lang="en-CA" sz="3600" dirty="0"/>
          </a:p>
        </p:txBody>
      </p:sp>
      <p:sp>
        <p:nvSpPr>
          <p:cNvPr id="4" name="Rectangle 3">
            <a:extLst>
              <a:ext uri="{FF2B5EF4-FFF2-40B4-BE49-F238E27FC236}">
                <a16:creationId xmlns:a16="http://schemas.microsoft.com/office/drawing/2014/main" id="{F2D98915-2730-44C5-A61F-55A36F7CB933}"/>
              </a:ext>
            </a:extLst>
          </p:cNvPr>
          <p:cNvSpPr/>
          <p:nvPr/>
        </p:nvSpPr>
        <p:spPr>
          <a:xfrm>
            <a:off x="1652608" y="1135506"/>
            <a:ext cx="7421592" cy="3416320"/>
          </a:xfrm>
          <a:prstGeom prst="rect">
            <a:avLst/>
          </a:prstGeom>
        </p:spPr>
        <p:txBody>
          <a:bodyPr wrap="square">
            <a:spAutoFit/>
          </a:bodyPr>
          <a:lstStyle/>
          <a:p>
            <a:r>
              <a:rPr lang="en-US" sz="1800" u="sng" dirty="0">
                <a:solidFill>
                  <a:srgbClr val="C6DAEC"/>
                </a:solidFill>
                <a:latin typeface="Muli"/>
              </a:rPr>
              <a:t>Syntactic errors</a:t>
            </a:r>
          </a:p>
          <a:p>
            <a:r>
              <a:rPr lang="en-US" sz="1800" dirty="0">
                <a:solidFill>
                  <a:srgbClr val="C6DAEC"/>
                </a:solidFill>
                <a:latin typeface="Muli"/>
              </a:rPr>
              <a:t>    common and easily caught</a:t>
            </a:r>
          </a:p>
          <a:p>
            <a:endParaRPr lang="en-US" sz="1800" dirty="0">
              <a:solidFill>
                <a:srgbClr val="C6DAEC"/>
              </a:solidFill>
              <a:latin typeface="Muli"/>
            </a:endParaRPr>
          </a:p>
          <a:p>
            <a:r>
              <a:rPr lang="en-US" sz="1800" u="sng" dirty="0">
                <a:solidFill>
                  <a:srgbClr val="C6DAEC"/>
                </a:solidFill>
                <a:latin typeface="Muli"/>
              </a:rPr>
              <a:t>Static semantic errors</a:t>
            </a:r>
          </a:p>
          <a:p>
            <a:r>
              <a:rPr lang="en-US" sz="1800" dirty="0">
                <a:solidFill>
                  <a:srgbClr val="C6DAEC"/>
                </a:solidFill>
                <a:latin typeface="Muli"/>
              </a:rPr>
              <a:t>    some languages check for these before running program</a:t>
            </a:r>
          </a:p>
          <a:p>
            <a:r>
              <a:rPr lang="en-US" sz="1800" dirty="0">
                <a:solidFill>
                  <a:srgbClr val="C6DAEC"/>
                </a:solidFill>
                <a:latin typeface="Muli"/>
              </a:rPr>
              <a:t>    can cause unpredictable behavior</a:t>
            </a:r>
          </a:p>
          <a:p>
            <a:endParaRPr lang="en-US" sz="1800" dirty="0">
              <a:solidFill>
                <a:srgbClr val="C6DAEC"/>
              </a:solidFill>
              <a:latin typeface="Muli"/>
            </a:endParaRPr>
          </a:p>
          <a:p>
            <a:r>
              <a:rPr lang="en-US" sz="1800" u="sng" dirty="0">
                <a:solidFill>
                  <a:srgbClr val="C6DAEC"/>
                </a:solidFill>
                <a:latin typeface="Muli"/>
              </a:rPr>
              <a:t>No semantic errors </a:t>
            </a:r>
            <a:r>
              <a:rPr lang="en-US" sz="1800" dirty="0">
                <a:solidFill>
                  <a:srgbClr val="C6DAEC"/>
                </a:solidFill>
                <a:latin typeface="Muli"/>
              </a:rPr>
              <a:t>but different meaning than what the programmer intended</a:t>
            </a:r>
          </a:p>
          <a:p>
            <a:r>
              <a:rPr lang="en-US" sz="1800" dirty="0">
                <a:solidFill>
                  <a:srgbClr val="C6DAEC"/>
                </a:solidFill>
                <a:latin typeface="Muli"/>
              </a:rPr>
              <a:t>    program crashes, stops running</a:t>
            </a:r>
          </a:p>
          <a:p>
            <a:r>
              <a:rPr lang="en-US" sz="1800" dirty="0">
                <a:solidFill>
                  <a:srgbClr val="C6DAEC"/>
                </a:solidFill>
                <a:latin typeface="Muli"/>
              </a:rPr>
              <a:t>    program runs forever</a:t>
            </a:r>
          </a:p>
          <a:p>
            <a:r>
              <a:rPr lang="en-US" sz="1800" dirty="0">
                <a:solidFill>
                  <a:srgbClr val="C6DAEC"/>
                </a:solidFill>
                <a:latin typeface="Muli"/>
              </a:rPr>
              <a:t>    program gives an answer but different than expected</a:t>
            </a:r>
          </a:p>
        </p:txBody>
      </p:sp>
    </p:spTree>
    <p:extLst>
      <p:ext uri="{BB962C8B-B14F-4D97-AF65-F5344CB8AC3E}">
        <p14:creationId xmlns:p14="http://schemas.microsoft.com/office/powerpoint/2010/main" val="2444779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5771132" cy="646331"/>
          </a:xfrm>
          <a:prstGeom prst="rect">
            <a:avLst/>
          </a:prstGeom>
        </p:spPr>
        <p:txBody>
          <a:bodyPr wrap="none">
            <a:spAutoFit/>
          </a:bodyPr>
          <a:lstStyle/>
          <a:p>
            <a:r>
              <a:rPr lang="en-CA" sz="3600" dirty="0">
                <a:solidFill>
                  <a:srgbClr val="19BBD5"/>
                </a:solidFill>
                <a:latin typeface="Nixie One"/>
                <a:sym typeface="Nixie One"/>
              </a:rPr>
              <a:t>Where Things go Wrong</a:t>
            </a:r>
            <a:endParaRPr lang="en-CA" sz="3600" dirty="0"/>
          </a:p>
        </p:txBody>
      </p:sp>
      <p:sp>
        <p:nvSpPr>
          <p:cNvPr id="4" name="Rectangle 3">
            <a:extLst>
              <a:ext uri="{FF2B5EF4-FFF2-40B4-BE49-F238E27FC236}">
                <a16:creationId xmlns:a16="http://schemas.microsoft.com/office/drawing/2014/main" id="{F2D98915-2730-44C5-A61F-55A36F7CB933}"/>
              </a:ext>
            </a:extLst>
          </p:cNvPr>
          <p:cNvSpPr/>
          <p:nvPr/>
        </p:nvSpPr>
        <p:spPr>
          <a:xfrm>
            <a:off x="1652608" y="1135506"/>
            <a:ext cx="7421592" cy="3416320"/>
          </a:xfrm>
          <a:prstGeom prst="rect">
            <a:avLst/>
          </a:prstGeom>
        </p:spPr>
        <p:txBody>
          <a:bodyPr wrap="square">
            <a:spAutoFit/>
          </a:bodyPr>
          <a:lstStyle/>
          <a:p>
            <a:r>
              <a:rPr lang="en-US" sz="1800" u="sng" dirty="0">
                <a:solidFill>
                  <a:srgbClr val="C6DAEC"/>
                </a:solidFill>
                <a:latin typeface="Muli"/>
              </a:rPr>
              <a:t>Syntactic errors</a:t>
            </a:r>
          </a:p>
          <a:p>
            <a:r>
              <a:rPr lang="en-US" sz="1800" dirty="0">
                <a:solidFill>
                  <a:srgbClr val="C6DAEC"/>
                </a:solidFill>
                <a:latin typeface="Muli"/>
              </a:rPr>
              <a:t>    common and easily caught</a:t>
            </a:r>
          </a:p>
          <a:p>
            <a:endParaRPr lang="en-US" sz="1800" dirty="0">
              <a:solidFill>
                <a:srgbClr val="C6DAEC"/>
              </a:solidFill>
              <a:latin typeface="Muli"/>
            </a:endParaRPr>
          </a:p>
          <a:p>
            <a:r>
              <a:rPr lang="en-US" sz="1800" u="sng" dirty="0">
                <a:solidFill>
                  <a:srgbClr val="C6DAEC"/>
                </a:solidFill>
                <a:latin typeface="Muli"/>
              </a:rPr>
              <a:t>Static semantic errors</a:t>
            </a:r>
          </a:p>
          <a:p>
            <a:r>
              <a:rPr lang="en-US" sz="1800" dirty="0">
                <a:solidFill>
                  <a:srgbClr val="C6DAEC"/>
                </a:solidFill>
                <a:latin typeface="Muli"/>
              </a:rPr>
              <a:t>    some languages check for these before running program</a:t>
            </a:r>
          </a:p>
          <a:p>
            <a:r>
              <a:rPr lang="en-US" sz="1800" dirty="0">
                <a:solidFill>
                  <a:srgbClr val="C6DAEC"/>
                </a:solidFill>
                <a:latin typeface="Muli"/>
              </a:rPr>
              <a:t>    can cause unpredictable behavior</a:t>
            </a:r>
          </a:p>
          <a:p>
            <a:endParaRPr lang="en-US" sz="1800" dirty="0">
              <a:solidFill>
                <a:srgbClr val="C6DAEC"/>
              </a:solidFill>
              <a:latin typeface="Muli"/>
            </a:endParaRPr>
          </a:p>
          <a:p>
            <a:r>
              <a:rPr lang="en-US" sz="1800" u="sng" dirty="0">
                <a:solidFill>
                  <a:srgbClr val="C6DAEC"/>
                </a:solidFill>
                <a:latin typeface="Muli"/>
              </a:rPr>
              <a:t>No semantic errors </a:t>
            </a:r>
            <a:r>
              <a:rPr lang="en-US" sz="1800" dirty="0">
                <a:solidFill>
                  <a:srgbClr val="C6DAEC"/>
                </a:solidFill>
                <a:latin typeface="Muli"/>
              </a:rPr>
              <a:t>but different meaning than what the programmer intended</a:t>
            </a:r>
          </a:p>
          <a:p>
            <a:r>
              <a:rPr lang="en-US" sz="1800" dirty="0">
                <a:solidFill>
                  <a:srgbClr val="C6DAEC"/>
                </a:solidFill>
                <a:latin typeface="Muli"/>
              </a:rPr>
              <a:t>    program crashes, stops running</a:t>
            </a:r>
          </a:p>
          <a:p>
            <a:r>
              <a:rPr lang="en-US" sz="1800" dirty="0">
                <a:solidFill>
                  <a:srgbClr val="C6DAEC"/>
                </a:solidFill>
                <a:latin typeface="Muli"/>
              </a:rPr>
              <a:t>    program runs forever</a:t>
            </a:r>
          </a:p>
          <a:p>
            <a:r>
              <a:rPr lang="en-US" sz="1800" dirty="0">
                <a:solidFill>
                  <a:srgbClr val="C6DAEC"/>
                </a:solidFill>
                <a:latin typeface="Muli"/>
              </a:rPr>
              <a:t>    program gives an answer but different than expected</a:t>
            </a:r>
          </a:p>
        </p:txBody>
      </p:sp>
    </p:spTree>
    <p:extLst>
      <p:ext uri="{BB962C8B-B14F-4D97-AF65-F5344CB8AC3E}">
        <p14:creationId xmlns:p14="http://schemas.microsoft.com/office/powerpoint/2010/main" val="3809363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35"/>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73" name="Google Shape;573;p35"/>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a:t>Thanks!</a:t>
            </a:r>
            <a:endParaRPr sz="8000"/>
          </a:p>
        </p:txBody>
      </p:sp>
      <p:sp>
        <p:nvSpPr>
          <p:cNvPr id="574" name="Google Shape;574;p35"/>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dirty="0"/>
          </a:p>
          <a:p>
            <a:pPr marL="0" lvl="0" indent="0" algn="l" rtl="0">
              <a:spcBef>
                <a:spcPts val="600"/>
              </a:spcBef>
              <a:spcAft>
                <a:spcPts val="0"/>
              </a:spcAft>
              <a:buClr>
                <a:schemeClr val="dk1"/>
              </a:buClr>
              <a:buSzPts val="1100"/>
              <a:buFont typeface="Arial"/>
              <a:buNone/>
            </a:pPr>
            <a:endParaRPr dirty="0"/>
          </a:p>
        </p:txBody>
      </p:sp>
      <p:sp>
        <p:nvSpPr>
          <p:cNvPr id="575" name="Google Shape;575;p35"/>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2745</TotalTime>
  <Words>2110</Words>
  <Application>Microsoft Office PowerPoint</Application>
  <PresentationFormat>On-screen Show (16:9)</PresentationFormat>
  <Paragraphs>180</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Helvetica Neue</vt:lpstr>
      <vt:lpstr>Nixie One</vt:lpstr>
      <vt:lpstr>Muli</vt:lpstr>
      <vt:lpstr>Imogen template</vt:lpstr>
      <vt:lpstr>Intro to Python: Lesson 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Python</dc:title>
  <dc:creator>Hoffman, Brandon</dc:creator>
  <cp:lastModifiedBy>Brandon Hoffman</cp:lastModifiedBy>
  <cp:revision>57</cp:revision>
  <dcterms:modified xsi:type="dcterms:W3CDTF">2020-10-21T06:56:33Z</dcterms:modified>
</cp:coreProperties>
</file>