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2"/>
  </p:notesMasterIdLst>
  <p:sldIdLst>
    <p:sldId id="256" r:id="rId2"/>
    <p:sldId id="304" r:id="rId3"/>
    <p:sldId id="309" r:id="rId4"/>
    <p:sldId id="310" r:id="rId5"/>
    <p:sldId id="311" r:id="rId6"/>
    <p:sldId id="312" r:id="rId7"/>
    <p:sldId id="313" r:id="rId8"/>
    <p:sldId id="314" r:id="rId9"/>
    <p:sldId id="316" r:id="rId10"/>
    <p:sldId id="280" r:id="rId11"/>
  </p:sldIdLst>
  <p:sldSz cx="9144000" cy="5143500" type="screen16x9"/>
  <p:notesSz cx="6858000" cy="9144000"/>
  <p:embeddedFontLst>
    <p:embeddedFont>
      <p:font typeface="Helvetica Neue" panose="020B0604020202020204" charset="0"/>
      <p:regular r:id="rId13"/>
      <p:bold r:id="rId14"/>
      <p:italic r:id="rId15"/>
      <p:boldItalic r:id="rId16"/>
    </p:embeddedFont>
    <p:embeddedFont>
      <p:font typeface="Muli" panose="020B0604020202020204" charset="0"/>
      <p:regular r:id="rId17"/>
      <p:bold r:id="rId18"/>
      <p:italic r:id="rId19"/>
      <p:boldItalic r:id="rId20"/>
    </p:embeddedFont>
    <p:embeddedFont>
      <p:font typeface="Nixie One"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A7B0"/>
    <a:srgbClr val="246B9C"/>
    <a:srgbClr val="153F5B"/>
    <a:srgbClr val="0E293C"/>
    <a:srgbClr val="2C9DDE"/>
    <a:srgbClr val="4998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5FE8C-0340-4FC9-95E5-D7002D07FC96}">
  <a:tblStyle styleId="{1E15FE8C-0340-4FC9-95E5-D7002D07FC9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86860" autoAdjust="0"/>
  </p:normalViewPr>
  <p:slideViewPr>
    <p:cSldViewPr snapToGrid="0">
      <p:cViewPr varScale="1">
        <p:scale>
          <a:sx n="131" d="100"/>
          <a:sy n="131" d="100"/>
        </p:scale>
        <p:origin x="1038" y="23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 Hoffman" userId="b3ee02141e2b4ef5" providerId="LiveId" clId="{1BF8F24B-2D11-4826-BC32-5B20083A8774}"/>
    <pc:docChg chg="delSld modSld">
      <pc:chgData name="Brandon Hoffman" userId="b3ee02141e2b4ef5" providerId="LiveId" clId="{1BF8F24B-2D11-4826-BC32-5B20083A8774}" dt="2020-10-21T07:12:16.814" v="229" actId="47"/>
      <pc:docMkLst>
        <pc:docMk/>
      </pc:docMkLst>
      <pc:sldChg chg="modNotesTx">
        <pc:chgData name="Brandon Hoffman" userId="b3ee02141e2b4ef5" providerId="LiveId" clId="{1BF8F24B-2D11-4826-BC32-5B20083A8774}" dt="2020-10-21T06:58:10.952" v="18" actId="20577"/>
        <pc:sldMkLst>
          <pc:docMk/>
          <pc:sldMk cId="1358657504" sldId="304"/>
        </pc:sldMkLst>
      </pc:sldChg>
      <pc:sldChg chg="del">
        <pc:chgData name="Brandon Hoffman" userId="b3ee02141e2b4ef5" providerId="LiveId" clId="{1BF8F24B-2D11-4826-BC32-5B20083A8774}" dt="2020-10-21T07:12:16.814" v="229" actId="47"/>
        <pc:sldMkLst>
          <pc:docMk/>
          <pc:sldMk cId="3446700200" sldId="305"/>
        </pc:sldMkLst>
      </pc:sldChg>
      <pc:sldChg chg="del">
        <pc:chgData name="Brandon Hoffman" userId="b3ee02141e2b4ef5" providerId="LiveId" clId="{1BF8F24B-2D11-4826-BC32-5B20083A8774}" dt="2020-10-21T07:12:16.814" v="229" actId="47"/>
        <pc:sldMkLst>
          <pc:docMk/>
          <pc:sldMk cId="71015598" sldId="306"/>
        </pc:sldMkLst>
      </pc:sldChg>
      <pc:sldChg chg="del">
        <pc:chgData name="Brandon Hoffman" userId="b3ee02141e2b4ef5" providerId="LiveId" clId="{1BF8F24B-2D11-4826-BC32-5B20083A8774}" dt="2020-10-21T07:12:16.814" v="229" actId="47"/>
        <pc:sldMkLst>
          <pc:docMk/>
          <pc:sldMk cId="3413647341" sldId="307"/>
        </pc:sldMkLst>
      </pc:sldChg>
      <pc:sldChg chg="del">
        <pc:chgData name="Brandon Hoffman" userId="b3ee02141e2b4ef5" providerId="LiveId" clId="{1BF8F24B-2D11-4826-BC32-5B20083A8774}" dt="2020-10-21T07:12:16.814" v="229" actId="47"/>
        <pc:sldMkLst>
          <pc:docMk/>
          <pc:sldMk cId="2444779775" sldId="308"/>
        </pc:sldMkLst>
      </pc:sldChg>
      <pc:sldChg chg="modNotesTx">
        <pc:chgData name="Brandon Hoffman" userId="b3ee02141e2b4ef5" providerId="LiveId" clId="{1BF8F24B-2D11-4826-BC32-5B20083A8774}" dt="2020-10-21T06:58:56.953" v="88" actId="20577"/>
        <pc:sldMkLst>
          <pc:docMk/>
          <pc:sldMk cId="3083027518" sldId="309"/>
        </pc:sldMkLst>
      </pc:sldChg>
      <pc:sldChg chg="modNotesTx">
        <pc:chgData name="Brandon Hoffman" userId="b3ee02141e2b4ef5" providerId="LiveId" clId="{1BF8F24B-2D11-4826-BC32-5B20083A8774}" dt="2020-10-21T07:00:48.854" v="122" actId="20577"/>
        <pc:sldMkLst>
          <pc:docMk/>
          <pc:sldMk cId="3294944925" sldId="310"/>
        </pc:sldMkLst>
      </pc:sldChg>
      <pc:sldChg chg="modNotesTx">
        <pc:chgData name="Brandon Hoffman" userId="b3ee02141e2b4ef5" providerId="LiveId" clId="{1BF8F24B-2D11-4826-BC32-5B20083A8774}" dt="2020-10-21T07:02:14.978" v="142" actId="20577"/>
        <pc:sldMkLst>
          <pc:docMk/>
          <pc:sldMk cId="2902104317" sldId="311"/>
        </pc:sldMkLst>
      </pc:sldChg>
      <pc:sldChg chg="modNotesTx">
        <pc:chgData name="Brandon Hoffman" userId="b3ee02141e2b4ef5" providerId="LiveId" clId="{1BF8F24B-2D11-4826-BC32-5B20083A8774}" dt="2020-10-21T07:03:02.821" v="150" actId="20577"/>
        <pc:sldMkLst>
          <pc:docMk/>
          <pc:sldMk cId="1228559315" sldId="312"/>
        </pc:sldMkLst>
      </pc:sldChg>
      <pc:sldChg chg="modNotesTx">
        <pc:chgData name="Brandon Hoffman" userId="b3ee02141e2b4ef5" providerId="LiveId" clId="{1BF8F24B-2D11-4826-BC32-5B20083A8774}" dt="2020-10-21T07:03:22.346" v="155" actId="20577"/>
        <pc:sldMkLst>
          <pc:docMk/>
          <pc:sldMk cId="323955816" sldId="313"/>
        </pc:sldMkLst>
      </pc:sldChg>
      <pc:sldChg chg="modNotesTx">
        <pc:chgData name="Brandon Hoffman" userId="b3ee02141e2b4ef5" providerId="LiveId" clId="{1BF8F24B-2D11-4826-BC32-5B20083A8774}" dt="2020-10-21T07:05:04.077" v="174" actId="20577"/>
        <pc:sldMkLst>
          <pc:docMk/>
          <pc:sldMk cId="2266037910" sldId="314"/>
        </pc:sldMkLst>
      </pc:sldChg>
      <pc:sldChg chg="del modNotesTx">
        <pc:chgData name="Brandon Hoffman" userId="b3ee02141e2b4ef5" providerId="LiveId" clId="{1BF8F24B-2D11-4826-BC32-5B20083A8774}" dt="2020-10-21T07:12:16.814" v="229" actId="47"/>
        <pc:sldMkLst>
          <pc:docMk/>
          <pc:sldMk cId="909066802" sldId="315"/>
        </pc:sldMkLst>
      </pc:sldChg>
      <pc:sldChg chg="modNotesTx">
        <pc:chgData name="Brandon Hoffman" userId="b3ee02141e2b4ef5" providerId="LiveId" clId="{1BF8F24B-2D11-4826-BC32-5B20083A8774}" dt="2020-10-21T07:12:02.336" v="228" actId="20577"/>
        <pc:sldMkLst>
          <pc:docMk/>
          <pc:sldMk cId="892223705" sldId="31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25577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 have the idea that we want to put together expressions, by putting together primitives in legal ways, we can take up that idea of how to use that to start capturing recipes, start capturing algorithms. </a:t>
            </a:r>
          </a:p>
          <a:p>
            <a:pPr marL="0" lvl="0" indent="0" algn="l" rtl="0">
              <a:spcBef>
                <a:spcPts val="0"/>
              </a:spcBef>
              <a:spcAft>
                <a:spcPts val="0"/>
              </a:spcAft>
              <a:buNone/>
            </a:pPr>
            <a:r>
              <a:rPr lang="en-US" dirty="0"/>
              <a:t>So let's talk about a Python program. Python being the language we're going to use in this class to do programming. </a:t>
            </a:r>
          </a:p>
          <a:p>
            <a:pPr marL="0" lvl="0" indent="0" algn="l" rtl="0">
              <a:spcBef>
                <a:spcPts val="0"/>
              </a:spcBef>
              <a:spcAft>
                <a:spcPts val="0"/>
              </a:spcAft>
              <a:buNone/>
            </a:pPr>
            <a:r>
              <a:rPr lang="en-US" dirty="0"/>
              <a:t>And the program, just as you saw with the recipe, is going to be a sequence of definitions and commands. </a:t>
            </a:r>
          </a:p>
          <a:p>
            <a:pPr marL="0" lvl="0" indent="0" algn="l" rtl="0">
              <a:spcBef>
                <a:spcPts val="0"/>
              </a:spcBef>
              <a:spcAft>
                <a:spcPts val="0"/>
              </a:spcAft>
              <a:buNone/>
            </a:pPr>
            <a:r>
              <a:rPr lang="en-US" dirty="0"/>
              <a:t>Definitions as we'll see a little bit later on, are ways of either assigning names to values, or more importantly, creating procedures that we're going to treat as if they're primitives. </a:t>
            </a:r>
          </a:p>
          <a:p>
            <a:pPr marL="0" lvl="0" indent="0" algn="l" rtl="0">
              <a:spcBef>
                <a:spcPts val="0"/>
              </a:spcBef>
              <a:spcAft>
                <a:spcPts val="0"/>
              </a:spcAft>
              <a:buNone/>
            </a:pPr>
            <a:r>
              <a:rPr lang="en-US" dirty="0"/>
              <a:t>Those we refer to as being evaluated. </a:t>
            </a:r>
          </a:p>
          <a:p>
            <a:pPr marL="0" lvl="0" indent="0" algn="l" rtl="0">
              <a:spcBef>
                <a:spcPts val="0"/>
              </a:spcBef>
              <a:spcAft>
                <a:spcPts val="0"/>
              </a:spcAft>
              <a:buNone/>
            </a:pPr>
            <a:r>
              <a:rPr lang="en-US" dirty="0"/>
              <a:t>Commands, are simpler expressions that we can execute directly within Python. </a:t>
            </a:r>
          </a:p>
          <a:p>
            <a:pPr marL="0" lvl="0" indent="0" algn="l" rtl="0">
              <a:spcBef>
                <a:spcPts val="0"/>
              </a:spcBef>
              <a:spcAft>
                <a:spcPts val="0"/>
              </a:spcAft>
              <a:buNone/>
            </a:pPr>
            <a:r>
              <a:rPr lang="en-US" dirty="0"/>
              <a:t>And we do that in something called a shell. </a:t>
            </a:r>
          </a:p>
          <a:p>
            <a:pPr marL="0" lvl="0" indent="0" algn="l" rtl="0">
              <a:spcBef>
                <a:spcPts val="0"/>
              </a:spcBef>
              <a:spcAft>
                <a:spcPts val="0"/>
              </a:spcAft>
              <a:buNone/>
            </a:pPr>
            <a:r>
              <a:rPr lang="en-US" dirty="0"/>
              <a:t>In a moment I'm going to use a shell. </a:t>
            </a:r>
          </a:p>
          <a:p>
            <a:pPr marL="0" lvl="0" indent="0" algn="l" rtl="0">
              <a:spcBef>
                <a:spcPts val="0"/>
              </a:spcBef>
              <a:spcAft>
                <a:spcPts val="0"/>
              </a:spcAft>
              <a:buNone/>
            </a:pPr>
            <a:r>
              <a:rPr lang="en-US" dirty="0"/>
              <a:t>A shell is simply a window into which I can type expressions. </a:t>
            </a:r>
          </a:p>
          <a:p>
            <a:pPr marL="0" lvl="0" indent="0" algn="l" rtl="0">
              <a:spcBef>
                <a:spcPts val="0"/>
              </a:spcBef>
              <a:spcAft>
                <a:spcPts val="0"/>
              </a:spcAft>
              <a:buNone/>
            </a:pPr>
            <a:r>
              <a:rPr lang="en-US" dirty="0"/>
              <a:t>They get passed into the Python interpreter, it follows the set of instructions to figure out what's the semantics -- what's the meaning associated with that expression? </a:t>
            </a:r>
          </a:p>
          <a:p>
            <a:pPr marL="0" lvl="0" indent="0" algn="l" rtl="0">
              <a:spcBef>
                <a:spcPts val="0"/>
              </a:spcBef>
              <a:spcAft>
                <a:spcPts val="0"/>
              </a:spcAft>
              <a:buNone/>
            </a:pPr>
            <a:r>
              <a:rPr lang="en-US" dirty="0"/>
              <a:t>And then it prints out the result. </a:t>
            </a:r>
          </a:p>
          <a:p>
            <a:pPr marL="0" lvl="0" indent="0" algn="l" rtl="0">
              <a:spcBef>
                <a:spcPts val="0"/>
              </a:spcBef>
              <a:spcAft>
                <a:spcPts val="0"/>
              </a:spcAft>
              <a:buNone/>
            </a:pPr>
            <a:r>
              <a:rPr lang="en-US" dirty="0"/>
              <a:t>Commands are statements that instruct the interpreter to do something. </a:t>
            </a:r>
          </a:p>
          <a:p>
            <a:pPr marL="0" lvl="0" indent="0" algn="l" rtl="0">
              <a:spcBef>
                <a:spcPts val="0"/>
              </a:spcBef>
              <a:spcAft>
                <a:spcPts val="0"/>
              </a:spcAft>
              <a:buNone/>
            </a:pPr>
            <a:r>
              <a:rPr lang="en-US" dirty="0"/>
              <a:t>So the commands could be simply, do this arithmetic operation. </a:t>
            </a:r>
          </a:p>
          <a:p>
            <a:pPr marL="0" lvl="0" indent="0" algn="l" rtl="0">
              <a:spcBef>
                <a:spcPts val="0"/>
              </a:spcBef>
              <a:spcAft>
                <a:spcPts val="0"/>
              </a:spcAft>
              <a:buNone/>
            </a:pPr>
            <a:r>
              <a:rPr lang="en-US" dirty="0"/>
              <a:t>Or commands could be apply a primitive that I created to do some work for us. </a:t>
            </a:r>
          </a:p>
          <a:p>
            <a:pPr marL="0" lvl="0" indent="0" algn="l" rtl="0">
              <a:spcBef>
                <a:spcPts val="0"/>
              </a:spcBef>
              <a:spcAft>
                <a:spcPts val="0"/>
              </a:spcAft>
              <a:buNone/>
            </a:pPr>
            <a:r>
              <a:rPr lang="en-US" dirty="0"/>
              <a:t>The last piece, and we're going to see both of the seas we go through the course, is that we can either type things directly into the shell. </a:t>
            </a:r>
          </a:p>
          <a:p>
            <a:pPr marL="0" lvl="0" indent="0" algn="l" rtl="0">
              <a:spcBef>
                <a:spcPts val="0"/>
              </a:spcBef>
              <a:spcAft>
                <a:spcPts val="0"/>
              </a:spcAft>
              <a:buNone/>
            </a:pPr>
            <a:r>
              <a:rPr lang="en-US" dirty="0"/>
              <a:t>That's a window that the interpreter is listening to. </a:t>
            </a:r>
          </a:p>
          <a:p>
            <a:pPr marL="0" lvl="0" indent="0" algn="l" rtl="0">
              <a:spcBef>
                <a:spcPts val="0"/>
              </a:spcBef>
              <a:spcAft>
                <a:spcPts val="0"/>
              </a:spcAft>
              <a:buNone/>
            </a:pPr>
            <a:r>
              <a:rPr lang="en-US" dirty="0"/>
              <a:t>That's something where we type something in and the machine does something with it. </a:t>
            </a:r>
          </a:p>
          <a:p>
            <a:pPr marL="0" lvl="0" indent="0" algn="l" rtl="0">
              <a:spcBef>
                <a:spcPts val="0"/>
              </a:spcBef>
              <a:spcAft>
                <a:spcPts val="0"/>
              </a:spcAft>
              <a:buNone/>
            </a:pPr>
            <a:r>
              <a:rPr lang="en-US" dirty="0"/>
              <a:t>Or, we can store it in a file that gets read into the shell when we're ready to use it. </a:t>
            </a:r>
          </a:p>
          <a:p>
            <a:pPr marL="0" lvl="0" indent="0" algn="l" rtl="0">
              <a:spcBef>
                <a:spcPts val="0"/>
              </a:spcBef>
              <a:spcAft>
                <a:spcPts val="0"/>
              </a:spcAft>
              <a:buNone/>
            </a:pPr>
            <a:r>
              <a:rPr lang="en-US" dirty="0"/>
              <a:t>But otherwise, can be saved away. </a:t>
            </a:r>
          </a:p>
          <a:p>
            <a:pPr marL="0" lvl="0" indent="0" algn="l" rtl="0">
              <a:spcBef>
                <a:spcPts val="0"/>
              </a:spcBef>
              <a:spcAft>
                <a:spcPts val="0"/>
              </a:spcAft>
              <a:buNone/>
            </a:pPr>
            <a:r>
              <a:rPr lang="en-US" dirty="0"/>
              <a:t>To start with, we're just </a:t>
            </a:r>
            <a:r>
              <a:rPr lang="en-US" dirty="0" err="1"/>
              <a:t>gonna</a:t>
            </a:r>
            <a:r>
              <a:rPr lang="en-US" dirty="0"/>
              <a:t> type directly into the shell, but we'll see examples of files in a little bit.</a:t>
            </a:r>
            <a:endParaRPr dirty="0"/>
          </a:p>
        </p:txBody>
      </p:sp>
    </p:spTree>
    <p:extLst>
      <p:ext uri="{BB962C8B-B14F-4D97-AF65-F5344CB8AC3E}">
        <p14:creationId xmlns:p14="http://schemas.microsoft.com/office/powerpoint/2010/main" val="798603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 we're almost ready to start programming. </a:t>
            </a:r>
          </a:p>
          <a:p>
            <a:pPr marL="0" lvl="0" indent="0" algn="l" rtl="0">
              <a:spcBef>
                <a:spcPts val="0"/>
              </a:spcBef>
              <a:spcAft>
                <a:spcPts val="0"/>
              </a:spcAft>
              <a:buNone/>
            </a:pPr>
            <a:r>
              <a:rPr lang="en-US" dirty="0"/>
              <a:t>We know the pieces we need. </a:t>
            </a:r>
          </a:p>
          <a:p>
            <a:pPr marL="0" lvl="0" indent="0" algn="l" rtl="0">
              <a:spcBef>
                <a:spcPts val="0"/>
              </a:spcBef>
              <a:spcAft>
                <a:spcPts val="0"/>
              </a:spcAft>
              <a:buNone/>
            </a:pPr>
            <a:r>
              <a:rPr lang="en-US" dirty="0"/>
              <a:t>Let's start with what are the fundamental primitives that represent data? </a:t>
            </a:r>
          </a:p>
          <a:p>
            <a:pPr marL="0" lvl="0" indent="0" algn="l" rtl="0">
              <a:spcBef>
                <a:spcPts val="0"/>
              </a:spcBef>
              <a:spcAft>
                <a:spcPts val="0"/>
              </a:spcAft>
              <a:buNone/>
            </a:pPr>
            <a:r>
              <a:rPr lang="en-US" dirty="0"/>
              <a:t>Those, we call objects. </a:t>
            </a:r>
          </a:p>
          <a:p>
            <a:pPr marL="0" lvl="0" indent="0" algn="l" rtl="0">
              <a:spcBef>
                <a:spcPts val="0"/>
              </a:spcBef>
              <a:spcAft>
                <a:spcPts val="0"/>
              </a:spcAft>
              <a:buNone/>
            </a:pPr>
            <a:r>
              <a:rPr lang="en-US" dirty="0"/>
              <a:t>And programs manipulate data objects in order to get out parts of those objects or to do something with those objects. </a:t>
            </a:r>
          </a:p>
          <a:p>
            <a:pPr marL="0" lvl="0" indent="0" algn="l" rtl="0">
              <a:spcBef>
                <a:spcPts val="0"/>
              </a:spcBef>
              <a:spcAft>
                <a:spcPts val="0"/>
              </a:spcAft>
              <a:buNone/>
            </a:pPr>
            <a:r>
              <a:rPr lang="en-US" dirty="0"/>
              <a:t>Every object has a type associated with it that tells us what kind of thing it is. </a:t>
            </a:r>
          </a:p>
          <a:p>
            <a:pPr marL="0" lvl="0" indent="0" algn="l" rtl="0">
              <a:spcBef>
                <a:spcPts val="0"/>
              </a:spcBef>
              <a:spcAft>
                <a:spcPts val="0"/>
              </a:spcAft>
              <a:buNone/>
            </a:pPr>
            <a:r>
              <a:rPr lang="en-US" dirty="0"/>
              <a:t>And more importantly, that type is really important. </a:t>
            </a:r>
          </a:p>
          <a:p>
            <a:pPr marL="0" lvl="0" indent="0" algn="l" rtl="0">
              <a:spcBef>
                <a:spcPts val="0"/>
              </a:spcBef>
              <a:spcAft>
                <a:spcPts val="0"/>
              </a:spcAft>
              <a:buNone/>
            </a:pPr>
            <a:r>
              <a:rPr lang="en-US" dirty="0"/>
              <a:t>That type tells programs whether they can act on it or not. </a:t>
            </a:r>
          </a:p>
          <a:p>
            <a:pPr marL="0" lvl="0" indent="0" algn="l" rtl="0">
              <a:spcBef>
                <a:spcPts val="0"/>
              </a:spcBef>
              <a:spcAft>
                <a:spcPts val="0"/>
              </a:spcAft>
              <a:buNone/>
            </a:pPr>
            <a:r>
              <a:rPr lang="en-US" dirty="0"/>
              <a:t>If a program is expecting a number and I give it a string, it's not going to try and do something with it. </a:t>
            </a:r>
          </a:p>
          <a:p>
            <a:pPr marL="0" lvl="0" indent="0" algn="l" rtl="0">
              <a:spcBef>
                <a:spcPts val="0"/>
              </a:spcBef>
              <a:spcAft>
                <a:spcPts val="0"/>
              </a:spcAft>
              <a:buNone/>
            </a:pPr>
            <a:r>
              <a:rPr lang="en-US" dirty="0"/>
              <a:t>So the type of the object is really valuable. </a:t>
            </a:r>
          </a:p>
          <a:p>
            <a:pPr marL="0" lvl="0" indent="0" algn="l" rtl="0">
              <a:spcBef>
                <a:spcPts val="0"/>
              </a:spcBef>
              <a:spcAft>
                <a:spcPts val="0"/>
              </a:spcAft>
              <a:buNone/>
            </a:pPr>
            <a:r>
              <a:rPr lang="en-US" dirty="0"/>
              <a:t>Finally, objects come either as scalars, which says they can't be subdivided. </a:t>
            </a:r>
          </a:p>
          <a:p>
            <a:pPr marL="0" lvl="0" indent="0" algn="l" rtl="0">
              <a:spcBef>
                <a:spcPts val="0"/>
              </a:spcBef>
              <a:spcAft>
                <a:spcPts val="0"/>
              </a:spcAft>
              <a:buNone/>
            </a:pPr>
            <a:r>
              <a:rPr lang="en-US" dirty="0"/>
              <a:t>Or, if they're scalars, obviously non-scalars which are things that have internal structure into which we can pull out parts. </a:t>
            </a:r>
          </a:p>
          <a:p>
            <a:pPr marL="0" lvl="0" indent="0" algn="l" rtl="0">
              <a:spcBef>
                <a:spcPts val="0"/>
              </a:spcBef>
              <a:spcAft>
                <a:spcPts val="0"/>
              </a:spcAft>
              <a:buNone/>
            </a:pPr>
            <a:r>
              <a:rPr lang="en-US" dirty="0"/>
              <a:t>Let's start with the simplest version of these, scalar objects in Python.</a:t>
            </a:r>
            <a:endParaRPr dirty="0"/>
          </a:p>
        </p:txBody>
      </p:sp>
    </p:spTree>
    <p:extLst>
      <p:ext uri="{BB962C8B-B14F-4D97-AF65-F5344CB8AC3E}">
        <p14:creationId xmlns:p14="http://schemas.microsoft.com/office/powerpoint/2010/main" val="3433561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very few of them. </a:t>
            </a:r>
          </a:p>
          <a:p>
            <a:pPr marL="0" lvl="0" indent="0" algn="l" rtl="0">
              <a:spcBef>
                <a:spcPts val="0"/>
              </a:spcBef>
              <a:spcAft>
                <a:spcPts val="0"/>
              </a:spcAft>
              <a:buNone/>
            </a:pPr>
            <a:r>
              <a:rPr lang="en-US" dirty="0"/>
              <a:t>We have </a:t>
            </a:r>
            <a:r>
              <a:rPr lang="en-US" dirty="0" err="1"/>
              <a:t>ints</a:t>
            </a:r>
            <a:r>
              <a:rPr lang="en-US" dirty="0"/>
              <a:t>. </a:t>
            </a:r>
          </a:p>
          <a:p>
            <a:pPr marL="0" lvl="0" indent="0" algn="l" rtl="0">
              <a:spcBef>
                <a:spcPts val="0"/>
              </a:spcBef>
              <a:spcAft>
                <a:spcPts val="0"/>
              </a:spcAft>
              <a:buNone/>
            </a:pPr>
            <a:r>
              <a:rPr lang="en-US" dirty="0"/>
              <a:t>These are integers. </a:t>
            </a:r>
          </a:p>
          <a:p>
            <a:pPr marL="0" lvl="0" indent="0" algn="l" rtl="0">
              <a:spcBef>
                <a:spcPts val="0"/>
              </a:spcBef>
              <a:spcAft>
                <a:spcPts val="0"/>
              </a:spcAft>
              <a:buNone/>
            </a:pPr>
            <a:r>
              <a:rPr lang="en-US" dirty="0"/>
              <a:t>Standard numbers that you recognize, 5. 17. 27. Negative 6. </a:t>
            </a:r>
          </a:p>
          <a:p>
            <a:pPr marL="0" lvl="0" indent="0" algn="l" rtl="0">
              <a:spcBef>
                <a:spcPts val="0"/>
              </a:spcBef>
              <a:spcAft>
                <a:spcPts val="0"/>
              </a:spcAft>
              <a:buNone/>
            </a:pPr>
            <a:r>
              <a:rPr lang="en-US" dirty="0"/>
              <a:t>We have floats. </a:t>
            </a:r>
          </a:p>
          <a:p>
            <a:pPr marL="0" lvl="0" indent="0" algn="l" rtl="0">
              <a:spcBef>
                <a:spcPts val="0"/>
              </a:spcBef>
              <a:spcAft>
                <a:spcPts val="0"/>
              </a:spcAft>
              <a:buNone/>
            </a:pPr>
            <a:r>
              <a:rPr lang="en-US" dirty="0"/>
              <a:t>These are real numbers, things with numbers after the decimal point. 3.27, 3.14159</a:t>
            </a:r>
          </a:p>
          <a:p>
            <a:pPr marL="0" lvl="0" indent="0" algn="l" rtl="0">
              <a:spcBef>
                <a:spcPts val="0"/>
              </a:spcBef>
              <a:spcAft>
                <a:spcPts val="0"/>
              </a:spcAft>
              <a:buNone/>
            </a:pPr>
            <a:r>
              <a:rPr lang="en-US" dirty="0"/>
              <a:t>You have something called a bool, short for Boolean. </a:t>
            </a:r>
          </a:p>
          <a:p>
            <a:pPr marL="0" lvl="0" indent="0" algn="l" rtl="0">
              <a:spcBef>
                <a:spcPts val="0"/>
              </a:spcBef>
              <a:spcAft>
                <a:spcPts val="0"/>
              </a:spcAft>
              <a:buNone/>
            </a:pPr>
            <a:r>
              <a:rPr lang="en-US" dirty="0"/>
              <a:t>And that represents true or false. </a:t>
            </a:r>
          </a:p>
          <a:p>
            <a:pPr marL="0" lvl="0" indent="0" algn="l" rtl="0">
              <a:spcBef>
                <a:spcPts val="0"/>
              </a:spcBef>
              <a:spcAft>
                <a:spcPts val="0"/>
              </a:spcAft>
              <a:buNone/>
            </a:pPr>
            <a:r>
              <a:rPr lang="en-US" dirty="0"/>
              <a:t>Those are going to be important when we get to tests, because we want to know if a test is true, do something. </a:t>
            </a:r>
          </a:p>
          <a:p>
            <a:pPr marL="0" lvl="0" indent="0" algn="l" rtl="0">
              <a:spcBef>
                <a:spcPts val="0"/>
              </a:spcBef>
              <a:spcAft>
                <a:spcPts val="0"/>
              </a:spcAft>
              <a:buNone/>
            </a:pPr>
            <a:r>
              <a:rPr lang="en-US" dirty="0"/>
              <a:t>If it's not, do something else. </a:t>
            </a:r>
          </a:p>
          <a:p>
            <a:pPr marL="0" lvl="0" indent="0" algn="l" rtl="0">
              <a:spcBef>
                <a:spcPts val="0"/>
              </a:spcBef>
              <a:spcAft>
                <a:spcPts val="0"/>
              </a:spcAft>
              <a:buNone/>
            </a:pPr>
            <a:r>
              <a:rPr lang="en-US" dirty="0"/>
              <a:t>There's one weird one. It's called </a:t>
            </a:r>
            <a:r>
              <a:rPr lang="en-US" dirty="0" err="1"/>
              <a:t>NoneType</a:t>
            </a:r>
            <a:r>
              <a:rPr lang="en-US" dirty="0"/>
              <a:t>. It's a very special one. It has only one value, which is none. </a:t>
            </a:r>
          </a:p>
          <a:p>
            <a:pPr marL="0" lvl="0" indent="0" algn="l" rtl="0">
              <a:spcBef>
                <a:spcPts val="0"/>
              </a:spcBef>
              <a:spcAft>
                <a:spcPts val="0"/>
              </a:spcAft>
              <a:buNone/>
            </a:pPr>
            <a:r>
              <a:rPr lang="en-US" dirty="0"/>
              <a:t>We're going to see why that's important later on, but just to be thorough, </a:t>
            </a:r>
            <a:r>
              <a:rPr lang="en-US" dirty="0" err="1"/>
              <a:t>NoneType</a:t>
            </a:r>
            <a:r>
              <a:rPr lang="en-US" dirty="0"/>
              <a:t> is a scalar object. </a:t>
            </a:r>
          </a:p>
          <a:p>
            <a:pPr marL="0" lvl="0" indent="0" algn="l" rtl="0">
              <a:spcBef>
                <a:spcPts val="0"/>
              </a:spcBef>
              <a:spcAft>
                <a:spcPts val="0"/>
              </a:spcAft>
              <a:buNone/>
            </a:pPr>
            <a:r>
              <a:rPr lang="en-US" dirty="0"/>
              <a:t>Those are four fundamental scalars. </a:t>
            </a:r>
          </a:p>
          <a:p>
            <a:pPr marL="0" lvl="0" indent="0" algn="l" rtl="0">
              <a:spcBef>
                <a:spcPts val="0"/>
              </a:spcBef>
              <a:spcAft>
                <a:spcPts val="0"/>
              </a:spcAft>
              <a:buNone/>
            </a:pPr>
            <a:r>
              <a:rPr lang="en-US" dirty="0"/>
              <a:t>There are only a couple of more, which we'll get to a little later on. </a:t>
            </a:r>
          </a:p>
          <a:p>
            <a:pPr marL="0" lvl="0" indent="0" algn="l" rtl="0">
              <a:spcBef>
                <a:spcPts val="0"/>
              </a:spcBef>
              <a:spcAft>
                <a:spcPts val="0"/>
              </a:spcAft>
              <a:buNone/>
            </a:pPr>
            <a:r>
              <a:rPr lang="en-US" dirty="0"/>
              <a:t>Once I have knowledge of those different types, I can also find out the type of an object, by using a built-in procedure called type. </a:t>
            </a:r>
          </a:p>
          <a:p>
            <a:pPr marL="0" lvl="0" indent="0" algn="l" rtl="0">
              <a:spcBef>
                <a:spcPts val="0"/>
              </a:spcBef>
              <a:spcAft>
                <a:spcPts val="0"/>
              </a:spcAft>
              <a:buNone/>
            </a:pPr>
            <a:r>
              <a:rPr lang="en-US" dirty="0"/>
              <a:t>And I want to show you some examples. </a:t>
            </a:r>
          </a:p>
          <a:p>
            <a:pPr marL="0" lvl="0" indent="0" algn="l" rtl="0">
              <a:spcBef>
                <a:spcPts val="0"/>
              </a:spcBef>
              <a:spcAft>
                <a:spcPts val="0"/>
              </a:spcAft>
              <a:buNone/>
            </a:pPr>
            <a:r>
              <a:rPr lang="en-US" dirty="0"/>
              <a:t>So I'm going to go over to my little machine over here, and I'm going to skip down. </a:t>
            </a:r>
          </a:p>
          <a:p>
            <a:pPr marL="0" lvl="0" indent="0" algn="l" rtl="0">
              <a:spcBef>
                <a:spcPts val="0"/>
              </a:spcBef>
              <a:spcAft>
                <a:spcPts val="0"/>
              </a:spcAft>
              <a:buNone/>
            </a:pPr>
            <a:r>
              <a:rPr lang="en-US" dirty="0"/>
              <a:t>I'm now talking to a shell. And I'm simply going to type in a number. </a:t>
            </a:r>
          </a:p>
          <a:p>
            <a:pPr marL="0" lvl="0" indent="0" algn="l" rtl="0">
              <a:spcBef>
                <a:spcPts val="0"/>
              </a:spcBef>
              <a:spcAft>
                <a:spcPts val="0"/>
              </a:spcAft>
              <a:buNone/>
            </a:pPr>
            <a:r>
              <a:rPr lang="en-US" dirty="0"/>
              <a:t>And the output is the number itself. </a:t>
            </a:r>
          </a:p>
          <a:p>
            <a:pPr marL="0" lvl="0" indent="0" algn="l" rtl="0">
              <a:spcBef>
                <a:spcPts val="0"/>
              </a:spcBef>
              <a:spcAft>
                <a:spcPts val="0"/>
              </a:spcAft>
              <a:buNone/>
            </a:pPr>
            <a:r>
              <a:rPr lang="en-US" dirty="0"/>
              <a:t>Well duh, you say. </a:t>
            </a:r>
          </a:p>
          <a:p>
            <a:pPr marL="0" lvl="0" indent="0" algn="l" rtl="0">
              <a:spcBef>
                <a:spcPts val="0"/>
              </a:spcBef>
              <a:spcAft>
                <a:spcPts val="0"/>
              </a:spcAft>
              <a:buNone/>
            </a:pPr>
            <a:r>
              <a:rPr lang="en-US" dirty="0"/>
              <a:t>But it's actually important, because what the machine did was it read in that sequence of characters, understood that it was a number, and the value associated with the number is simply the number. </a:t>
            </a:r>
          </a:p>
          <a:p>
            <a:pPr marL="0" lvl="0" indent="0" algn="l" rtl="0">
              <a:spcBef>
                <a:spcPts val="0"/>
              </a:spcBef>
              <a:spcAft>
                <a:spcPts val="0"/>
              </a:spcAft>
              <a:buNone/>
            </a:pPr>
            <a:r>
              <a:rPr lang="en-US" dirty="0"/>
              <a:t>And in fact, I can check it because I can say what's the type of 3.5? </a:t>
            </a:r>
          </a:p>
          <a:p>
            <a:pPr marL="0" lvl="0" indent="0" algn="l" rtl="0">
              <a:spcBef>
                <a:spcPts val="0"/>
              </a:spcBef>
              <a:spcAft>
                <a:spcPts val="0"/>
              </a:spcAft>
              <a:buNone/>
            </a:pPr>
            <a:r>
              <a:rPr lang="en-US" dirty="0"/>
              <a:t>Notice the open and close parentheses around it. </a:t>
            </a:r>
          </a:p>
          <a:p>
            <a:pPr marL="0" lvl="0" indent="0" algn="l" rtl="0">
              <a:spcBef>
                <a:spcPts val="0"/>
              </a:spcBef>
              <a:spcAft>
                <a:spcPts val="0"/>
              </a:spcAft>
              <a:buNone/>
            </a:pPr>
            <a:r>
              <a:rPr lang="en-US" dirty="0"/>
              <a:t>And it says, it's a float. And I can have integers. </a:t>
            </a:r>
          </a:p>
          <a:p>
            <a:pPr marL="0" lvl="0" indent="0" algn="l" rtl="0">
              <a:spcBef>
                <a:spcPts val="0"/>
              </a:spcBef>
              <a:spcAft>
                <a:spcPts val="0"/>
              </a:spcAft>
              <a:buNone/>
            </a:pPr>
            <a:r>
              <a:rPr lang="en-US" dirty="0"/>
              <a:t>And if I say what's the type of that, it's going to give me back an int. Simple things. </a:t>
            </a:r>
          </a:p>
          <a:p>
            <a:pPr marL="0" lvl="0" indent="0" algn="l" rtl="0">
              <a:spcBef>
                <a:spcPts val="0"/>
              </a:spcBef>
              <a:spcAft>
                <a:spcPts val="0"/>
              </a:spcAft>
              <a:buNone/>
            </a:pPr>
            <a:r>
              <a:rPr lang="en-US" dirty="0"/>
              <a:t>Again, just to recap what this says is here's what I'm going to type into this Python shell.</a:t>
            </a:r>
          </a:p>
          <a:p>
            <a:pPr marL="0" lvl="0" indent="0" algn="l" rtl="0">
              <a:spcBef>
                <a:spcPts val="0"/>
              </a:spcBef>
              <a:spcAft>
                <a:spcPts val="0"/>
              </a:spcAft>
              <a:buNone/>
            </a:pPr>
            <a:r>
              <a:rPr lang="en-US" dirty="0"/>
              <a:t> And here's what shows up after I hit Enter as you just saw. </a:t>
            </a:r>
          </a:p>
          <a:p>
            <a:pPr marL="0" lvl="0" indent="0" algn="l" rtl="0">
              <a:spcBef>
                <a:spcPts val="0"/>
              </a:spcBef>
              <a:spcAft>
                <a:spcPts val="0"/>
              </a:spcAft>
              <a:buNone/>
            </a:pPr>
            <a:r>
              <a:rPr lang="en-US" dirty="0"/>
              <a:t>And in and out are simply going to identify what I typed in, in the output that you've recovered.</a:t>
            </a:r>
            <a:endParaRPr dirty="0"/>
          </a:p>
        </p:txBody>
      </p:sp>
    </p:spTree>
    <p:extLst>
      <p:ext uri="{BB962C8B-B14F-4D97-AF65-F5344CB8AC3E}">
        <p14:creationId xmlns:p14="http://schemas.microsoft.com/office/powerpoint/2010/main" val="2856090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Sometimes I want to change types, especially with numbers. </a:t>
            </a:r>
          </a:p>
          <a:p>
            <a:pPr marL="0" lvl="0" indent="0" algn="l" rtl="0">
              <a:spcBef>
                <a:spcPts val="0"/>
              </a:spcBef>
              <a:spcAft>
                <a:spcPts val="0"/>
              </a:spcAft>
              <a:buNone/>
            </a:pPr>
            <a:r>
              <a:rPr lang="en-US" dirty="0"/>
              <a:t>This is called casting. </a:t>
            </a:r>
          </a:p>
          <a:p>
            <a:pPr marL="0" lvl="0" indent="0" algn="l" rtl="0">
              <a:spcBef>
                <a:spcPts val="0"/>
              </a:spcBef>
              <a:spcAft>
                <a:spcPts val="0"/>
              </a:spcAft>
              <a:buNone/>
            </a:pPr>
            <a:r>
              <a:rPr lang="en-US" dirty="0"/>
              <a:t>And I can cast types of different forms, and you can see the example. </a:t>
            </a:r>
          </a:p>
          <a:p>
            <a:pPr marL="0" lvl="0" indent="0" algn="l" rtl="0">
              <a:spcBef>
                <a:spcPts val="0"/>
              </a:spcBef>
              <a:spcAft>
                <a:spcPts val="0"/>
              </a:spcAft>
              <a:buNone/>
            </a:pPr>
            <a:r>
              <a:rPr lang="en-US" dirty="0"/>
              <a:t>If I say, I want to take an int, such as 5,and turn it into a float I can ask it to do so, by giving it the special command float -- the thing contained within parentheses -- and it converts it. </a:t>
            </a:r>
          </a:p>
          <a:p>
            <a:pPr marL="0" lvl="0" indent="0" algn="l" rtl="0">
              <a:spcBef>
                <a:spcPts val="0"/>
              </a:spcBef>
              <a:spcAft>
                <a:spcPts val="0"/>
              </a:spcAft>
              <a:buNone/>
            </a:pPr>
            <a:r>
              <a:rPr lang="en-US" dirty="0"/>
              <a:t>The other direction also works. </a:t>
            </a:r>
          </a:p>
          <a:p>
            <a:pPr marL="0" lvl="0" indent="0" algn="l" rtl="0">
              <a:spcBef>
                <a:spcPts val="0"/>
              </a:spcBef>
              <a:spcAft>
                <a:spcPts val="0"/>
              </a:spcAft>
              <a:buNone/>
            </a:pPr>
            <a:r>
              <a:rPr lang="en-US" dirty="0"/>
              <a:t>If I want to take a float, such as 3.9,and convert it into an int. </a:t>
            </a:r>
          </a:p>
          <a:p>
            <a:pPr marL="0" lvl="0" indent="0" algn="l" rtl="0">
              <a:spcBef>
                <a:spcPts val="0"/>
              </a:spcBef>
              <a:spcAft>
                <a:spcPts val="0"/>
              </a:spcAft>
              <a:buNone/>
            </a:pPr>
            <a:r>
              <a:rPr lang="en-US" dirty="0"/>
              <a:t>Here you say, boy there might be some choices. </a:t>
            </a:r>
          </a:p>
          <a:p>
            <a:pPr marL="0" lvl="0" indent="0" algn="l" rtl="0">
              <a:spcBef>
                <a:spcPts val="0"/>
              </a:spcBef>
              <a:spcAft>
                <a:spcPts val="0"/>
              </a:spcAft>
              <a:buNone/>
            </a:pPr>
            <a:r>
              <a:rPr lang="en-US" dirty="0"/>
              <a:t>Python simply gives the whole number part of it. It doesn't round it to the nearest integer, as you might expect. </a:t>
            </a:r>
          </a:p>
          <a:p>
            <a:pPr marL="0" lvl="0" indent="0" algn="l" rtl="0">
              <a:spcBef>
                <a:spcPts val="0"/>
              </a:spcBef>
              <a:spcAft>
                <a:spcPts val="0"/>
              </a:spcAft>
              <a:buNone/>
            </a:pPr>
            <a:r>
              <a:rPr lang="en-US" dirty="0"/>
              <a:t>If you want to build your own programming language, knock yourself out. </a:t>
            </a:r>
          </a:p>
          <a:p>
            <a:pPr marL="0" lvl="0" indent="0" algn="l" rtl="0">
              <a:spcBef>
                <a:spcPts val="0"/>
              </a:spcBef>
              <a:spcAft>
                <a:spcPts val="0"/>
              </a:spcAft>
              <a:buNone/>
            </a:pPr>
            <a:r>
              <a:rPr lang="en-US" dirty="0"/>
              <a:t>You could do that. But it simply will truncate it down to that int. </a:t>
            </a:r>
          </a:p>
          <a:p>
            <a:pPr marL="0" lvl="0" indent="0" algn="l" rtl="0">
              <a:spcBef>
                <a:spcPts val="0"/>
              </a:spcBef>
              <a:spcAft>
                <a:spcPts val="0"/>
              </a:spcAft>
              <a:buNone/>
            </a:pPr>
            <a:r>
              <a:rPr lang="en-US" dirty="0"/>
              <a:t>So I can convert back and forth. </a:t>
            </a:r>
          </a:p>
          <a:p>
            <a:pPr marL="0" lvl="0" indent="0" algn="l" rtl="0">
              <a:spcBef>
                <a:spcPts val="0"/>
              </a:spcBef>
              <a:spcAft>
                <a:spcPts val="0"/>
              </a:spcAft>
              <a:buNone/>
            </a:pPr>
            <a:r>
              <a:rPr lang="en-US" dirty="0"/>
              <a:t>Now, once I've got these things, I can start putting things together. </a:t>
            </a:r>
          </a:p>
          <a:p>
            <a:pPr marL="0" lvl="0" indent="0" algn="l" rtl="0">
              <a:spcBef>
                <a:spcPts val="0"/>
              </a:spcBef>
              <a:spcAft>
                <a:spcPts val="0"/>
              </a:spcAft>
              <a:buNone/>
            </a:pPr>
            <a:r>
              <a:rPr lang="en-US" dirty="0"/>
              <a:t>And in particular, here's a legal expression.3 plus 2.</a:t>
            </a:r>
          </a:p>
          <a:p>
            <a:pPr marL="0" lvl="0" indent="0" algn="l" rtl="0">
              <a:spcBef>
                <a:spcPts val="0"/>
              </a:spcBef>
              <a:spcAft>
                <a:spcPts val="0"/>
              </a:spcAft>
              <a:buNone/>
            </a:pPr>
            <a:r>
              <a:rPr lang="en-US" dirty="0"/>
              <a:t>That has a value associated with it. In fact, that expression is to take the 3 and the 2and apply the arithmetic operation of addition to them. </a:t>
            </a:r>
          </a:p>
          <a:p>
            <a:pPr marL="0" lvl="0" indent="0" algn="l" rtl="0">
              <a:spcBef>
                <a:spcPts val="0"/>
              </a:spcBef>
              <a:spcAft>
                <a:spcPts val="0"/>
              </a:spcAft>
              <a:buNone/>
            </a:pPr>
            <a:r>
              <a:rPr lang="en-US" dirty="0"/>
              <a:t>And when I evaluate it, it simply returns out 5.</a:t>
            </a:r>
          </a:p>
          <a:p>
            <a:pPr marL="0" lvl="0" indent="0" algn="l" rtl="0">
              <a:spcBef>
                <a:spcPts val="0"/>
              </a:spcBef>
              <a:spcAft>
                <a:spcPts val="0"/>
              </a:spcAft>
              <a:buNone/>
            </a:pPr>
            <a:r>
              <a:rPr lang="en-US" dirty="0"/>
              <a:t>Makes sense. </a:t>
            </a:r>
          </a:p>
          <a:p>
            <a:pPr marL="0" lvl="0" indent="0" algn="l" rtl="0">
              <a:spcBef>
                <a:spcPts val="0"/>
              </a:spcBef>
              <a:spcAft>
                <a:spcPts val="0"/>
              </a:spcAft>
              <a:buNone/>
            </a:pPr>
            <a:r>
              <a:rPr lang="en-US" dirty="0"/>
              <a:t>Sometimes I might want to use something that's going to print. </a:t>
            </a:r>
          </a:p>
          <a:p>
            <a:pPr marL="0" lvl="0" indent="0" algn="l" rtl="0">
              <a:spcBef>
                <a:spcPts val="0"/>
              </a:spcBef>
              <a:spcAft>
                <a:spcPts val="0"/>
              </a:spcAft>
              <a:buNone/>
            </a:pPr>
            <a:r>
              <a:rPr lang="en-US" dirty="0"/>
              <a:t>And I can type, for example, print which controls output to the console by saying print 3 plus 2. </a:t>
            </a:r>
          </a:p>
          <a:p>
            <a:pPr marL="0" lvl="0" indent="0" algn="l" rtl="0">
              <a:spcBef>
                <a:spcPts val="0"/>
              </a:spcBef>
              <a:spcAft>
                <a:spcPts val="0"/>
              </a:spcAft>
              <a:buNone/>
            </a:pPr>
            <a:r>
              <a:rPr lang="en-US" dirty="0"/>
              <a:t>Huh .Little bit of a difference. </a:t>
            </a:r>
          </a:p>
          <a:p>
            <a:pPr marL="0" lvl="0" indent="0" algn="l" rtl="0">
              <a:spcBef>
                <a:spcPts val="0"/>
              </a:spcBef>
              <a:spcAft>
                <a:spcPts val="0"/>
              </a:spcAft>
              <a:buNone/>
            </a:pPr>
            <a:r>
              <a:rPr lang="en-US" dirty="0"/>
              <a:t>And in fact, there's no “out” here because no value is returned. </a:t>
            </a:r>
          </a:p>
          <a:p>
            <a:pPr marL="0" lvl="0" indent="0" algn="l" rtl="0">
              <a:spcBef>
                <a:spcPts val="0"/>
              </a:spcBef>
              <a:spcAft>
                <a:spcPts val="0"/>
              </a:spcAft>
              <a:buNone/>
            </a:pPr>
            <a:r>
              <a:rPr lang="en-US" dirty="0"/>
              <a:t>Print returns that </a:t>
            </a:r>
            <a:r>
              <a:rPr lang="en-US" dirty="0" err="1"/>
              <a:t>NoneType</a:t>
            </a:r>
            <a:r>
              <a:rPr lang="en-US" dirty="0"/>
              <a:t> and doesn't print anything out. It just printed something.</a:t>
            </a:r>
            <a:endParaRPr dirty="0"/>
          </a:p>
        </p:txBody>
      </p:sp>
    </p:spTree>
    <p:extLst>
      <p:ext uri="{BB962C8B-B14F-4D97-AF65-F5344CB8AC3E}">
        <p14:creationId xmlns:p14="http://schemas.microsoft.com/office/powerpoint/2010/main" val="2862292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At this stage, you may be saying, well why do this? Why the difference? </a:t>
            </a:r>
          </a:p>
          <a:p>
            <a:pPr marL="0" lvl="0" indent="0" algn="l" rtl="0">
              <a:spcBef>
                <a:spcPts val="0"/>
              </a:spcBef>
              <a:spcAft>
                <a:spcPts val="0"/>
              </a:spcAft>
              <a:buNone/>
            </a:pPr>
            <a:r>
              <a:rPr lang="en-US" dirty="0"/>
              <a:t>What we're going to see is, when we're in the middle of a computation and we want to print something out to the shell, we can use a print command to do that. </a:t>
            </a:r>
          </a:p>
          <a:p>
            <a:pPr marL="0" lvl="0" indent="0" algn="l" rtl="0">
              <a:spcBef>
                <a:spcPts val="0"/>
              </a:spcBef>
              <a:spcAft>
                <a:spcPts val="0"/>
              </a:spcAft>
              <a:buNone/>
            </a:pPr>
            <a:r>
              <a:rPr lang="en-US" dirty="0"/>
              <a:t>If we just return the value, that goes back into the computation to be used for the next step. </a:t>
            </a:r>
          </a:p>
          <a:p>
            <a:pPr marL="0" lvl="0" indent="0" algn="l" rtl="0">
              <a:spcBef>
                <a:spcPts val="0"/>
              </a:spcBef>
              <a:spcAft>
                <a:spcPts val="0"/>
              </a:spcAft>
              <a:buNone/>
            </a:pPr>
            <a:r>
              <a:rPr lang="en-US" dirty="0"/>
              <a:t>And so in the simple first case, the whole value of the computation was 3 plus 2 equals 5.</a:t>
            </a:r>
          </a:p>
          <a:p>
            <a:pPr marL="0" lvl="0" indent="0" algn="l" rtl="0">
              <a:spcBef>
                <a:spcPts val="0"/>
              </a:spcBef>
              <a:spcAft>
                <a:spcPts val="0"/>
              </a:spcAft>
              <a:buNone/>
            </a:pPr>
            <a:r>
              <a:rPr lang="en-US" dirty="0"/>
              <a:t>It was printing all 5.</a:t>
            </a:r>
          </a:p>
          <a:p>
            <a:pPr marL="0" lvl="0" indent="0" algn="l" rtl="0">
              <a:spcBef>
                <a:spcPts val="0"/>
              </a:spcBef>
              <a:spcAft>
                <a:spcPts val="0"/>
              </a:spcAft>
              <a:buNone/>
            </a:pPr>
            <a:r>
              <a:rPr lang="en-US" dirty="0"/>
              <a:t>In the second case, the side effect is to print something. </a:t>
            </a:r>
          </a:p>
          <a:p>
            <a:pPr marL="0" lvl="0" indent="0" algn="l" rtl="0">
              <a:spcBef>
                <a:spcPts val="0"/>
              </a:spcBef>
              <a:spcAft>
                <a:spcPts val="0"/>
              </a:spcAft>
              <a:buNone/>
            </a:pPr>
            <a:r>
              <a:rPr lang="en-US" dirty="0"/>
              <a:t>The value returned is nothing. </a:t>
            </a:r>
          </a:p>
          <a:p>
            <a:pPr marL="0" lvl="0" indent="0" algn="l" rtl="0">
              <a:spcBef>
                <a:spcPts val="0"/>
              </a:spcBef>
              <a:spcAft>
                <a:spcPts val="0"/>
              </a:spcAft>
              <a:buNone/>
            </a:pPr>
            <a:r>
              <a:rPr lang="en-US" dirty="0"/>
              <a:t>There is no value. </a:t>
            </a:r>
          </a:p>
          <a:p>
            <a:pPr marL="0" lvl="0" indent="0" algn="l" rtl="0">
              <a:spcBef>
                <a:spcPts val="0"/>
              </a:spcBef>
              <a:spcAft>
                <a:spcPts val="0"/>
              </a:spcAft>
              <a:buNone/>
            </a:pPr>
            <a:r>
              <a:rPr lang="en-US" dirty="0"/>
              <a:t>We'll come back to that as we go along.</a:t>
            </a:r>
            <a:endParaRPr dirty="0"/>
          </a:p>
        </p:txBody>
      </p:sp>
    </p:spTree>
    <p:extLst>
      <p:ext uri="{BB962C8B-B14F-4D97-AF65-F5344CB8AC3E}">
        <p14:creationId xmlns:p14="http://schemas.microsoft.com/office/powerpoint/2010/main" val="601317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I've already hinted at this, but now we can start putting things together. </a:t>
            </a:r>
          </a:p>
          <a:p>
            <a:pPr marL="0" lvl="0" indent="0" algn="l" rtl="0">
              <a:spcBef>
                <a:spcPts val="0"/>
              </a:spcBef>
              <a:spcAft>
                <a:spcPts val="0"/>
              </a:spcAft>
              <a:buNone/>
            </a:pPr>
            <a:r>
              <a:rPr lang="en-US" dirty="0"/>
              <a:t>To combine objects and operators into expressions, we use a standard form. </a:t>
            </a:r>
          </a:p>
          <a:p>
            <a:pPr marL="0" lvl="0" indent="0" algn="l" rtl="0">
              <a:spcBef>
                <a:spcPts val="0"/>
              </a:spcBef>
              <a:spcAft>
                <a:spcPts val="0"/>
              </a:spcAft>
              <a:buNone/>
            </a:pPr>
            <a:r>
              <a:rPr lang="en-US" dirty="0"/>
              <a:t>And the syntax is simply an object, an operator, and another object. </a:t>
            </a:r>
          </a:p>
          <a:p>
            <a:pPr marL="0" lvl="0" indent="0" algn="l" rtl="0">
              <a:spcBef>
                <a:spcPts val="0"/>
              </a:spcBef>
              <a:spcAft>
                <a:spcPts val="0"/>
              </a:spcAft>
              <a:buNone/>
            </a:pPr>
            <a:r>
              <a:rPr lang="en-US" dirty="0"/>
              <a:t>Any expression like this that is syntactically valid, has a value, which is itself a type. </a:t>
            </a:r>
          </a:p>
          <a:p>
            <a:pPr marL="0" lvl="0" indent="0" algn="l" rtl="0">
              <a:spcBef>
                <a:spcPts val="0"/>
              </a:spcBef>
              <a:spcAft>
                <a:spcPts val="0"/>
              </a:spcAft>
              <a:buNone/>
            </a:pPr>
            <a:r>
              <a:rPr lang="en-US" dirty="0"/>
              <a:t>So we talk about the types of scalar objects, we talk about the types of more complicated expressions. </a:t>
            </a:r>
          </a:p>
          <a:p>
            <a:pPr marL="0" lvl="0" indent="0" algn="l" rtl="0">
              <a:spcBef>
                <a:spcPts val="0"/>
              </a:spcBef>
              <a:spcAft>
                <a:spcPts val="0"/>
              </a:spcAft>
              <a:buNone/>
            </a:pPr>
            <a:r>
              <a:rPr lang="en-US" dirty="0"/>
              <a:t>What would those expressions look like?</a:t>
            </a:r>
            <a:endParaRPr dirty="0"/>
          </a:p>
        </p:txBody>
      </p:sp>
    </p:spTree>
    <p:extLst>
      <p:ext uri="{BB962C8B-B14F-4D97-AF65-F5344CB8AC3E}">
        <p14:creationId xmlns:p14="http://schemas.microsoft.com/office/powerpoint/2010/main" val="1915525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Well, here's the first set of them. </a:t>
            </a:r>
          </a:p>
          <a:p>
            <a:pPr marL="0" lvl="0" indent="0" algn="l" rtl="0">
              <a:spcBef>
                <a:spcPts val="0"/>
              </a:spcBef>
              <a:spcAft>
                <a:spcPts val="0"/>
              </a:spcAft>
              <a:buNone/>
            </a:pPr>
            <a:r>
              <a:rPr lang="en-US" dirty="0"/>
              <a:t>There's a lot on this slide, but you're going to get used to them. </a:t>
            </a:r>
          </a:p>
          <a:p>
            <a:pPr marL="0" lvl="0" indent="0" algn="l" rtl="0">
              <a:spcBef>
                <a:spcPts val="0"/>
              </a:spcBef>
              <a:spcAft>
                <a:spcPts val="0"/>
              </a:spcAft>
              <a:buNone/>
            </a:pPr>
            <a:r>
              <a:rPr lang="en-US" dirty="0"/>
              <a:t>And most of them make sense .</a:t>
            </a:r>
          </a:p>
          <a:p>
            <a:pPr marL="0" lvl="0" indent="0" algn="l" rtl="0">
              <a:spcBef>
                <a:spcPts val="0"/>
              </a:spcBef>
              <a:spcAft>
                <a:spcPts val="0"/>
              </a:spcAft>
              <a:buNone/>
            </a:pPr>
            <a:r>
              <a:rPr lang="en-US" dirty="0"/>
              <a:t>If I want to add together either two ints or two floats, my expression is to have two numbers as I just did, 3 plus 2.</a:t>
            </a:r>
          </a:p>
          <a:p>
            <a:pPr marL="0" lvl="0" indent="0" algn="l" rtl="0">
              <a:spcBef>
                <a:spcPts val="0"/>
              </a:spcBef>
              <a:spcAft>
                <a:spcPts val="0"/>
              </a:spcAft>
              <a:buNone/>
            </a:pPr>
            <a:r>
              <a:rPr lang="en-US" dirty="0"/>
              <a:t>The value associated with that is the combination of adding the two things together. </a:t>
            </a:r>
          </a:p>
          <a:p>
            <a:pPr marL="0" lvl="0" indent="0" algn="l" rtl="0">
              <a:spcBef>
                <a:spcPts val="0"/>
              </a:spcBef>
              <a:spcAft>
                <a:spcPts val="0"/>
              </a:spcAft>
              <a:buNone/>
            </a:pPr>
            <a:r>
              <a:rPr lang="en-US" dirty="0"/>
              <a:t>I can subtract, I can multiply. </a:t>
            </a:r>
          </a:p>
          <a:p>
            <a:pPr marL="0" lvl="0" indent="0" algn="l" rtl="0">
              <a:spcBef>
                <a:spcPts val="0"/>
              </a:spcBef>
              <a:spcAft>
                <a:spcPts val="0"/>
              </a:spcAft>
              <a:buNone/>
            </a:pPr>
            <a:r>
              <a:rPr lang="en-US" dirty="0"/>
              <a:t>And for these examples, if both I and J are ints, the result is an int.</a:t>
            </a:r>
          </a:p>
          <a:p>
            <a:pPr marL="0" lvl="0" indent="0" algn="l" rtl="0">
              <a:spcBef>
                <a:spcPts val="0"/>
              </a:spcBef>
              <a:spcAft>
                <a:spcPts val="0"/>
              </a:spcAft>
              <a:buNone/>
            </a:pPr>
            <a:r>
              <a:rPr lang="en-US" dirty="0"/>
              <a:t>If either of them or both of them are floats, the result is a float. </a:t>
            </a:r>
          </a:p>
          <a:p>
            <a:pPr marL="0" lvl="0" indent="0" algn="l" rtl="0">
              <a:spcBef>
                <a:spcPts val="0"/>
              </a:spcBef>
              <a:spcAft>
                <a:spcPts val="0"/>
              </a:spcAft>
              <a:buNone/>
            </a:pPr>
            <a:r>
              <a:rPr lang="en-US" dirty="0"/>
              <a:t>And let's look at an example. If I do 3 plus 2, I get 5.If I do 3.0 plus 2, I get the float 5.</a:t>
            </a:r>
          </a:p>
          <a:p>
            <a:pPr marL="0" lvl="0" indent="0" algn="l" rtl="0">
              <a:spcBef>
                <a:spcPts val="0"/>
              </a:spcBef>
              <a:spcAft>
                <a:spcPts val="0"/>
              </a:spcAft>
              <a:buNone/>
            </a:pPr>
            <a:r>
              <a:rPr lang="en-US" dirty="0"/>
              <a:t>So Python is always using, if you like, the higher level representation when it does those kinds of operations. </a:t>
            </a:r>
          </a:p>
          <a:p>
            <a:pPr marL="0" lvl="0" indent="0" algn="l" rtl="0">
              <a:spcBef>
                <a:spcPts val="0"/>
              </a:spcBef>
              <a:spcAft>
                <a:spcPts val="0"/>
              </a:spcAft>
              <a:buNone/>
            </a:pPr>
            <a:r>
              <a:rPr lang="en-US" dirty="0"/>
              <a:t>Divisions, a little trickier, because I have both standard division, which will be a float, and I have integer division, which will be the quotient without the remainder. And let's look at two examples. </a:t>
            </a:r>
          </a:p>
          <a:p>
            <a:pPr marL="0" lvl="0" indent="0" algn="l" rtl="0">
              <a:spcBef>
                <a:spcPts val="0"/>
              </a:spcBef>
              <a:spcAft>
                <a:spcPts val="0"/>
              </a:spcAft>
              <a:buNone/>
            </a:pPr>
            <a:r>
              <a:rPr lang="en-US" dirty="0"/>
              <a:t>If I do 5 divided by 2, I get 2 and 1/2.</a:t>
            </a:r>
          </a:p>
          <a:p>
            <a:pPr marL="0" lvl="0" indent="0" algn="l" rtl="0">
              <a:spcBef>
                <a:spcPts val="0"/>
              </a:spcBef>
              <a:spcAft>
                <a:spcPts val="0"/>
              </a:spcAft>
              <a:buNone/>
            </a:pPr>
            <a:r>
              <a:rPr lang="en-US" dirty="0"/>
              <a:t>If I do 5 with two slashes divided by 2, I get the integer part, which is 2.</a:t>
            </a:r>
          </a:p>
          <a:p>
            <a:pPr marL="0" lvl="0" indent="0" algn="l" rtl="0">
              <a:spcBef>
                <a:spcPts val="0"/>
              </a:spcBef>
              <a:spcAft>
                <a:spcPts val="0"/>
              </a:spcAft>
              <a:buNone/>
            </a:pPr>
            <a:r>
              <a:rPr lang="en-US" dirty="0"/>
              <a:t>The .5 is thrown away. </a:t>
            </a:r>
          </a:p>
          <a:p>
            <a:pPr marL="0" lvl="0" indent="0" algn="l" rtl="0">
              <a:spcBef>
                <a:spcPts val="0"/>
              </a:spcBef>
              <a:spcAft>
                <a:spcPts val="0"/>
              </a:spcAft>
              <a:buNone/>
            </a:pPr>
            <a:r>
              <a:rPr lang="en-US" dirty="0"/>
              <a:t>And if I wanted to get the .5 I could do 5 remainder 2, which is the percent sign, and that gives me the piece left over when I divide those two pieces together. Finally, I can raise something to a power. </a:t>
            </a:r>
          </a:p>
          <a:p>
            <a:pPr marL="0" lvl="0" indent="0" algn="l" rtl="0">
              <a:spcBef>
                <a:spcPts val="0"/>
              </a:spcBef>
              <a:spcAft>
                <a:spcPts val="0"/>
              </a:spcAft>
              <a:buNone/>
            </a:pPr>
            <a:r>
              <a:rPr lang="en-US" dirty="0"/>
              <a:t>And that is done right here with I. Two stars, J. So one star is multiplication. Two stars, gives me power.</a:t>
            </a:r>
            <a:endParaRPr dirty="0"/>
          </a:p>
        </p:txBody>
      </p:sp>
    </p:spTree>
    <p:extLst>
      <p:ext uri="{BB962C8B-B14F-4D97-AF65-F5344CB8AC3E}">
        <p14:creationId xmlns:p14="http://schemas.microsoft.com/office/powerpoint/2010/main" val="2618580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Once I've got that, I'm ready to start putting together pieces.</a:t>
            </a:r>
          </a:p>
          <a:p>
            <a:pPr marL="0" lvl="0" indent="0" algn="l" rtl="0">
              <a:spcBef>
                <a:spcPts val="0"/>
              </a:spcBef>
              <a:spcAft>
                <a:spcPts val="0"/>
              </a:spcAft>
              <a:buNone/>
            </a:pPr>
            <a:r>
              <a:rPr lang="en-US" dirty="0"/>
              <a:t>In particular, I've got different operations.</a:t>
            </a:r>
          </a:p>
          <a:p>
            <a:pPr marL="0" lvl="0" indent="0" algn="l" rtl="0">
              <a:spcBef>
                <a:spcPts val="0"/>
              </a:spcBef>
              <a:spcAft>
                <a:spcPts val="0"/>
              </a:spcAft>
              <a:buNone/>
            </a:pPr>
            <a:r>
              <a:rPr lang="en-US" dirty="0"/>
              <a:t>So I have to think about how do I put together pieces in ways</a:t>
            </a:r>
          </a:p>
          <a:p>
            <a:pPr marL="0" lvl="0" indent="0" algn="l" rtl="0">
              <a:spcBef>
                <a:spcPts val="0"/>
              </a:spcBef>
              <a:spcAft>
                <a:spcPts val="0"/>
              </a:spcAft>
              <a:buNone/>
            </a:pPr>
            <a:r>
              <a:rPr lang="en-US" dirty="0"/>
              <a:t>that control what I want to do?</a:t>
            </a:r>
          </a:p>
          <a:p>
            <a:pPr marL="0" lvl="0" indent="0" algn="l" rtl="0">
              <a:spcBef>
                <a:spcPts val="0"/>
              </a:spcBef>
              <a:spcAft>
                <a:spcPts val="0"/>
              </a:spcAft>
              <a:buNone/>
            </a:pPr>
            <a:r>
              <a:rPr lang="en-US" dirty="0"/>
              <a:t>And here, we're going to use parentheses to tell Python in what order to do the operations.</a:t>
            </a:r>
          </a:p>
          <a:p>
            <a:pPr marL="0" lvl="0" indent="0" algn="l" rtl="0">
              <a:spcBef>
                <a:spcPts val="0"/>
              </a:spcBef>
              <a:spcAft>
                <a:spcPts val="0"/>
              </a:spcAft>
              <a:buNone/>
            </a:pPr>
            <a:r>
              <a:rPr lang="en-US" dirty="0"/>
              <a:t>There's a precedence to those operations.</a:t>
            </a:r>
          </a:p>
          <a:p>
            <a:pPr marL="0" lvl="0" indent="0" algn="l" rtl="0">
              <a:spcBef>
                <a:spcPts val="0"/>
              </a:spcBef>
              <a:spcAft>
                <a:spcPts val="0"/>
              </a:spcAft>
              <a:buNone/>
            </a:pPr>
            <a:r>
              <a:rPr lang="en-US" dirty="0"/>
              <a:t>And those are shown right down here, going in this order.</a:t>
            </a:r>
          </a:p>
          <a:p>
            <a:pPr marL="0" lvl="0" indent="0" algn="l" rtl="0">
              <a:spcBef>
                <a:spcPts val="0"/>
              </a:spcBef>
              <a:spcAft>
                <a:spcPts val="0"/>
              </a:spcAft>
              <a:buNone/>
            </a:pPr>
            <a:r>
              <a:rPr lang="en-US" dirty="0"/>
              <a:t>Exponentiation, powers are always done first.</a:t>
            </a:r>
          </a:p>
          <a:p>
            <a:pPr marL="0" lvl="0" indent="0" algn="l" rtl="0">
              <a:spcBef>
                <a:spcPts val="0"/>
              </a:spcBef>
              <a:spcAft>
                <a:spcPts val="0"/>
              </a:spcAft>
              <a:buNone/>
            </a:pPr>
            <a:r>
              <a:rPr lang="en-US" dirty="0"/>
              <a:t>Then multiplications, then divisions.</a:t>
            </a:r>
          </a:p>
          <a:p>
            <a:pPr marL="0" lvl="0" indent="0" algn="l" rtl="0">
              <a:spcBef>
                <a:spcPts val="0"/>
              </a:spcBef>
              <a:spcAft>
                <a:spcPts val="0"/>
              </a:spcAft>
              <a:buNone/>
            </a:pPr>
            <a:r>
              <a:rPr lang="en-US" dirty="0"/>
              <a:t>And then finally, additions or subtractions.</a:t>
            </a:r>
          </a:p>
          <a:p>
            <a:pPr marL="0" lvl="0" indent="0" algn="l" rtl="0">
              <a:spcBef>
                <a:spcPts val="0"/>
              </a:spcBef>
              <a:spcAft>
                <a:spcPts val="0"/>
              </a:spcAft>
              <a:buNone/>
            </a:pPr>
            <a:r>
              <a:rPr lang="en-US" dirty="0"/>
              <a:t>And overall it's done in a left to right order, as it appears inside the expression. </a:t>
            </a:r>
          </a:p>
          <a:p>
            <a:pPr marL="0" lvl="0" indent="0" algn="l" rtl="0">
              <a:spcBef>
                <a:spcPts val="0"/>
              </a:spcBef>
              <a:spcAft>
                <a:spcPts val="0"/>
              </a:spcAft>
              <a:buNone/>
            </a:pPr>
            <a:r>
              <a:rPr lang="en-US" dirty="0"/>
              <a:t>And that means that as I change where the parentheses are, I'm changing the order in which I'm doing things.</a:t>
            </a:r>
          </a:p>
          <a:p>
            <a:pPr marL="0" lvl="0" indent="0" algn="l" rtl="0">
              <a:spcBef>
                <a:spcPts val="0"/>
              </a:spcBef>
              <a:spcAft>
                <a:spcPts val="0"/>
              </a:spcAft>
              <a:buNone/>
            </a:pPr>
            <a:r>
              <a:rPr lang="en-US" dirty="0"/>
              <a:t>So to do an example, if I take 3 times 5 plus 1.</a:t>
            </a:r>
          </a:p>
          <a:p>
            <a:pPr marL="0" lvl="0" indent="0" algn="l" rtl="0">
              <a:spcBef>
                <a:spcPts val="0"/>
              </a:spcBef>
              <a:spcAft>
                <a:spcPts val="0"/>
              </a:spcAft>
              <a:buNone/>
            </a:pPr>
            <a:r>
              <a:rPr lang="en-US" dirty="0"/>
              <a:t>That's going to give me 16.</a:t>
            </a:r>
          </a:p>
          <a:p>
            <a:pPr marL="0" lvl="0" indent="0" algn="l" rtl="0">
              <a:spcBef>
                <a:spcPts val="0"/>
              </a:spcBef>
              <a:spcAft>
                <a:spcPts val="0"/>
              </a:spcAft>
              <a:buNone/>
            </a:pPr>
            <a:r>
              <a:rPr lang="en-US" dirty="0"/>
              <a:t>And that's because the multiplication is done first, 3 times 5 gives me 15. And then the addition is done, to give me 16. On the other hand, if I say 3 times, and then in parentheses 5 plus 1,the parentheses say reduce this expression first.</a:t>
            </a:r>
          </a:p>
          <a:p>
            <a:pPr marL="0" lvl="0" indent="0" algn="l" rtl="0">
              <a:spcBef>
                <a:spcPts val="0"/>
              </a:spcBef>
              <a:spcAft>
                <a:spcPts val="0"/>
              </a:spcAft>
              <a:buNone/>
            </a:pPr>
            <a:r>
              <a:rPr lang="en-US" dirty="0"/>
              <a:t>Add 5 and 1.That gives me 6.</a:t>
            </a:r>
          </a:p>
          <a:p>
            <a:pPr marL="0" lvl="0" indent="0" algn="l" rtl="0">
              <a:spcBef>
                <a:spcPts val="0"/>
              </a:spcBef>
              <a:spcAft>
                <a:spcPts val="0"/>
              </a:spcAft>
              <a:buNone/>
            </a:pPr>
            <a:r>
              <a:rPr lang="en-US" dirty="0"/>
              <a:t>And then do the multiplication, which gives me the 18.</a:t>
            </a:r>
          </a:p>
          <a:p>
            <a:pPr marL="0" lvl="0" indent="0" algn="l" rtl="0">
              <a:spcBef>
                <a:spcPts val="0"/>
              </a:spcBef>
              <a:spcAft>
                <a:spcPts val="0"/>
              </a:spcAft>
              <a:buNone/>
            </a:pPr>
            <a:r>
              <a:rPr lang="en-US" dirty="0"/>
              <a:t>As a consequence.</a:t>
            </a:r>
          </a:p>
          <a:p>
            <a:pPr marL="0" lvl="0" indent="0" algn="l" rtl="0">
              <a:spcBef>
                <a:spcPts val="0"/>
              </a:spcBef>
              <a:spcAft>
                <a:spcPts val="0"/>
              </a:spcAft>
              <a:buNone/>
            </a:pPr>
            <a:r>
              <a:rPr lang="en-US" dirty="0"/>
              <a:t>I can create very complicated expressions.</a:t>
            </a:r>
          </a:p>
          <a:p>
            <a:pPr marL="0" lvl="0" indent="0" algn="l" rtl="0">
              <a:spcBef>
                <a:spcPts val="0"/>
              </a:spcBef>
              <a:spcAft>
                <a:spcPts val="0"/>
              </a:spcAft>
              <a:buNone/>
            </a:pPr>
            <a:r>
              <a:rPr lang="en-US" dirty="0"/>
              <a:t>And I will simply use </a:t>
            </a:r>
            <a:r>
              <a:rPr lang="en-US" dirty="0" err="1"/>
              <a:t>parens</a:t>
            </a:r>
            <a:r>
              <a:rPr lang="en-US" dirty="0"/>
              <a:t> open and close-- to define what operations to do first.</a:t>
            </a:r>
          </a:p>
          <a:p>
            <a:pPr marL="0" lvl="0" indent="0" algn="l" rtl="0">
              <a:spcBef>
                <a:spcPts val="0"/>
              </a:spcBef>
              <a:spcAft>
                <a:spcPts val="0"/>
              </a:spcAft>
              <a:buNone/>
            </a:pPr>
            <a:r>
              <a:rPr lang="en-US" dirty="0"/>
              <a:t>Always simplifying inside out, before then using the operator</a:t>
            </a:r>
          </a:p>
          <a:p>
            <a:pPr marL="0" lvl="0" indent="0" algn="l" rtl="0">
              <a:spcBef>
                <a:spcPts val="0"/>
              </a:spcBef>
              <a:spcAft>
                <a:spcPts val="0"/>
              </a:spcAft>
              <a:buNone/>
            </a:pPr>
            <a:r>
              <a:rPr lang="en-US" dirty="0"/>
              <a:t>precedence order, in order to decide what the expression actually means.</a:t>
            </a:r>
            <a:endParaRPr dirty="0"/>
          </a:p>
        </p:txBody>
      </p:sp>
    </p:spTree>
    <p:extLst>
      <p:ext uri="{BB962C8B-B14F-4D97-AF65-F5344CB8AC3E}">
        <p14:creationId xmlns:p14="http://schemas.microsoft.com/office/powerpoint/2010/main" val="3710735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dirty="0"/>
              <a:t>Intro to Python:</a:t>
            </a:r>
            <a:br>
              <a:rPr lang="en-CA" dirty="0"/>
            </a:br>
            <a:r>
              <a:rPr lang="en-CA" dirty="0"/>
              <a:t>Lesson II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3" name="Google Shape;573;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74" name="Google Shape;574;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a:p>
            <a:pPr marL="0" lvl="0" indent="0" algn="l" rtl="0">
              <a:spcBef>
                <a:spcPts val="600"/>
              </a:spcBef>
              <a:spcAft>
                <a:spcPts val="0"/>
              </a:spcAft>
              <a:buClr>
                <a:schemeClr val="dk1"/>
              </a:buClr>
              <a:buSzPts val="1100"/>
              <a:buFont typeface="Arial"/>
              <a:buNone/>
            </a:pPr>
            <a:endParaRPr dirty="0"/>
          </a:p>
        </p:txBody>
      </p:sp>
      <p:sp>
        <p:nvSpPr>
          <p:cNvPr id="575" name="Google Shape;575;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4232249" cy="646331"/>
          </a:xfrm>
          <a:prstGeom prst="rect">
            <a:avLst/>
          </a:prstGeom>
        </p:spPr>
        <p:txBody>
          <a:bodyPr wrap="none">
            <a:spAutoFit/>
          </a:bodyPr>
          <a:lstStyle/>
          <a:p>
            <a:r>
              <a:rPr lang="en-CA" sz="3600" dirty="0">
                <a:solidFill>
                  <a:srgbClr val="19BBD5"/>
                </a:solidFill>
                <a:latin typeface="Nixie One"/>
                <a:sym typeface="Nixie One"/>
              </a:rPr>
              <a:t>Python Programs</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2862322"/>
          </a:xfrm>
          <a:prstGeom prst="rect">
            <a:avLst/>
          </a:prstGeom>
        </p:spPr>
        <p:txBody>
          <a:bodyPr wrap="square">
            <a:spAutoFit/>
          </a:bodyPr>
          <a:lstStyle/>
          <a:p>
            <a:r>
              <a:rPr lang="en-US" sz="1800" dirty="0">
                <a:solidFill>
                  <a:srgbClr val="C6DAEC"/>
                </a:solidFill>
                <a:latin typeface="Muli"/>
              </a:rPr>
              <a:t>A program is a sequence of definitions and commands</a:t>
            </a:r>
          </a:p>
          <a:p>
            <a:pPr>
              <a:buClr>
                <a:schemeClr val="bg1">
                  <a:lumMod val="85000"/>
                </a:schemeClr>
              </a:buClr>
            </a:pPr>
            <a:r>
              <a:rPr lang="en-US" sz="1800" dirty="0">
                <a:solidFill>
                  <a:srgbClr val="C6DAEC"/>
                </a:solidFill>
                <a:latin typeface="Muli"/>
              </a:rPr>
              <a:t>definitions evaluated</a:t>
            </a:r>
          </a:p>
          <a:p>
            <a:pPr marL="285750" indent="-285750">
              <a:buClr>
                <a:schemeClr val="accent4"/>
              </a:buClr>
              <a:buFont typeface="Courier New" panose="02070309020205020404" pitchFamily="49" charset="0"/>
              <a:buChar char="o"/>
            </a:pPr>
            <a:r>
              <a:rPr lang="en-US" sz="1800" dirty="0">
                <a:solidFill>
                  <a:srgbClr val="C6DAEC"/>
                </a:solidFill>
                <a:latin typeface="Muli"/>
              </a:rPr>
              <a:t>Commands executed by Python interpreter in a shell</a:t>
            </a:r>
          </a:p>
          <a:p>
            <a:pPr marL="285750" indent="-285750">
              <a:buClr>
                <a:schemeClr val="accent4"/>
              </a:buClr>
              <a:buFont typeface="Courier New" panose="02070309020205020404" pitchFamily="49" charset="0"/>
              <a:buChar char="o"/>
            </a:pPr>
            <a:r>
              <a:rPr lang="en-US" sz="1800" dirty="0">
                <a:solidFill>
                  <a:srgbClr val="C6DAEC"/>
                </a:solidFill>
                <a:latin typeface="Muli"/>
              </a:rPr>
              <a:t>Commands(statements) instruct interpreter to do something</a:t>
            </a:r>
          </a:p>
          <a:p>
            <a:endParaRPr lang="en-US" sz="1800" dirty="0">
              <a:solidFill>
                <a:srgbClr val="C6DAEC"/>
              </a:solidFill>
              <a:latin typeface="Muli"/>
            </a:endParaRPr>
          </a:p>
          <a:p>
            <a:r>
              <a:rPr lang="en-US" sz="1800" dirty="0">
                <a:solidFill>
                  <a:srgbClr val="C6DAEC"/>
                </a:solidFill>
                <a:latin typeface="Muli"/>
              </a:rPr>
              <a:t>Can be typed directly in a shell or stored in a file that is read into the shell and evaluated</a:t>
            </a:r>
          </a:p>
          <a:p>
            <a:endParaRPr lang="en-US" sz="1800" dirty="0">
              <a:solidFill>
                <a:srgbClr val="C6DAEC"/>
              </a:solidFill>
              <a:latin typeface="Muli"/>
            </a:endParaRPr>
          </a:p>
          <a:p>
            <a:endParaRPr lang="en-US" sz="1800" dirty="0">
              <a:solidFill>
                <a:srgbClr val="C6DAEC"/>
              </a:solidFill>
              <a:latin typeface="Muli"/>
            </a:endParaRPr>
          </a:p>
          <a:p>
            <a:endParaRPr lang="en-US" sz="1800" dirty="0">
              <a:solidFill>
                <a:srgbClr val="C6DAEC"/>
              </a:solidFill>
              <a:latin typeface="Muli"/>
            </a:endParaRPr>
          </a:p>
        </p:txBody>
      </p:sp>
    </p:spTree>
    <p:extLst>
      <p:ext uri="{BB962C8B-B14F-4D97-AF65-F5344CB8AC3E}">
        <p14:creationId xmlns:p14="http://schemas.microsoft.com/office/powerpoint/2010/main" val="135865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1895071" cy="646331"/>
          </a:xfrm>
          <a:prstGeom prst="rect">
            <a:avLst/>
          </a:prstGeom>
        </p:spPr>
        <p:txBody>
          <a:bodyPr wrap="none">
            <a:spAutoFit/>
          </a:bodyPr>
          <a:lstStyle/>
          <a:p>
            <a:r>
              <a:rPr lang="en-CA" sz="3600" dirty="0">
                <a:solidFill>
                  <a:srgbClr val="19BBD5"/>
                </a:solidFill>
                <a:latin typeface="Nixie One"/>
                <a:sym typeface="Nixie One"/>
              </a:rPr>
              <a:t>Objects</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3139321"/>
          </a:xfrm>
          <a:prstGeom prst="rect">
            <a:avLst/>
          </a:prstGeom>
        </p:spPr>
        <p:txBody>
          <a:bodyPr wrap="square">
            <a:spAutoFit/>
          </a:bodyPr>
          <a:lstStyle/>
          <a:p>
            <a:r>
              <a:rPr lang="en-US" sz="1800" dirty="0">
                <a:solidFill>
                  <a:srgbClr val="C6DAEC"/>
                </a:solidFill>
                <a:latin typeface="Muli"/>
              </a:rPr>
              <a:t>Programs manipulate </a:t>
            </a:r>
            <a:r>
              <a:rPr lang="en-US" sz="1800" dirty="0">
                <a:solidFill>
                  <a:schemeClr val="accent2"/>
                </a:solidFill>
                <a:latin typeface="Muli"/>
              </a:rPr>
              <a:t>data objects</a:t>
            </a:r>
          </a:p>
          <a:p>
            <a:endParaRPr lang="en-US" sz="1800" dirty="0">
              <a:solidFill>
                <a:srgbClr val="C6DAEC"/>
              </a:solidFill>
              <a:latin typeface="Muli"/>
            </a:endParaRPr>
          </a:p>
          <a:p>
            <a:r>
              <a:rPr lang="en-US" sz="1800" dirty="0">
                <a:solidFill>
                  <a:srgbClr val="C6DAEC"/>
                </a:solidFill>
                <a:latin typeface="Muli"/>
              </a:rPr>
              <a:t>Objects have a </a:t>
            </a:r>
            <a:r>
              <a:rPr lang="en-US" sz="1800" dirty="0">
                <a:solidFill>
                  <a:schemeClr val="accent2"/>
                </a:solidFill>
                <a:latin typeface="Courier New" panose="02070309020205020404" pitchFamily="49" charset="0"/>
                <a:cs typeface="Courier New" panose="02070309020205020404" pitchFamily="49" charset="0"/>
              </a:rPr>
              <a:t>type</a:t>
            </a:r>
            <a:r>
              <a:rPr lang="en-US" sz="1800" dirty="0">
                <a:solidFill>
                  <a:srgbClr val="C6DAEC"/>
                </a:solidFill>
                <a:latin typeface="Muli"/>
              </a:rPr>
              <a:t> that defines the kinds of things programs can do to them</a:t>
            </a:r>
          </a:p>
          <a:p>
            <a:endParaRPr lang="en-US" sz="1800" dirty="0">
              <a:solidFill>
                <a:srgbClr val="C6DAEC"/>
              </a:solidFill>
              <a:latin typeface="Muli"/>
            </a:endParaRPr>
          </a:p>
          <a:p>
            <a:r>
              <a:rPr lang="en-US" sz="1800" dirty="0">
                <a:solidFill>
                  <a:srgbClr val="C6DAEC"/>
                </a:solidFill>
                <a:latin typeface="Muli"/>
              </a:rPr>
              <a:t>Objects</a:t>
            </a:r>
          </a:p>
          <a:p>
            <a:pPr marL="285750" indent="-285750">
              <a:buClr>
                <a:schemeClr val="accent4"/>
              </a:buClr>
              <a:buFont typeface="Courier New" panose="02070309020205020404" pitchFamily="49" charset="0"/>
              <a:buChar char="o"/>
            </a:pPr>
            <a:r>
              <a:rPr lang="en-US" sz="1800" dirty="0">
                <a:solidFill>
                  <a:srgbClr val="C6DAEC"/>
                </a:solidFill>
                <a:latin typeface="Muli"/>
              </a:rPr>
              <a:t>scalar (cannot be subdivided)</a:t>
            </a:r>
          </a:p>
          <a:p>
            <a:pPr marL="285750" indent="-285750">
              <a:buClr>
                <a:schemeClr val="accent4"/>
              </a:buClr>
              <a:buFont typeface="Courier New" panose="02070309020205020404" pitchFamily="49" charset="0"/>
              <a:buChar char="o"/>
            </a:pPr>
            <a:r>
              <a:rPr lang="en-US" sz="1800" dirty="0">
                <a:solidFill>
                  <a:srgbClr val="C6DAEC"/>
                </a:solidFill>
                <a:latin typeface="Muli"/>
              </a:rPr>
              <a:t>non-scalar (have internal structure that can be accessed)</a:t>
            </a:r>
          </a:p>
          <a:p>
            <a:endParaRPr lang="en-US" sz="1800" dirty="0">
              <a:solidFill>
                <a:srgbClr val="C6DAEC"/>
              </a:solidFill>
              <a:latin typeface="Muli"/>
            </a:endParaRPr>
          </a:p>
          <a:p>
            <a:endParaRPr lang="en-US" sz="1800" dirty="0">
              <a:solidFill>
                <a:srgbClr val="C6DAEC"/>
              </a:solidFill>
              <a:latin typeface="Muli"/>
            </a:endParaRPr>
          </a:p>
          <a:p>
            <a:endParaRPr lang="en-US" sz="1800" dirty="0">
              <a:solidFill>
                <a:srgbClr val="C6DAEC"/>
              </a:solidFill>
              <a:latin typeface="Muli"/>
            </a:endParaRPr>
          </a:p>
        </p:txBody>
      </p:sp>
    </p:spTree>
    <p:extLst>
      <p:ext uri="{BB962C8B-B14F-4D97-AF65-F5344CB8AC3E}">
        <p14:creationId xmlns:p14="http://schemas.microsoft.com/office/powerpoint/2010/main" val="3083027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55876" y="182099"/>
            <a:ext cx="3462807" cy="646331"/>
          </a:xfrm>
          <a:prstGeom prst="rect">
            <a:avLst/>
          </a:prstGeom>
        </p:spPr>
        <p:txBody>
          <a:bodyPr wrap="none">
            <a:spAutoFit/>
          </a:bodyPr>
          <a:lstStyle/>
          <a:p>
            <a:r>
              <a:rPr lang="en-CA" sz="3600" dirty="0">
                <a:solidFill>
                  <a:srgbClr val="19BBD5"/>
                </a:solidFill>
                <a:latin typeface="Nixie One"/>
                <a:sym typeface="Nixie One"/>
              </a:rPr>
              <a:t>Scalar Objects</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722409" y="1058726"/>
            <a:ext cx="6842238" cy="4801314"/>
          </a:xfrm>
          <a:prstGeom prst="rect">
            <a:avLst/>
          </a:prstGeom>
        </p:spPr>
        <p:txBody>
          <a:bodyPr wrap="square">
            <a:spAutoFit/>
          </a:bodyPr>
          <a:lstStyle/>
          <a:p>
            <a:r>
              <a:rPr lang="en-US" dirty="0">
                <a:solidFill>
                  <a:schemeClr val="accent2"/>
                </a:solidFill>
                <a:latin typeface="Courier New" panose="02070309020205020404" pitchFamily="49" charset="0"/>
                <a:cs typeface="Courier New" panose="02070309020205020404" pitchFamily="49" charset="0"/>
              </a:rPr>
              <a:t>int</a:t>
            </a:r>
            <a:r>
              <a:rPr lang="en-US" dirty="0">
                <a:solidFill>
                  <a:srgbClr val="C6DAEC"/>
                </a:solidFill>
                <a:latin typeface="Muli"/>
              </a:rPr>
              <a:t> – represent integers, ex. </a:t>
            </a:r>
            <a:r>
              <a:rPr lang="en-US" dirty="0">
                <a:solidFill>
                  <a:schemeClr val="accent2"/>
                </a:solidFill>
                <a:latin typeface="Courier New" panose="02070309020205020404" pitchFamily="49" charset="0"/>
                <a:cs typeface="Courier New" panose="02070309020205020404" pitchFamily="49" charset="0"/>
              </a:rPr>
              <a:t>5</a:t>
            </a:r>
          </a:p>
          <a:p>
            <a:endParaRPr lang="en-US" dirty="0">
              <a:solidFill>
                <a:srgbClr val="C6DAEC"/>
              </a:solidFill>
              <a:latin typeface="Muli"/>
            </a:endParaRPr>
          </a:p>
          <a:p>
            <a:r>
              <a:rPr lang="en-US" dirty="0">
                <a:solidFill>
                  <a:schemeClr val="accent2"/>
                </a:solidFill>
                <a:latin typeface="Courier New" panose="02070309020205020404" pitchFamily="49" charset="0"/>
                <a:cs typeface="Courier New" panose="02070309020205020404" pitchFamily="49" charset="0"/>
              </a:rPr>
              <a:t>float</a:t>
            </a:r>
            <a:r>
              <a:rPr lang="en-US" dirty="0">
                <a:solidFill>
                  <a:schemeClr val="accent2"/>
                </a:solidFill>
                <a:latin typeface="Muli"/>
              </a:rPr>
              <a:t> </a:t>
            </a:r>
            <a:r>
              <a:rPr lang="en-US" dirty="0">
                <a:solidFill>
                  <a:srgbClr val="C6DAEC"/>
                </a:solidFill>
                <a:latin typeface="Muli"/>
              </a:rPr>
              <a:t>– represent real numbers, ex. </a:t>
            </a:r>
            <a:r>
              <a:rPr lang="en-US" dirty="0">
                <a:solidFill>
                  <a:schemeClr val="accent2"/>
                </a:solidFill>
                <a:latin typeface="Courier New" panose="02070309020205020404" pitchFamily="49" charset="0"/>
                <a:cs typeface="Courier New" panose="02070309020205020404" pitchFamily="49" charset="0"/>
              </a:rPr>
              <a:t>3.27 </a:t>
            </a:r>
          </a:p>
          <a:p>
            <a:endParaRPr lang="en-US" dirty="0">
              <a:solidFill>
                <a:schemeClr val="accent2"/>
              </a:solidFill>
              <a:latin typeface="Muli"/>
            </a:endParaRPr>
          </a:p>
          <a:p>
            <a:r>
              <a:rPr lang="en-US" dirty="0">
                <a:solidFill>
                  <a:schemeClr val="accent2"/>
                </a:solidFill>
                <a:latin typeface="Courier New" panose="02070309020205020404" pitchFamily="49" charset="0"/>
                <a:cs typeface="Courier New" panose="02070309020205020404" pitchFamily="49" charset="0"/>
              </a:rPr>
              <a:t>bool</a:t>
            </a:r>
            <a:r>
              <a:rPr lang="en-US" dirty="0">
                <a:solidFill>
                  <a:schemeClr val="accent2"/>
                </a:solidFill>
                <a:latin typeface="Muli"/>
              </a:rPr>
              <a:t> </a:t>
            </a:r>
            <a:r>
              <a:rPr lang="en-US" dirty="0">
                <a:solidFill>
                  <a:srgbClr val="C6DAEC"/>
                </a:solidFill>
                <a:latin typeface="Muli"/>
              </a:rPr>
              <a:t>– represent Boolean values </a:t>
            </a:r>
            <a:r>
              <a:rPr lang="en-US" dirty="0">
                <a:solidFill>
                  <a:schemeClr val="accent2"/>
                </a:solidFill>
                <a:latin typeface="Courier New" panose="02070309020205020404" pitchFamily="49" charset="0"/>
                <a:cs typeface="Courier New" panose="02070309020205020404" pitchFamily="49" charset="0"/>
              </a:rPr>
              <a:t>True</a:t>
            </a:r>
            <a:r>
              <a:rPr lang="en-US" dirty="0">
                <a:solidFill>
                  <a:srgbClr val="C6DAEC"/>
                </a:solidFill>
                <a:latin typeface="Muli"/>
              </a:rPr>
              <a:t> and </a:t>
            </a:r>
            <a:r>
              <a:rPr lang="en-US" dirty="0">
                <a:solidFill>
                  <a:schemeClr val="accent2"/>
                </a:solidFill>
                <a:latin typeface="Courier New" panose="02070309020205020404" pitchFamily="49" charset="0"/>
                <a:cs typeface="Courier New" panose="02070309020205020404" pitchFamily="49" charset="0"/>
              </a:rPr>
              <a:t>False</a:t>
            </a:r>
            <a:r>
              <a:rPr lang="en-US" dirty="0">
                <a:solidFill>
                  <a:schemeClr val="accent2"/>
                </a:solidFill>
                <a:latin typeface="Muli"/>
              </a:rPr>
              <a:t> </a:t>
            </a:r>
          </a:p>
          <a:p>
            <a:endParaRPr lang="en-US" dirty="0">
              <a:solidFill>
                <a:schemeClr val="accent2"/>
              </a:solidFill>
              <a:latin typeface="Muli"/>
            </a:endParaRPr>
          </a:p>
          <a:p>
            <a:r>
              <a:rPr lang="en-US" dirty="0" err="1">
                <a:solidFill>
                  <a:schemeClr val="accent2"/>
                </a:solidFill>
                <a:latin typeface="Courier New" panose="02070309020205020404" pitchFamily="49" charset="0"/>
                <a:cs typeface="Courier New" panose="02070309020205020404" pitchFamily="49" charset="0"/>
              </a:rPr>
              <a:t>NoneType</a:t>
            </a:r>
            <a:r>
              <a:rPr lang="en-US" dirty="0">
                <a:solidFill>
                  <a:schemeClr val="accent2"/>
                </a:solidFill>
                <a:latin typeface="Muli"/>
              </a:rPr>
              <a:t> </a:t>
            </a:r>
            <a:r>
              <a:rPr lang="en-US" dirty="0">
                <a:solidFill>
                  <a:srgbClr val="C6DAEC"/>
                </a:solidFill>
                <a:latin typeface="Muli"/>
              </a:rPr>
              <a:t>– special and has one value, </a:t>
            </a:r>
            <a:r>
              <a:rPr lang="en-US" dirty="0">
                <a:solidFill>
                  <a:schemeClr val="accent2"/>
                </a:solidFill>
                <a:latin typeface="Courier New" panose="02070309020205020404" pitchFamily="49" charset="0"/>
                <a:cs typeface="Courier New" panose="02070309020205020404" pitchFamily="49" charset="0"/>
              </a:rPr>
              <a:t>None</a:t>
            </a:r>
          </a:p>
          <a:p>
            <a:endParaRPr lang="en-US" dirty="0">
              <a:solidFill>
                <a:schemeClr val="accent2"/>
              </a:solidFill>
              <a:latin typeface="Muli"/>
            </a:endParaRPr>
          </a:p>
          <a:p>
            <a:r>
              <a:rPr lang="en-US" dirty="0">
                <a:solidFill>
                  <a:srgbClr val="C6DAEC"/>
                </a:solidFill>
                <a:latin typeface="Muli"/>
              </a:rPr>
              <a:t>Can use </a:t>
            </a:r>
            <a:r>
              <a:rPr lang="en-US" dirty="0">
                <a:solidFill>
                  <a:schemeClr val="accent2"/>
                </a:solidFill>
                <a:latin typeface="Courier New" panose="02070309020205020404" pitchFamily="49" charset="0"/>
                <a:cs typeface="Courier New" panose="02070309020205020404" pitchFamily="49" charset="0"/>
              </a:rPr>
              <a:t>type() </a:t>
            </a:r>
            <a:r>
              <a:rPr lang="en-US" dirty="0">
                <a:solidFill>
                  <a:srgbClr val="C6DAEC"/>
                </a:solidFill>
                <a:latin typeface="Muli"/>
              </a:rPr>
              <a:t>to see the type of an object</a:t>
            </a:r>
          </a:p>
          <a:p>
            <a:endParaRPr lang="en-US" dirty="0">
              <a:solidFill>
                <a:srgbClr val="C6DAEC"/>
              </a:solidFill>
              <a:latin typeface="Muli"/>
            </a:endParaRPr>
          </a:p>
          <a:p>
            <a:r>
              <a:rPr lang="en-US" dirty="0">
                <a:solidFill>
                  <a:srgbClr val="C6DAEC"/>
                </a:solidFill>
                <a:latin typeface="Muli"/>
              </a:rPr>
              <a:t>Can be typed directly in a shell or stored in a file that is read into the shell and evaluated:</a:t>
            </a:r>
          </a:p>
          <a:p>
            <a:endParaRPr lang="en-US" dirty="0">
              <a:solidFill>
                <a:srgbClr val="C6DAEC"/>
              </a:solidFill>
              <a:latin typeface="Muli"/>
            </a:endParaRPr>
          </a:p>
          <a:p>
            <a:r>
              <a:rPr lang="en-US" dirty="0">
                <a:solidFill>
                  <a:srgbClr val="C6DAEC"/>
                </a:solidFill>
                <a:latin typeface="Courier New" panose="02070309020205020404" pitchFamily="49" charset="0"/>
                <a:cs typeface="Courier New" panose="02070309020205020404" pitchFamily="49" charset="0"/>
              </a:rPr>
              <a:t>In [1]: </a:t>
            </a:r>
            <a:r>
              <a:rPr lang="en-US" dirty="0">
                <a:solidFill>
                  <a:schemeClr val="accent2"/>
                </a:solidFill>
                <a:latin typeface="Courier New" panose="02070309020205020404" pitchFamily="49" charset="0"/>
                <a:cs typeface="Courier New" panose="02070309020205020404" pitchFamily="49" charset="0"/>
              </a:rPr>
              <a:t>type(5)</a:t>
            </a:r>
          </a:p>
          <a:p>
            <a:r>
              <a:rPr lang="en-US" dirty="0">
                <a:solidFill>
                  <a:srgbClr val="C6DAEC"/>
                </a:solidFill>
                <a:latin typeface="Courier New" panose="02070309020205020404" pitchFamily="49" charset="0"/>
                <a:cs typeface="Courier New" panose="02070309020205020404" pitchFamily="49" charset="0"/>
              </a:rPr>
              <a:t>Out[1]: </a:t>
            </a:r>
            <a:r>
              <a:rPr lang="en-US" dirty="0">
                <a:solidFill>
                  <a:schemeClr val="accent2"/>
                </a:solidFill>
                <a:latin typeface="Courier New" panose="02070309020205020404" pitchFamily="49" charset="0"/>
                <a:cs typeface="Courier New" panose="02070309020205020404" pitchFamily="49" charset="0"/>
              </a:rPr>
              <a:t>int</a:t>
            </a:r>
          </a:p>
          <a:p>
            <a:endParaRPr lang="en-US" dirty="0">
              <a:solidFill>
                <a:srgbClr val="C6DAEC"/>
              </a:solidFill>
              <a:latin typeface="Muli"/>
            </a:endParaRPr>
          </a:p>
          <a:p>
            <a:r>
              <a:rPr lang="en-US" dirty="0">
                <a:solidFill>
                  <a:srgbClr val="C6DAEC"/>
                </a:solidFill>
                <a:latin typeface="Courier New" panose="02070309020205020404" pitchFamily="49" charset="0"/>
                <a:cs typeface="Courier New" panose="02070309020205020404" pitchFamily="49" charset="0"/>
              </a:rPr>
              <a:t>In [2]: </a:t>
            </a:r>
            <a:r>
              <a:rPr lang="en-US" dirty="0">
                <a:solidFill>
                  <a:schemeClr val="accent2"/>
                </a:solidFill>
                <a:latin typeface="Courier New" panose="02070309020205020404" pitchFamily="49" charset="0"/>
                <a:cs typeface="Courier New" panose="02070309020205020404" pitchFamily="49" charset="0"/>
              </a:rPr>
              <a:t>type(3.0)</a:t>
            </a:r>
          </a:p>
          <a:p>
            <a:r>
              <a:rPr lang="en-US" dirty="0">
                <a:solidFill>
                  <a:srgbClr val="C6DAEC"/>
                </a:solidFill>
                <a:latin typeface="Courier New" panose="02070309020205020404" pitchFamily="49" charset="0"/>
                <a:cs typeface="Courier New" panose="02070309020205020404" pitchFamily="49" charset="0"/>
              </a:rPr>
              <a:t>Out[2]: </a:t>
            </a:r>
            <a:r>
              <a:rPr lang="en-US" dirty="0">
                <a:solidFill>
                  <a:schemeClr val="accent2"/>
                </a:solidFill>
                <a:latin typeface="Courier New" panose="02070309020205020404" pitchFamily="49" charset="0"/>
                <a:cs typeface="Courier New" panose="02070309020205020404" pitchFamily="49" charset="0"/>
              </a:rPr>
              <a:t>float</a:t>
            </a:r>
          </a:p>
          <a:p>
            <a:endParaRPr lang="en-US" sz="1800" dirty="0">
              <a:solidFill>
                <a:srgbClr val="C6DAEC"/>
              </a:solidFill>
              <a:latin typeface="Muli"/>
            </a:endParaRPr>
          </a:p>
          <a:p>
            <a:endParaRPr lang="en-US" sz="1800" dirty="0">
              <a:solidFill>
                <a:srgbClr val="C6DAEC"/>
              </a:solidFill>
              <a:latin typeface="Muli"/>
            </a:endParaRPr>
          </a:p>
          <a:p>
            <a:endParaRPr lang="en-US" sz="1800" dirty="0">
              <a:solidFill>
                <a:srgbClr val="C6DAEC"/>
              </a:solidFill>
              <a:latin typeface="Muli"/>
            </a:endParaRPr>
          </a:p>
        </p:txBody>
      </p:sp>
    </p:spTree>
    <p:extLst>
      <p:ext uri="{BB962C8B-B14F-4D97-AF65-F5344CB8AC3E}">
        <p14:creationId xmlns:p14="http://schemas.microsoft.com/office/powerpoint/2010/main" val="329494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6011582" cy="646331"/>
          </a:xfrm>
          <a:prstGeom prst="rect">
            <a:avLst/>
          </a:prstGeom>
        </p:spPr>
        <p:txBody>
          <a:bodyPr wrap="none">
            <a:spAutoFit/>
          </a:bodyPr>
          <a:lstStyle/>
          <a:p>
            <a:r>
              <a:rPr lang="en-CA" sz="3600" dirty="0">
                <a:solidFill>
                  <a:srgbClr val="19BBD5"/>
                </a:solidFill>
                <a:latin typeface="Nixie One"/>
                <a:sym typeface="Nixie One"/>
              </a:rPr>
              <a:t>Type Conversions </a:t>
            </a:r>
            <a:r>
              <a:rPr lang="en-CA" sz="3600" dirty="0">
                <a:solidFill>
                  <a:srgbClr val="19BBD5"/>
                </a:solidFill>
                <a:latin typeface="Nixie One"/>
              </a:rPr>
              <a:t>(CAST)</a:t>
            </a:r>
            <a:endParaRPr lang="en-CA" sz="3600" dirty="0">
              <a:solidFill>
                <a:srgbClr val="19BBD5"/>
              </a:solidFill>
              <a:latin typeface="Nixie One"/>
              <a:sym typeface="Nixie One"/>
            </a:endParaRPr>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2031325"/>
          </a:xfrm>
          <a:prstGeom prst="rect">
            <a:avLst/>
          </a:prstGeom>
        </p:spPr>
        <p:txBody>
          <a:bodyPr wrap="square">
            <a:spAutoFit/>
          </a:bodyPr>
          <a:lstStyle/>
          <a:p>
            <a:r>
              <a:rPr lang="en-US" sz="1800" dirty="0">
                <a:solidFill>
                  <a:srgbClr val="C6DAEC"/>
                </a:solidFill>
                <a:latin typeface="Muli"/>
              </a:rPr>
              <a:t>Can convert object of one type to another</a:t>
            </a:r>
            <a:endParaRPr lang="en-US" sz="1800" dirty="0">
              <a:solidFill>
                <a:schemeClr val="accent2"/>
              </a:solidFill>
              <a:latin typeface="Muli"/>
            </a:endParaRPr>
          </a:p>
          <a:p>
            <a:endParaRPr lang="en-US" sz="1800" dirty="0">
              <a:solidFill>
                <a:srgbClr val="C6DAEC"/>
              </a:solidFill>
              <a:latin typeface="Muli"/>
            </a:endParaRP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float(3)</a:t>
            </a:r>
            <a:r>
              <a:rPr lang="en-US" sz="1800" dirty="0">
                <a:solidFill>
                  <a:srgbClr val="C6DAEC"/>
                </a:solidFill>
                <a:latin typeface="Muli"/>
              </a:rPr>
              <a:t> converts integer </a:t>
            </a:r>
            <a:r>
              <a:rPr lang="en-US" sz="1800" dirty="0">
                <a:solidFill>
                  <a:schemeClr val="accent2"/>
                </a:solidFill>
                <a:latin typeface="Courier New" panose="02070309020205020404" pitchFamily="49" charset="0"/>
                <a:cs typeface="Courier New" panose="02070309020205020404" pitchFamily="49" charset="0"/>
              </a:rPr>
              <a:t>3</a:t>
            </a:r>
            <a:r>
              <a:rPr lang="en-US" sz="1800" dirty="0">
                <a:solidFill>
                  <a:srgbClr val="C6DAEC"/>
                </a:solidFill>
                <a:latin typeface="Muli"/>
              </a:rPr>
              <a:t> to float </a:t>
            </a:r>
            <a:r>
              <a:rPr lang="en-US" sz="1800" dirty="0">
                <a:solidFill>
                  <a:schemeClr val="accent2"/>
                </a:solidFill>
                <a:latin typeface="Courier New" panose="02070309020205020404" pitchFamily="49" charset="0"/>
                <a:cs typeface="Courier New" panose="02070309020205020404" pitchFamily="49" charset="0"/>
              </a:rPr>
              <a:t>3.0</a:t>
            </a:r>
          </a:p>
          <a:p>
            <a:pPr marL="285750" indent="-285750">
              <a:buClr>
                <a:schemeClr val="accent4"/>
              </a:buClr>
              <a:buFont typeface="Courier New" panose="02070309020205020404" pitchFamily="49" charset="0"/>
              <a:buChar char="o"/>
            </a:pPr>
            <a:r>
              <a:rPr lang="en-US" sz="1800" dirty="0" err="1">
                <a:solidFill>
                  <a:schemeClr val="accent2"/>
                </a:solidFill>
                <a:latin typeface="Courier New" panose="02070309020205020404" pitchFamily="49" charset="0"/>
                <a:cs typeface="Courier New" panose="02070309020205020404" pitchFamily="49" charset="0"/>
              </a:rPr>
              <a:t>int</a:t>
            </a:r>
            <a:r>
              <a:rPr lang="en-US" sz="1800" dirty="0">
                <a:solidFill>
                  <a:schemeClr val="accent2"/>
                </a:solidFill>
                <a:latin typeface="Courier New" panose="02070309020205020404" pitchFamily="49" charset="0"/>
                <a:cs typeface="Courier New" panose="02070309020205020404" pitchFamily="49" charset="0"/>
              </a:rPr>
              <a:t>(3.9)</a:t>
            </a:r>
            <a:r>
              <a:rPr lang="en-US" sz="1800" dirty="0">
                <a:solidFill>
                  <a:srgbClr val="C6DAEC"/>
                </a:solidFill>
                <a:latin typeface="Muli"/>
              </a:rPr>
              <a:t> converts float </a:t>
            </a:r>
            <a:r>
              <a:rPr lang="en-US" sz="1800" dirty="0">
                <a:solidFill>
                  <a:schemeClr val="accent2"/>
                </a:solidFill>
                <a:latin typeface="Courier New" panose="02070309020205020404" pitchFamily="49" charset="0"/>
                <a:cs typeface="Courier New" panose="02070309020205020404" pitchFamily="49" charset="0"/>
              </a:rPr>
              <a:t>3.9 </a:t>
            </a:r>
            <a:r>
              <a:rPr lang="en-US" sz="1800" dirty="0">
                <a:solidFill>
                  <a:srgbClr val="C6DAEC"/>
                </a:solidFill>
                <a:latin typeface="Muli"/>
              </a:rPr>
              <a:t>to integer </a:t>
            </a:r>
            <a:r>
              <a:rPr lang="en-US" sz="1800" dirty="0">
                <a:solidFill>
                  <a:schemeClr val="accent2"/>
                </a:solidFill>
                <a:latin typeface="Courier New" panose="02070309020205020404" pitchFamily="49" charset="0"/>
                <a:cs typeface="Courier New" panose="02070309020205020404" pitchFamily="49" charset="0"/>
              </a:rPr>
              <a:t>3</a:t>
            </a:r>
          </a:p>
          <a:p>
            <a:endParaRPr lang="en-US" sz="1800" dirty="0">
              <a:solidFill>
                <a:srgbClr val="C6DAEC"/>
              </a:solidFill>
              <a:latin typeface="Muli"/>
            </a:endParaRPr>
          </a:p>
          <a:p>
            <a:endParaRPr lang="en-US" sz="1800" dirty="0">
              <a:solidFill>
                <a:srgbClr val="C6DAEC"/>
              </a:solidFill>
              <a:latin typeface="Muli"/>
            </a:endParaRPr>
          </a:p>
          <a:p>
            <a:endParaRPr lang="en-US" sz="1800" dirty="0">
              <a:solidFill>
                <a:srgbClr val="C6DAEC"/>
              </a:solidFill>
              <a:latin typeface="Muli"/>
            </a:endParaRPr>
          </a:p>
        </p:txBody>
      </p:sp>
    </p:spTree>
    <p:extLst>
      <p:ext uri="{BB962C8B-B14F-4D97-AF65-F5344CB8AC3E}">
        <p14:creationId xmlns:p14="http://schemas.microsoft.com/office/powerpoint/2010/main" val="290210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4586512" cy="646331"/>
          </a:xfrm>
          <a:prstGeom prst="rect">
            <a:avLst/>
          </a:prstGeom>
        </p:spPr>
        <p:txBody>
          <a:bodyPr wrap="none">
            <a:spAutoFit/>
          </a:bodyPr>
          <a:lstStyle/>
          <a:p>
            <a:r>
              <a:rPr lang="en-CA" sz="3600" dirty="0">
                <a:solidFill>
                  <a:srgbClr val="19BBD5"/>
                </a:solidFill>
                <a:latin typeface="Nixie One"/>
                <a:sym typeface="Nixie One"/>
              </a:rPr>
              <a:t>Printing to Console</a:t>
            </a:r>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2862322"/>
          </a:xfrm>
          <a:prstGeom prst="rect">
            <a:avLst/>
          </a:prstGeom>
        </p:spPr>
        <p:txBody>
          <a:bodyPr wrap="square">
            <a:spAutoFit/>
          </a:bodyPr>
          <a:lstStyle/>
          <a:p>
            <a:r>
              <a:rPr lang="en-US" sz="1800" dirty="0">
                <a:solidFill>
                  <a:srgbClr val="C6DAEC"/>
                </a:solidFill>
                <a:latin typeface="Muli"/>
              </a:rPr>
              <a:t>To show output from code to a user, use print command</a:t>
            </a:r>
            <a:endParaRPr lang="en-US" sz="1800" dirty="0">
              <a:solidFill>
                <a:schemeClr val="accent2"/>
              </a:solidFill>
              <a:latin typeface="Muli"/>
            </a:endParaRPr>
          </a:p>
          <a:p>
            <a:endParaRPr lang="en-US" sz="1800" dirty="0">
              <a:solidFill>
                <a:srgbClr val="C6DAEC"/>
              </a:solidFill>
              <a:latin typeface="Muli"/>
            </a:endParaRPr>
          </a:p>
          <a:p>
            <a:r>
              <a:rPr lang="en-US" sz="1800" dirty="0">
                <a:solidFill>
                  <a:srgbClr val="C6DAEC"/>
                </a:solidFill>
                <a:latin typeface="Courier New" panose="02070309020205020404" pitchFamily="49" charset="0"/>
                <a:cs typeface="Courier New" panose="02070309020205020404" pitchFamily="49" charset="0"/>
              </a:rPr>
              <a:t>In [11]: </a:t>
            </a:r>
            <a:r>
              <a:rPr lang="en-US" sz="1800" dirty="0">
                <a:solidFill>
                  <a:schemeClr val="accent2"/>
                </a:solidFill>
                <a:latin typeface="Courier New" panose="02070309020205020404" pitchFamily="49" charset="0"/>
                <a:cs typeface="Courier New" panose="02070309020205020404" pitchFamily="49" charset="0"/>
              </a:rPr>
              <a:t>3+2</a:t>
            </a:r>
          </a:p>
          <a:p>
            <a:r>
              <a:rPr lang="en-US" sz="1800" dirty="0">
                <a:solidFill>
                  <a:srgbClr val="C6DAEC"/>
                </a:solidFill>
                <a:latin typeface="Courier New" panose="02070309020205020404" pitchFamily="49" charset="0"/>
                <a:cs typeface="Courier New" panose="02070309020205020404" pitchFamily="49" charset="0"/>
              </a:rPr>
              <a:t>Out[11]: </a:t>
            </a:r>
            <a:r>
              <a:rPr lang="en-US" sz="1800" dirty="0">
                <a:solidFill>
                  <a:schemeClr val="accent2"/>
                </a:solidFill>
                <a:latin typeface="Courier New" panose="02070309020205020404" pitchFamily="49" charset="0"/>
                <a:cs typeface="Courier New" panose="02070309020205020404" pitchFamily="49" charset="0"/>
              </a:rPr>
              <a:t>5</a:t>
            </a:r>
          </a:p>
          <a:p>
            <a:endParaRPr lang="en-US" sz="1800" dirty="0">
              <a:solidFill>
                <a:srgbClr val="C6DAEC"/>
              </a:solidFill>
              <a:latin typeface="Muli"/>
            </a:endParaRPr>
          </a:p>
          <a:p>
            <a:r>
              <a:rPr lang="en-US" sz="1800" dirty="0">
                <a:solidFill>
                  <a:srgbClr val="C6DAEC"/>
                </a:solidFill>
                <a:latin typeface="Courier New" panose="02070309020205020404" pitchFamily="49" charset="0"/>
                <a:cs typeface="Courier New" panose="02070309020205020404" pitchFamily="49" charset="0"/>
              </a:rPr>
              <a:t>In [12]: </a:t>
            </a:r>
            <a:r>
              <a:rPr lang="en-US" sz="1800" dirty="0">
                <a:solidFill>
                  <a:schemeClr val="accent2"/>
                </a:solidFill>
                <a:latin typeface="Courier New" panose="02070309020205020404" pitchFamily="49" charset="0"/>
                <a:cs typeface="Courier New" panose="02070309020205020404" pitchFamily="49" charset="0"/>
              </a:rPr>
              <a:t>print(3+2)</a:t>
            </a:r>
          </a:p>
          <a:p>
            <a:r>
              <a:rPr lang="en-US" sz="1800" dirty="0">
                <a:solidFill>
                  <a:srgbClr val="C6DAEC"/>
                </a:solidFill>
                <a:latin typeface="Courier New" panose="02070309020205020404" pitchFamily="49" charset="0"/>
                <a:cs typeface="Courier New" panose="02070309020205020404" pitchFamily="49" charset="0"/>
              </a:rPr>
              <a:t>5</a:t>
            </a:r>
            <a:endParaRPr lang="en-US" sz="1800" dirty="0">
              <a:solidFill>
                <a:schemeClr val="accent2"/>
              </a:solidFill>
              <a:latin typeface="Courier New" panose="02070309020205020404" pitchFamily="49" charset="0"/>
              <a:cs typeface="Courier New" panose="02070309020205020404" pitchFamily="49" charset="0"/>
            </a:endParaRPr>
          </a:p>
          <a:p>
            <a:endParaRPr lang="en-US" sz="1800" dirty="0">
              <a:solidFill>
                <a:srgbClr val="C6DAEC"/>
              </a:solidFill>
              <a:latin typeface="Muli"/>
            </a:endParaRPr>
          </a:p>
          <a:p>
            <a:endParaRPr lang="en-US" sz="1800" dirty="0">
              <a:solidFill>
                <a:srgbClr val="C6DAEC"/>
              </a:solidFill>
              <a:latin typeface="Muli"/>
            </a:endParaRPr>
          </a:p>
          <a:p>
            <a:endParaRPr lang="en-US" sz="1800" dirty="0">
              <a:solidFill>
                <a:srgbClr val="C6DAEC"/>
              </a:solidFill>
              <a:latin typeface="Muli"/>
            </a:endParaRPr>
          </a:p>
        </p:txBody>
      </p:sp>
    </p:spTree>
    <p:extLst>
      <p:ext uri="{BB962C8B-B14F-4D97-AF65-F5344CB8AC3E}">
        <p14:creationId xmlns:p14="http://schemas.microsoft.com/office/powerpoint/2010/main" val="1228559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2999539" cy="646331"/>
          </a:xfrm>
          <a:prstGeom prst="rect">
            <a:avLst/>
          </a:prstGeom>
        </p:spPr>
        <p:txBody>
          <a:bodyPr wrap="none">
            <a:spAutoFit/>
          </a:bodyPr>
          <a:lstStyle/>
          <a:p>
            <a:r>
              <a:rPr lang="en-CA" sz="3600" dirty="0">
                <a:solidFill>
                  <a:srgbClr val="19BBD5"/>
                </a:solidFill>
                <a:latin typeface="Nixie One"/>
                <a:sym typeface="Nixie One"/>
              </a:rPr>
              <a:t>Expressions</a:t>
            </a:r>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2308324"/>
          </a:xfrm>
          <a:prstGeom prst="rect">
            <a:avLst/>
          </a:prstGeom>
        </p:spPr>
        <p:txBody>
          <a:bodyPr wrap="square">
            <a:spAutoFit/>
          </a:bodyPr>
          <a:lstStyle/>
          <a:p>
            <a:r>
              <a:rPr lang="en-US" sz="1800" dirty="0">
                <a:solidFill>
                  <a:schemeClr val="accent2"/>
                </a:solidFill>
                <a:latin typeface="Muli"/>
              </a:rPr>
              <a:t>Combine objects and operators </a:t>
            </a:r>
            <a:r>
              <a:rPr lang="en-US" sz="1800" dirty="0">
                <a:solidFill>
                  <a:srgbClr val="C6DAEC"/>
                </a:solidFill>
                <a:latin typeface="Muli"/>
              </a:rPr>
              <a:t>to form expressions</a:t>
            </a:r>
            <a:endParaRPr lang="en-US" sz="1800" dirty="0">
              <a:solidFill>
                <a:schemeClr val="accent2"/>
              </a:solidFill>
              <a:latin typeface="Muli"/>
            </a:endParaRPr>
          </a:p>
          <a:p>
            <a:endParaRPr lang="en-US" sz="1800" dirty="0">
              <a:solidFill>
                <a:srgbClr val="C6DAEC"/>
              </a:solidFill>
              <a:latin typeface="Muli"/>
            </a:endParaRPr>
          </a:p>
          <a:p>
            <a:pPr marL="285750" indent="-285750">
              <a:buClr>
                <a:schemeClr val="accent4"/>
              </a:buClr>
              <a:buFont typeface="Courier New" panose="02070309020205020404" pitchFamily="49" charset="0"/>
              <a:buChar char="o"/>
            </a:pPr>
            <a:r>
              <a:rPr lang="en-US" sz="1800" dirty="0">
                <a:solidFill>
                  <a:srgbClr val="C6DAEC"/>
                </a:solidFill>
                <a:latin typeface="Muli"/>
              </a:rPr>
              <a:t>An expression has a </a:t>
            </a:r>
            <a:r>
              <a:rPr lang="en-US" sz="1800" dirty="0">
                <a:solidFill>
                  <a:schemeClr val="accent2"/>
                </a:solidFill>
                <a:latin typeface="Muli"/>
              </a:rPr>
              <a:t>value</a:t>
            </a:r>
            <a:r>
              <a:rPr lang="en-US" sz="1800" dirty="0">
                <a:solidFill>
                  <a:schemeClr val="accent2"/>
                </a:solidFill>
                <a:latin typeface="Courier New" panose="02070309020205020404" pitchFamily="49" charset="0"/>
                <a:cs typeface="Courier New" panose="02070309020205020404" pitchFamily="49" charset="0"/>
              </a:rPr>
              <a:t>,</a:t>
            </a:r>
            <a:r>
              <a:rPr lang="en-US" sz="1800" dirty="0">
                <a:solidFill>
                  <a:srgbClr val="C6DAEC"/>
                </a:solidFill>
                <a:latin typeface="Muli"/>
              </a:rPr>
              <a:t> which has a </a:t>
            </a:r>
            <a:r>
              <a:rPr lang="en-US" sz="1800" dirty="0">
                <a:solidFill>
                  <a:schemeClr val="accent2"/>
                </a:solidFill>
                <a:latin typeface="Courier New" panose="02070309020205020404" pitchFamily="49" charset="0"/>
                <a:cs typeface="Courier New" panose="02070309020205020404" pitchFamily="49" charset="0"/>
              </a:rPr>
              <a:t>type</a:t>
            </a:r>
          </a:p>
          <a:p>
            <a:pPr marL="285750" indent="-285750">
              <a:buClr>
                <a:schemeClr val="accent4"/>
              </a:buClr>
              <a:buFont typeface="Courier New" panose="02070309020205020404" pitchFamily="49" charset="0"/>
              <a:buChar char="o"/>
            </a:pPr>
            <a:r>
              <a:rPr lang="en-US" sz="1800" dirty="0">
                <a:solidFill>
                  <a:srgbClr val="C6DAEC"/>
                </a:solidFill>
                <a:latin typeface="Muli"/>
              </a:rPr>
              <a:t>Syntax for a simple expression:</a:t>
            </a:r>
          </a:p>
          <a:p>
            <a:pPr lvl="1">
              <a:buClr>
                <a:schemeClr val="accent4"/>
              </a:buClr>
            </a:pPr>
            <a:r>
              <a:rPr lang="en-US" sz="1800" dirty="0">
                <a:solidFill>
                  <a:schemeClr val="accent2"/>
                </a:solidFill>
                <a:latin typeface="Courier New" panose="02070309020205020404" pitchFamily="49" charset="0"/>
                <a:cs typeface="Courier New" panose="02070309020205020404" pitchFamily="49" charset="0"/>
              </a:rPr>
              <a:t>  &lt;object&gt; &lt;operator&gt; &lt;object&gt;</a:t>
            </a:r>
          </a:p>
          <a:p>
            <a:endParaRPr lang="en-US" sz="1800" dirty="0">
              <a:solidFill>
                <a:srgbClr val="C6DAEC"/>
              </a:solidFill>
              <a:latin typeface="Muli"/>
            </a:endParaRPr>
          </a:p>
          <a:p>
            <a:endParaRPr lang="en-US" sz="1800" dirty="0">
              <a:solidFill>
                <a:srgbClr val="C6DAEC"/>
              </a:solidFill>
              <a:latin typeface="Muli"/>
            </a:endParaRPr>
          </a:p>
          <a:p>
            <a:endParaRPr lang="en-US" sz="1800" dirty="0">
              <a:solidFill>
                <a:srgbClr val="C6DAEC"/>
              </a:solidFill>
              <a:latin typeface="Muli"/>
            </a:endParaRPr>
          </a:p>
        </p:txBody>
      </p:sp>
    </p:spTree>
    <p:extLst>
      <p:ext uri="{BB962C8B-B14F-4D97-AF65-F5344CB8AC3E}">
        <p14:creationId xmlns:p14="http://schemas.microsoft.com/office/powerpoint/2010/main" val="323955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6681637" cy="646331"/>
          </a:xfrm>
          <a:prstGeom prst="rect">
            <a:avLst/>
          </a:prstGeom>
        </p:spPr>
        <p:txBody>
          <a:bodyPr wrap="none">
            <a:spAutoFit/>
          </a:bodyPr>
          <a:lstStyle/>
          <a:p>
            <a:r>
              <a:rPr lang="en-CA" sz="3600" dirty="0">
                <a:solidFill>
                  <a:srgbClr val="19BBD5"/>
                </a:solidFill>
                <a:latin typeface="Nixie One"/>
                <a:sym typeface="Nixie One"/>
              </a:rPr>
              <a:t>Operators on ints and floats</a:t>
            </a:r>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4524315"/>
          </a:xfrm>
          <a:prstGeom prst="rect">
            <a:avLst/>
          </a:prstGeom>
        </p:spPr>
        <p:txBody>
          <a:bodyPr wrap="square">
            <a:spAutoFit/>
          </a:bodyPr>
          <a:lstStyle/>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i + j</a:t>
            </a:r>
            <a:r>
              <a:rPr lang="en-US" sz="1800" dirty="0">
                <a:solidFill>
                  <a:srgbClr val="C6DAEC"/>
                </a:solidFill>
                <a:latin typeface="Muli"/>
              </a:rPr>
              <a:t>   → the sum</a:t>
            </a:r>
          </a:p>
          <a:p>
            <a:pPr>
              <a:buClr>
                <a:schemeClr val="accent4"/>
              </a:buClr>
            </a:pPr>
            <a:endParaRPr lang="en-US" sz="1800" dirty="0">
              <a:solidFill>
                <a:srgbClr val="C6DAEC"/>
              </a:solidFill>
              <a:latin typeface="Muli"/>
            </a:endParaRP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i – j</a:t>
            </a:r>
            <a:r>
              <a:rPr lang="en-US" sz="1800" dirty="0">
                <a:solidFill>
                  <a:srgbClr val="C6DAEC"/>
                </a:solidFill>
                <a:latin typeface="Muli"/>
              </a:rPr>
              <a:t>   → the difference  → → →</a:t>
            </a:r>
          </a:p>
          <a:p>
            <a:pPr>
              <a:buClr>
                <a:schemeClr val="accent4"/>
              </a:buClr>
            </a:pPr>
            <a:endParaRPr lang="en-US" sz="1800" dirty="0">
              <a:solidFill>
                <a:schemeClr val="accent2"/>
              </a:solidFill>
              <a:latin typeface="Courier New" panose="02070309020205020404" pitchFamily="49" charset="0"/>
              <a:cs typeface="Courier New" panose="02070309020205020404" pitchFamily="49" charset="0"/>
            </a:endParaRP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i * j</a:t>
            </a:r>
            <a:r>
              <a:rPr lang="en-US" sz="1800" dirty="0">
                <a:solidFill>
                  <a:srgbClr val="C6DAEC"/>
                </a:solidFill>
                <a:latin typeface="Muli"/>
              </a:rPr>
              <a:t>   → the product</a:t>
            </a:r>
          </a:p>
          <a:p>
            <a:pPr>
              <a:buClr>
                <a:schemeClr val="accent4"/>
              </a:buClr>
            </a:pPr>
            <a:endParaRPr lang="en-US" sz="1800" dirty="0">
              <a:solidFill>
                <a:schemeClr val="accent2"/>
              </a:solidFill>
              <a:latin typeface="Courier New" panose="02070309020205020404" pitchFamily="49" charset="0"/>
              <a:cs typeface="Courier New" panose="02070309020205020404" pitchFamily="49" charset="0"/>
            </a:endParaRP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i / j</a:t>
            </a:r>
            <a:r>
              <a:rPr lang="en-US" sz="1800" dirty="0">
                <a:solidFill>
                  <a:srgbClr val="C6DAEC"/>
                </a:solidFill>
                <a:latin typeface="Muli"/>
              </a:rPr>
              <a:t>   → the quotient (division) → →    </a:t>
            </a:r>
            <a:r>
              <a:rPr lang="en-US" dirty="0">
                <a:solidFill>
                  <a:schemeClr val="accent2"/>
                </a:solidFill>
                <a:latin typeface="Muli"/>
              </a:rPr>
              <a:t>Result is float</a:t>
            </a:r>
          </a:p>
          <a:p>
            <a:pPr>
              <a:buClr>
                <a:schemeClr val="accent4"/>
              </a:buClr>
            </a:pPr>
            <a:endParaRPr lang="en-US" sz="1800" dirty="0">
              <a:solidFill>
                <a:schemeClr val="accent2"/>
              </a:solidFill>
              <a:latin typeface="Courier New" panose="02070309020205020404" pitchFamily="49" charset="0"/>
              <a:cs typeface="Courier New" panose="02070309020205020404" pitchFamily="49" charset="0"/>
            </a:endParaRP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i // j</a:t>
            </a:r>
            <a:r>
              <a:rPr lang="en-US" sz="1800" dirty="0">
                <a:solidFill>
                  <a:srgbClr val="C6DAEC"/>
                </a:solidFill>
                <a:latin typeface="Muli"/>
              </a:rPr>
              <a:t> → int division → → → → → →</a:t>
            </a:r>
          </a:p>
          <a:p>
            <a:pPr>
              <a:buClr>
                <a:schemeClr val="accent4"/>
              </a:buClr>
            </a:pPr>
            <a:endParaRPr lang="en-US" sz="1800" dirty="0">
              <a:solidFill>
                <a:schemeClr val="accent2"/>
              </a:solidFill>
              <a:latin typeface="Courier New" panose="02070309020205020404" pitchFamily="49" charset="0"/>
              <a:cs typeface="Courier New" panose="02070309020205020404" pitchFamily="49" charset="0"/>
            </a:endParaRP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i % j</a:t>
            </a:r>
            <a:r>
              <a:rPr lang="en-US" sz="1800" dirty="0">
                <a:solidFill>
                  <a:srgbClr val="C6DAEC"/>
                </a:solidFill>
                <a:latin typeface="Muli"/>
              </a:rPr>
              <a:t>   → the remainder when </a:t>
            </a:r>
            <a:r>
              <a:rPr lang="en-US" sz="1800" dirty="0">
                <a:solidFill>
                  <a:schemeClr val="accent2"/>
                </a:solidFill>
                <a:latin typeface="Courier New" panose="02070309020205020404" pitchFamily="49" charset="0"/>
                <a:cs typeface="Courier New" panose="02070309020205020404" pitchFamily="49" charset="0"/>
              </a:rPr>
              <a:t>i</a:t>
            </a:r>
            <a:r>
              <a:rPr lang="en-US" sz="1800" dirty="0">
                <a:solidFill>
                  <a:srgbClr val="C6DAEC"/>
                </a:solidFill>
                <a:latin typeface="Muli"/>
              </a:rPr>
              <a:t> is divided by </a:t>
            </a:r>
            <a:r>
              <a:rPr lang="en-US" sz="1800" dirty="0">
                <a:solidFill>
                  <a:schemeClr val="accent2"/>
                </a:solidFill>
                <a:latin typeface="Courier New" panose="02070309020205020404" pitchFamily="49" charset="0"/>
                <a:cs typeface="Courier New" panose="02070309020205020404" pitchFamily="49" charset="0"/>
              </a:rPr>
              <a:t>j</a:t>
            </a:r>
          </a:p>
          <a:p>
            <a:pPr>
              <a:buClr>
                <a:schemeClr val="accent4"/>
              </a:buClr>
            </a:pPr>
            <a:endParaRPr lang="en-US" sz="1800" dirty="0">
              <a:solidFill>
                <a:schemeClr val="accent2"/>
              </a:solidFill>
              <a:latin typeface="Courier New" panose="02070309020205020404" pitchFamily="49" charset="0"/>
              <a:cs typeface="Courier New" panose="02070309020205020404" pitchFamily="49" charset="0"/>
            </a:endParaRP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i ** j</a:t>
            </a:r>
            <a:r>
              <a:rPr lang="en-US" sz="1800" dirty="0">
                <a:solidFill>
                  <a:srgbClr val="C6DAEC"/>
                </a:solidFill>
                <a:latin typeface="Muli"/>
              </a:rPr>
              <a:t> → </a:t>
            </a:r>
            <a:r>
              <a:rPr lang="en-US" sz="1800" dirty="0">
                <a:solidFill>
                  <a:schemeClr val="accent2"/>
                </a:solidFill>
                <a:latin typeface="Courier New" panose="02070309020205020404" pitchFamily="49" charset="0"/>
                <a:cs typeface="Courier New" panose="02070309020205020404" pitchFamily="49" charset="0"/>
              </a:rPr>
              <a:t>i</a:t>
            </a:r>
            <a:r>
              <a:rPr lang="en-US" sz="1800" dirty="0">
                <a:solidFill>
                  <a:srgbClr val="C6DAEC"/>
                </a:solidFill>
                <a:latin typeface="Muli"/>
              </a:rPr>
              <a:t> to the power of </a:t>
            </a:r>
            <a:r>
              <a:rPr lang="en-US" sz="1800" dirty="0">
                <a:solidFill>
                  <a:schemeClr val="accent2"/>
                </a:solidFill>
                <a:latin typeface="Courier New" panose="02070309020205020404" pitchFamily="49" charset="0"/>
                <a:cs typeface="Courier New" panose="02070309020205020404" pitchFamily="49" charset="0"/>
              </a:rPr>
              <a:t>j</a:t>
            </a:r>
            <a:endParaRPr lang="en-US" sz="1800" dirty="0">
              <a:solidFill>
                <a:srgbClr val="C6DAEC"/>
              </a:solidFill>
              <a:latin typeface="Muli"/>
            </a:endParaRPr>
          </a:p>
          <a:p>
            <a:endParaRPr lang="en-US" sz="1800" dirty="0">
              <a:solidFill>
                <a:srgbClr val="C6DAEC"/>
              </a:solidFill>
              <a:latin typeface="Muli"/>
            </a:endParaRPr>
          </a:p>
          <a:p>
            <a:endParaRPr lang="en-US" sz="1800" dirty="0">
              <a:solidFill>
                <a:srgbClr val="C6DAEC"/>
              </a:solidFill>
              <a:latin typeface="Muli"/>
            </a:endParaRPr>
          </a:p>
          <a:p>
            <a:endParaRPr lang="en-US" sz="1800" dirty="0">
              <a:solidFill>
                <a:srgbClr val="C6DAEC"/>
              </a:solidFill>
              <a:latin typeface="Muli"/>
            </a:endParaRPr>
          </a:p>
        </p:txBody>
      </p:sp>
      <p:sp>
        <p:nvSpPr>
          <p:cNvPr id="3" name="Left Brace 2"/>
          <p:cNvSpPr/>
          <p:nvPr/>
        </p:nvSpPr>
        <p:spPr>
          <a:xfrm>
            <a:off x="5758180" y="1143126"/>
            <a:ext cx="353059" cy="1429657"/>
          </a:xfrm>
          <a:prstGeom prst="leftBrace">
            <a:avLst/>
          </a:prstGeom>
          <a:ln w="22225">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p:cNvSpPr txBox="1"/>
          <p:nvPr/>
        </p:nvSpPr>
        <p:spPr>
          <a:xfrm>
            <a:off x="5957569" y="1396505"/>
            <a:ext cx="2233931" cy="954107"/>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n-US" dirty="0">
                <a:solidFill>
                  <a:schemeClr val="accent2"/>
                </a:solidFill>
                <a:latin typeface="Muli"/>
              </a:rPr>
              <a:t>If both are ints, result is int</a:t>
            </a:r>
          </a:p>
          <a:p>
            <a:pPr marL="285750" indent="-285750">
              <a:buClr>
                <a:schemeClr val="accent4"/>
              </a:buClr>
              <a:buFont typeface="Arial" panose="020B0604020202020204" pitchFamily="34" charset="0"/>
              <a:buChar char="•"/>
            </a:pPr>
            <a:r>
              <a:rPr lang="en-US" dirty="0">
                <a:solidFill>
                  <a:schemeClr val="accent2"/>
                </a:solidFill>
                <a:latin typeface="Muli"/>
              </a:rPr>
              <a:t>If either or both are floats, result is float</a:t>
            </a:r>
          </a:p>
        </p:txBody>
      </p:sp>
      <p:sp>
        <p:nvSpPr>
          <p:cNvPr id="6" name="TextBox 5"/>
          <p:cNvSpPr txBox="1"/>
          <p:nvPr/>
        </p:nvSpPr>
        <p:spPr>
          <a:xfrm>
            <a:off x="6236100" y="3248812"/>
            <a:ext cx="2191620" cy="523220"/>
          </a:xfrm>
          <a:prstGeom prst="rect">
            <a:avLst/>
          </a:prstGeom>
          <a:noFill/>
        </p:spPr>
        <p:txBody>
          <a:bodyPr wrap="square" rtlCol="0">
            <a:spAutoFit/>
          </a:bodyPr>
          <a:lstStyle/>
          <a:p>
            <a:r>
              <a:rPr lang="en-US" dirty="0">
                <a:solidFill>
                  <a:schemeClr val="accent2"/>
                </a:solidFill>
                <a:latin typeface="Muli"/>
              </a:rPr>
              <a:t>Result is int, quotient without remainder</a:t>
            </a:r>
          </a:p>
        </p:txBody>
      </p:sp>
    </p:spTree>
    <p:extLst>
      <p:ext uri="{BB962C8B-B14F-4D97-AF65-F5344CB8AC3E}">
        <p14:creationId xmlns:p14="http://schemas.microsoft.com/office/powerpoint/2010/main" val="226603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4854214" cy="646331"/>
          </a:xfrm>
          <a:prstGeom prst="rect">
            <a:avLst/>
          </a:prstGeom>
        </p:spPr>
        <p:txBody>
          <a:bodyPr wrap="none">
            <a:spAutoFit/>
          </a:bodyPr>
          <a:lstStyle/>
          <a:p>
            <a:r>
              <a:rPr lang="en-CA" sz="3600" dirty="0">
                <a:solidFill>
                  <a:srgbClr val="19BBD5"/>
                </a:solidFill>
                <a:latin typeface="Nixie One"/>
                <a:sym typeface="Nixie One"/>
              </a:rPr>
              <a:t>Order of Operations</a:t>
            </a:r>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3416320"/>
          </a:xfrm>
          <a:prstGeom prst="rect">
            <a:avLst/>
          </a:prstGeom>
        </p:spPr>
        <p:txBody>
          <a:bodyPr wrap="square">
            <a:spAutoFit/>
          </a:bodyPr>
          <a:lstStyle/>
          <a:p>
            <a:r>
              <a:rPr lang="en-US" sz="1800" dirty="0">
                <a:solidFill>
                  <a:srgbClr val="C6DAEC"/>
                </a:solidFill>
                <a:latin typeface="Muli"/>
              </a:rPr>
              <a:t>Parentheses used to tell Python to do these operations first:</a:t>
            </a: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3 * 5 + 1</a:t>
            </a:r>
            <a:r>
              <a:rPr lang="en-US" sz="1800" dirty="0">
                <a:solidFill>
                  <a:srgbClr val="C6DAEC"/>
                </a:solidFill>
                <a:latin typeface="Muli"/>
              </a:rPr>
              <a:t> evaluates to </a:t>
            </a:r>
            <a:r>
              <a:rPr lang="en-US" sz="1800" dirty="0">
                <a:solidFill>
                  <a:schemeClr val="accent2"/>
                </a:solidFill>
                <a:latin typeface="Courier New" panose="02070309020205020404" pitchFamily="49" charset="0"/>
                <a:cs typeface="Courier New" panose="02070309020205020404" pitchFamily="49" charset="0"/>
              </a:rPr>
              <a:t>16</a:t>
            </a: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3 * (5+1)</a:t>
            </a:r>
            <a:r>
              <a:rPr lang="en-US" sz="1800" dirty="0">
                <a:solidFill>
                  <a:srgbClr val="C6DAEC"/>
                </a:solidFill>
                <a:latin typeface="Muli"/>
              </a:rPr>
              <a:t> evaluates to </a:t>
            </a:r>
            <a:r>
              <a:rPr lang="en-US" sz="1800" dirty="0">
                <a:solidFill>
                  <a:schemeClr val="accent2"/>
                </a:solidFill>
                <a:latin typeface="Courier New" panose="02070309020205020404" pitchFamily="49" charset="0"/>
                <a:cs typeface="Courier New" panose="02070309020205020404" pitchFamily="49" charset="0"/>
              </a:rPr>
              <a:t>18</a:t>
            </a:r>
          </a:p>
          <a:p>
            <a:endParaRPr lang="en-US" sz="1800" dirty="0">
              <a:solidFill>
                <a:srgbClr val="C6DAEC"/>
              </a:solidFill>
              <a:latin typeface="Muli"/>
            </a:endParaRPr>
          </a:p>
          <a:p>
            <a:pPr>
              <a:buClr>
                <a:schemeClr val="accent4"/>
              </a:buClr>
            </a:pPr>
            <a:r>
              <a:rPr lang="en-US" sz="1800" dirty="0">
                <a:solidFill>
                  <a:srgbClr val="C6DAEC"/>
                </a:solidFill>
                <a:latin typeface="Muli"/>
              </a:rPr>
              <a:t>Operator precedence without parentheses</a:t>
            </a:r>
            <a:endParaRPr lang="en-US" sz="1800" dirty="0">
              <a:solidFill>
                <a:schemeClr val="accent2"/>
              </a:solidFill>
              <a:latin typeface="Courier New" panose="02070309020205020404" pitchFamily="49" charset="0"/>
              <a:cs typeface="Courier New" panose="02070309020205020404" pitchFamily="49" charset="0"/>
            </a:endParaRP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a:t>
            </a: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a:t>
            </a: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a:t>
            </a: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a:t>
            </a:r>
            <a:r>
              <a:rPr lang="en-US" sz="1800" dirty="0">
                <a:solidFill>
                  <a:srgbClr val="C6DAEC"/>
                </a:solidFill>
                <a:latin typeface="Muli"/>
              </a:rPr>
              <a:t> and </a:t>
            </a:r>
            <a:r>
              <a:rPr lang="en-US" sz="1800" dirty="0">
                <a:solidFill>
                  <a:schemeClr val="accent2"/>
                </a:solidFill>
                <a:latin typeface="Courier New" panose="02070309020205020404" pitchFamily="49" charset="0"/>
                <a:cs typeface="Courier New" panose="02070309020205020404" pitchFamily="49" charset="0"/>
              </a:rPr>
              <a:t>–</a:t>
            </a:r>
          </a:p>
          <a:p>
            <a:pPr marL="285750" indent="-285750">
              <a:buClr>
                <a:schemeClr val="accent4"/>
              </a:buClr>
              <a:buFont typeface="Courier New" panose="02070309020205020404" pitchFamily="49" charset="0"/>
              <a:buChar char="o"/>
            </a:pPr>
            <a:r>
              <a:rPr lang="en-US" sz="1800" dirty="0">
                <a:solidFill>
                  <a:srgbClr val="C6DAEC"/>
                </a:solidFill>
                <a:latin typeface="Muli"/>
              </a:rPr>
              <a:t>Executed left to right, as appear in expression</a:t>
            </a:r>
          </a:p>
          <a:p>
            <a:endParaRPr lang="en-US" sz="1800" dirty="0">
              <a:solidFill>
                <a:srgbClr val="C6DAEC"/>
              </a:solidFill>
              <a:latin typeface="Muli"/>
            </a:endParaRPr>
          </a:p>
          <a:p>
            <a:endParaRPr lang="en-US" sz="1800" dirty="0">
              <a:solidFill>
                <a:srgbClr val="C6DAEC"/>
              </a:solidFill>
              <a:latin typeface="Muli"/>
            </a:endParaRPr>
          </a:p>
        </p:txBody>
      </p:sp>
    </p:spTree>
    <p:extLst>
      <p:ext uri="{BB962C8B-B14F-4D97-AF65-F5344CB8AC3E}">
        <p14:creationId xmlns:p14="http://schemas.microsoft.com/office/powerpoint/2010/main" val="892223705"/>
      </p:ext>
    </p:extLst>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8186</TotalTime>
  <Words>2592</Words>
  <Application>Microsoft Office PowerPoint</Application>
  <PresentationFormat>On-screen Show (16:9)</PresentationFormat>
  <Paragraphs>234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Helvetica Neue</vt:lpstr>
      <vt:lpstr>Nixie One</vt:lpstr>
      <vt:lpstr>Courier New</vt:lpstr>
      <vt:lpstr>Muli</vt:lpstr>
      <vt:lpstr>Imogen template</vt:lpstr>
      <vt:lpstr>Intro to Python: Lesson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Python</dc:title>
  <dc:creator>Hoffman, Brandon</dc:creator>
  <cp:lastModifiedBy>Brandon Hoffman</cp:lastModifiedBy>
  <cp:revision>72</cp:revision>
  <dcterms:modified xsi:type="dcterms:W3CDTF">2020-10-21T07:12:19Z</dcterms:modified>
</cp:coreProperties>
</file>