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304" r:id="rId3"/>
    <p:sldId id="336" r:id="rId4"/>
    <p:sldId id="337" r:id="rId5"/>
    <p:sldId id="338" r:id="rId6"/>
    <p:sldId id="339" r:id="rId7"/>
    <p:sldId id="340" r:id="rId8"/>
    <p:sldId id="341" r:id="rId9"/>
    <p:sldId id="343" r:id="rId10"/>
    <p:sldId id="344" r:id="rId11"/>
    <p:sldId id="346" r:id="rId12"/>
    <p:sldId id="345" r:id="rId13"/>
    <p:sldId id="342" r:id="rId14"/>
    <p:sldId id="323" r:id="rId15"/>
    <p:sldId id="324" r:id="rId16"/>
    <p:sldId id="325" r:id="rId17"/>
    <p:sldId id="329" r:id="rId18"/>
    <p:sldId id="326" r:id="rId19"/>
    <p:sldId id="327" r:id="rId20"/>
    <p:sldId id="331" r:id="rId21"/>
    <p:sldId id="330" r:id="rId22"/>
    <p:sldId id="332" r:id="rId23"/>
    <p:sldId id="333" r:id="rId24"/>
    <p:sldId id="334" r:id="rId25"/>
    <p:sldId id="335" r:id="rId26"/>
    <p:sldId id="280" r:id="rId27"/>
  </p:sldIdLst>
  <p:sldSz cx="9144000" cy="5143500" type="screen16x9"/>
  <p:notesSz cx="6858000" cy="9144000"/>
  <p:embeddedFontLst>
    <p:embeddedFont>
      <p:font typeface="Helvetica Neue" panose="020B0604020202020204" charset="0"/>
      <p:regular r:id="rId29"/>
      <p:bold r:id="rId30"/>
      <p:italic r:id="rId31"/>
      <p:boldItalic r:id="rId32"/>
    </p:embeddedFont>
    <p:embeddedFont>
      <p:font typeface="Muli" panose="020B0604020202020204" charset="0"/>
      <p:regular r:id="rId33"/>
      <p:bold r:id="rId34"/>
      <p:italic r:id="rId35"/>
      <p:boldItalic r:id="rId36"/>
    </p:embeddedFont>
    <p:embeddedFont>
      <p:font typeface="Nixie One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98A5"/>
    <a:srgbClr val="9DA7B0"/>
    <a:srgbClr val="246B9C"/>
    <a:srgbClr val="153F5B"/>
    <a:srgbClr val="0E293C"/>
    <a:srgbClr val="2C9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909CD1-E085-4C74-9D62-D00632B243A6}" v="80" dt="2020-10-23T15:16:04.850"/>
  </p1510:revLst>
</p1510:revInfo>
</file>

<file path=ppt/tableStyles.xml><?xml version="1.0" encoding="utf-8"?>
<a:tblStyleLst xmlns:a="http://schemas.openxmlformats.org/drawingml/2006/main" def="{1E15FE8C-0340-4FC9-95E5-D7002D07FC96}">
  <a:tblStyle styleId="{1E15FE8C-0340-4FC9-95E5-D7002D07FC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66510" autoAdjust="0"/>
  </p:normalViewPr>
  <p:slideViewPr>
    <p:cSldViewPr snapToGrid="0">
      <p:cViewPr varScale="1">
        <p:scale>
          <a:sx n="100" d="100"/>
          <a:sy n="100" d="100"/>
        </p:scale>
        <p:origin x="1020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Hoffman" userId="b3ee02141e2b4ef5" providerId="LiveId" clId="{51909CD1-E085-4C74-9D62-D00632B243A6}"/>
    <pc:docChg chg="undo custSel addSld delSld modSld">
      <pc:chgData name="Brandon Hoffman" userId="b3ee02141e2b4ef5" providerId="LiveId" clId="{51909CD1-E085-4C74-9D62-D00632B243A6}" dt="2020-10-23T15:17:46.266" v="3088" actId="20577"/>
      <pc:docMkLst>
        <pc:docMk/>
      </pc:docMkLst>
      <pc:sldChg chg="modSp mod">
        <pc:chgData name="Brandon Hoffman" userId="b3ee02141e2b4ef5" providerId="LiveId" clId="{51909CD1-E085-4C74-9D62-D00632B243A6}" dt="2020-10-23T13:44:10.107" v="0" actId="20577"/>
        <pc:sldMkLst>
          <pc:docMk/>
          <pc:sldMk cId="0" sldId="256"/>
        </pc:sldMkLst>
        <pc:spChg chg="mod">
          <ac:chgData name="Brandon Hoffman" userId="b3ee02141e2b4ef5" providerId="LiveId" clId="{51909CD1-E085-4C74-9D62-D00632B243A6}" dt="2020-10-23T13:44:10.107" v="0" actId="20577"/>
          <ac:spMkLst>
            <pc:docMk/>
            <pc:sldMk cId="0" sldId="256"/>
            <ac:spMk id="337" creationId="{00000000-0000-0000-0000-000000000000}"/>
          </ac:spMkLst>
        </pc:spChg>
      </pc:sldChg>
      <pc:sldChg chg="modSp mod modNotesTx">
        <pc:chgData name="Brandon Hoffman" userId="b3ee02141e2b4ef5" providerId="LiveId" clId="{51909CD1-E085-4C74-9D62-D00632B243A6}" dt="2020-10-23T13:51:36.129" v="213" actId="20577"/>
        <pc:sldMkLst>
          <pc:docMk/>
          <pc:sldMk cId="1358657504" sldId="304"/>
        </pc:sldMkLst>
        <pc:spChg chg="mod">
          <ac:chgData name="Brandon Hoffman" userId="b3ee02141e2b4ef5" providerId="LiveId" clId="{51909CD1-E085-4C74-9D62-D00632B243A6}" dt="2020-10-23T13:46:16.700" v="158" actId="20577"/>
          <ac:spMkLst>
            <pc:docMk/>
            <pc:sldMk cId="1358657504" sldId="304"/>
            <ac:spMk id="4" creationId="{F2D98915-2730-44C5-A61F-55A36F7CB933}"/>
          </ac:spMkLst>
        </pc:spChg>
        <pc:spChg chg="mod">
          <ac:chgData name="Brandon Hoffman" userId="b3ee02141e2b4ef5" providerId="LiveId" clId="{51909CD1-E085-4C74-9D62-D00632B243A6}" dt="2020-10-23T13:44:40.779" v="21" actId="20577"/>
          <ac:spMkLst>
            <pc:docMk/>
            <pc:sldMk cId="1358657504" sldId="304"/>
            <ac:spMk id="7" creationId="{3B9CCF0A-B6AC-4E3E-9AE0-0E6C02D98C1E}"/>
          </ac:spMkLst>
        </pc:spChg>
      </pc:sldChg>
      <pc:sldChg chg="modSp add mod modNotesTx">
        <pc:chgData name="Brandon Hoffman" userId="b3ee02141e2b4ef5" providerId="LiveId" clId="{51909CD1-E085-4C74-9D62-D00632B243A6}" dt="2020-10-23T13:56:11.109" v="457" actId="20577"/>
        <pc:sldMkLst>
          <pc:docMk/>
          <pc:sldMk cId="1308048757" sldId="336"/>
        </pc:sldMkLst>
        <pc:spChg chg="mod">
          <ac:chgData name="Brandon Hoffman" userId="b3ee02141e2b4ef5" providerId="LiveId" clId="{51909CD1-E085-4C74-9D62-D00632B243A6}" dt="2020-10-23T13:56:11.109" v="457" actId="20577"/>
          <ac:spMkLst>
            <pc:docMk/>
            <pc:sldMk cId="1308048757" sldId="336"/>
            <ac:spMk id="4" creationId="{F2D98915-2730-44C5-A61F-55A36F7CB933}"/>
          </ac:spMkLst>
        </pc:spChg>
        <pc:spChg chg="mod">
          <ac:chgData name="Brandon Hoffman" userId="b3ee02141e2b4ef5" providerId="LiveId" clId="{51909CD1-E085-4C74-9D62-D00632B243A6}" dt="2020-10-23T13:52:12.705" v="240" actId="207"/>
          <ac:spMkLst>
            <pc:docMk/>
            <pc:sldMk cId="1308048757" sldId="336"/>
            <ac:spMk id="7" creationId="{3B9CCF0A-B6AC-4E3E-9AE0-0E6C02D98C1E}"/>
          </ac:spMkLst>
        </pc:spChg>
      </pc:sldChg>
      <pc:sldChg chg="addSp modSp add mod modAnim modNotesTx">
        <pc:chgData name="Brandon Hoffman" userId="b3ee02141e2b4ef5" providerId="LiveId" clId="{51909CD1-E085-4C74-9D62-D00632B243A6}" dt="2020-10-23T14:09:34.108" v="1002" actId="20577"/>
        <pc:sldMkLst>
          <pc:docMk/>
          <pc:sldMk cId="576743113" sldId="337"/>
        </pc:sldMkLst>
        <pc:spChg chg="add mod">
          <ac:chgData name="Brandon Hoffman" userId="b3ee02141e2b4ef5" providerId="LiveId" clId="{51909CD1-E085-4C74-9D62-D00632B243A6}" dt="2020-10-23T14:04:59.544" v="858" actId="1037"/>
          <ac:spMkLst>
            <pc:docMk/>
            <pc:sldMk cId="576743113" sldId="337"/>
            <ac:spMk id="2" creationId="{6E153EC1-2511-4001-8A3A-EE7B82C49E06}"/>
          </ac:spMkLst>
        </pc:spChg>
        <pc:spChg chg="add mod">
          <ac:chgData name="Brandon Hoffman" userId="b3ee02141e2b4ef5" providerId="LiveId" clId="{51909CD1-E085-4C74-9D62-D00632B243A6}" dt="2020-10-23T14:04:52.948" v="838" actId="20577"/>
          <ac:spMkLst>
            <pc:docMk/>
            <pc:sldMk cId="576743113" sldId="337"/>
            <ac:spMk id="3" creationId="{A5C22900-848A-4E63-894D-2A8D035E1F8F}"/>
          </ac:spMkLst>
        </pc:spChg>
        <pc:spChg chg="mod">
          <ac:chgData name="Brandon Hoffman" userId="b3ee02141e2b4ef5" providerId="LiveId" clId="{51909CD1-E085-4C74-9D62-D00632B243A6}" dt="2020-10-23T14:02:33.576" v="619" actId="20577"/>
          <ac:spMkLst>
            <pc:docMk/>
            <pc:sldMk cId="576743113" sldId="337"/>
            <ac:spMk id="4" creationId="{F2D98915-2730-44C5-A61F-55A36F7CB933}"/>
          </ac:spMkLst>
        </pc:spChg>
        <pc:spChg chg="mod">
          <ac:chgData name="Brandon Hoffman" userId="b3ee02141e2b4ef5" providerId="LiveId" clId="{51909CD1-E085-4C74-9D62-D00632B243A6}" dt="2020-10-23T13:58:17.094" v="476" actId="108"/>
          <ac:spMkLst>
            <pc:docMk/>
            <pc:sldMk cId="576743113" sldId="337"/>
            <ac:spMk id="7" creationId="{3B9CCF0A-B6AC-4E3E-9AE0-0E6C02D98C1E}"/>
          </ac:spMkLst>
        </pc:spChg>
        <pc:spChg chg="add mod">
          <ac:chgData name="Brandon Hoffman" userId="b3ee02141e2b4ef5" providerId="LiveId" clId="{51909CD1-E085-4C74-9D62-D00632B243A6}" dt="2020-10-23T14:05:22.179" v="956" actId="20577"/>
          <ac:spMkLst>
            <pc:docMk/>
            <pc:sldMk cId="576743113" sldId="337"/>
            <ac:spMk id="8" creationId="{06B292F9-E81B-4D57-A811-490DB342D368}"/>
          </ac:spMkLst>
        </pc:spChg>
      </pc:sldChg>
      <pc:sldChg chg="modSp add mod modNotesTx">
        <pc:chgData name="Brandon Hoffman" userId="b3ee02141e2b4ef5" providerId="LiveId" clId="{51909CD1-E085-4C74-9D62-D00632B243A6}" dt="2020-10-23T14:19:38.282" v="1046" actId="20577"/>
        <pc:sldMkLst>
          <pc:docMk/>
          <pc:sldMk cId="1029587329" sldId="338"/>
        </pc:sldMkLst>
        <pc:spChg chg="mod">
          <ac:chgData name="Brandon Hoffman" userId="b3ee02141e2b4ef5" providerId="LiveId" clId="{51909CD1-E085-4C74-9D62-D00632B243A6}" dt="2020-10-23T14:13:46.300" v="1027" actId="20577"/>
          <ac:spMkLst>
            <pc:docMk/>
            <pc:sldMk cId="1029587329" sldId="338"/>
            <ac:spMk id="7" creationId="{3B9CCF0A-B6AC-4E3E-9AE0-0E6C02D98C1E}"/>
          </ac:spMkLst>
        </pc:spChg>
      </pc:sldChg>
      <pc:sldChg chg="modSp add mod modNotesTx">
        <pc:chgData name="Brandon Hoffman" userId="b3ee02141e2b4ef5" providerId="LiveId" clId="{51909CD1-E085-4C74-9D62-D00632B243A6}" dt="2020-10-23T14:22:41.407" v="1260"/>
        <pc:sldMkLst>
          <pc:docMk/>
          <pc:sldMk cId="2339579510" sldId="339"/>
        </pc:sldMkLst>
        <pc:spChg chg="mod">
          <ac:chgData name="Brandon Hoffman" userId="b3ee02141e2b4ef5" providerId="LiveId" clId="{51909CD1-E085-4C74-9D62-D00632B243A6}" dt="2020-10-23T14:20:55.245" v="1259" actId="20577"/>
          <ac:spMkLst>
            <pc:docMk/>
            <pc:sldMk cId="2339579510" sldId="339"/>
            <ac:spMk id="4" creationId="{F2D98915-2730-44C5-A61F-55A36F7CB933}"/>
          </ac:spMkLst>
        </pc:spChg>
        <pc:spChg chg="mod">
          <ac:chgData name="Brandon Hoffman" userId="b3ee02141e2b4ef5" providerId="LiveId" clId="{51909CD1-E085-4C74-9D62-D00632B243A6}" dt="2020-10-23T14:20:02.979" v="1070" actId="6549"/>
          <ac:spMkLst>
            <pc:docMk/>
            <pc:sldMk cId="2339579510" sldId="339"/>
            <ac:spMk id="7" creationId="{3B9CCF0A-B6AC-4E3E-9AE0-0E6C02D98C1E}"/>
          </ac:spMkLst>
        </pc:spChg>
      </pc:sldChg>
      <pc:sldChg chg="add del">
        <pc:chgData name="Brandon Hoffman" userId="b3ee02141e2b4ef5" providerId="LiveId" clId="{51909CD1-E085-4C74-9D62-D00632B243A6}" dt="2020-10-23T14:23:00.851" v="1262"/>
        <pc:sldMkLst>
          <pc:docMk/>
          <pc:sldMk cId="87703335" sldId="340"/>
        </pc:sldMkLst>
      </pc:sldChg>
      <pc:sldChg chg="addSp delSp modSp add mod modAnim modNotesTx">
        <pc:chgData name="Brandon Hoffman" userId="b3ee02141e2b4ef5" providerId="LiveId" clId="{51909CD1-E085-4C74-9D62-D00632B243A6}" dt="2020-10-23T14:57:44.394" v="2413" actId="20577"/>
        <pc:sldMkLst>
          <pc:docMk/>
          <pc:sldMk cId="224601383" sldId="340"/>
        </pc:sldMkLst>
        <pc:spChg chg="add mod">
          <ac:chgData name="Brandon Hoffman" userId="b3ee02141e2b4ef5" providerId="LiveId" clId="{51909CD1-E085-4C74-9D62-D00632B243A6}" dt="2020-10-23T14:41:14.521" v="1695" actId="20577"/>
          <ac:spMkLst>
            <pc:docMk/>
            <pc:sldMk cId="224601383" sldId="340"/>
            <ac:spMk id="3" creationId="{A55A4322-693C-4525-A5A0-B17214960BFD}"/>
          </ac:spMkLst>
        </pc:spChg>
        <pc:spChg chg="add mod">
          <ac:chgData name="Brandon Hoffman" userId="b3ee02141e2b4ef5" providerId="LiveId" clId="{51909CD1-E085-4C74-9D62-D00632B243A6}" dt="2020-10-23T14:40:17.235" v="1642" actId="1076"/>
          <ac:spMkLst>
            <pc:docMk/>
            <pc:sldMk cId="224601383" sldId="340"/>
            <ac:spMk id="4" creationId="{FB0A1DE7-CDBC-4A46-B7A3-475223829911}"/>
          </ac:spMkLst>
        </pc:spChg>
        <pc:spChg chg="add mod">
          <ac:chgData name="Brandon Hoffman" userId="b3ee02141e2b4ef5" providerId="LiveId" clId="{51909CD1-E085-4C74-9D62-D00632B243A6}" dt="2020-10-23T14:46:59.494" v="2030" actId="20577"/>
          <ac:spMkLst>
            <pc:docMk/>
            <pc:sldMk cId="224601383" sldId="340"/>
            <ac:spMk id="6" creationId="{8E213014-5F8B-4BD0-B516-BB2933DFA2BE}"/>
          </ac:spMkLst>
        </pc:spChg>
        <pc:spChg chg="mod">
          <ac:chgData name="Brandon Hoffman" userId="b3ee02141e2b4ef5" providerId="LiveId" clId="{51909CD1-E085-4C74-9D62-D00632B243A6}" dt="2020-10-23T14:25:41.841" v="1265" actId="1076"/>
          <ac:spMkLst>
            <pc:docMk/>
            <pc:sldMk cId="224601383" sldId="340"/>
            <ac:spMk id="7" creationId="{3B9CCF0A-B6AC-4E3E-9AE0-0E6C02D98C1E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8" creationId="{68806B59-737F-4F18-A1C8-83F3A6E8F349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12" creationId="{D21030F2-C58C-4FB1-866D-37CC0C02D767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14" creationId="{881F2484-C5D9-40DE-BBAC-E6F258641DE6}"/>
          </ac:spMkLst>
        </pc:spChg>
        <pc:spChg chg="del">
          <ac:chgData name="Brandon Hoffman" userId="b3ee02141e2b4ef5" providerId="LiveId" clId="{51909CD1-E085-4C74-9D62-D00632B243A6}" dt="2020-10-23T14:40:08.213" v="1640" actId="478"/>
          <ac:spMkLst>
            <pc:docMk/>
            <pc:sldMk cId="224601383" sldId="340"/>
            <ac:spMk id="15" creationId="{31A7EDFC-04DC-4F52-BFE6-F08AD897D6EC}"/>
          </ac:spMkLst>
        </pc:spChg>
        <pc:spChg chg="del">
          <ac:chgData name="Brandon Hoffman" userId="b3ee02141e2b4ef5" providerId="LiveId" clId="{51909CD1-E085-4C74-9D62-D00632B243A6}" dt="2020-10-23T14:40:09.378" v="1641" actId="478"/>
          <ac:spMkLst>
            <pc:docMk/>
            <pc:sldMk cId="224601383" sldId="340"/>
            <ac:spMk id="16" creationId="{0AAB3339-F572-471B-BC36-FB8D476C228D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17" creationId="{1A373E2E-15D7-4C90-96A2-4EF1B93DBEBF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19" creationId="{4DB3B5EA-07BB-4FE6-9187-68485B632BE9}"/>
          </ac:spMkLst>
        </pc:spChg>
        <pc:spChg chg="del">
          <ac:chgData name="Brandon Hoffman" userId="b3ee02141e2b4ef5" providerId="LiveId" clId="{51909CD1-E085-4C74-9D62-D00632B243A6}" dt="2020-10-23T14:40:01.096" v="1635" actId="478"/>
          <ac:spMkLst>
            <pc:docMk/>
            <pc:sldMk cId="224601383" sldId="340"/>
            <ac:spMk id="20" creationId="{067137A1-C0BE-4263-BD3C-BCEAB3326FAA}"/>
          </ac:spMkLst>
        </pc:spChg>
        <pc:spChg chg="del">
          <ac:chgData name="Brandon Hoffman" userId="b3ee02141e2b4ef5" providerId="LiveId" clId="{51909CD1-E085-4C74-9D62-D00632B243A6}" dt="2020-10-23T14:40:04.082" v="1636" actId="478"/>
          <ac:spMkLst>
            <pc:docMk/>
            <pc:sldMk cId="224601383" sldId="340"/>
            <ac:spMk id="22" creationId="{5C65A2EE-E017-4E29-88C8-55D08B6B217B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25" creationId="{6B48C231-4FD0-4925-B49A-FF53BD909905}"/>
          </ac:spMkLst>
        </pc:spChg>
        <pc:spChg chg="del">
          <ac:chgData name="Brandon Hoffman" userId="b3ee02141e2b4ef5" providerId="LiveId" clId="{51909CD1-E085-4C74-9D62-D00632B243A6}" dt="2020-10-23T14:40:05.739" v="1638" actId="478"/>
          <ac:spMkLst>
            <pc:docMk/>
            <pc:sldMk cId="224601383" sldId="340"/>
            <ac:spMk id="27" creationId="{85024DAF-AB0E-4B6E-8EF4-E3F8D0DBBDB1}"/>
          </ac:spMkLst>
        </pc:spChg>
        <pc:spChg chg="del">
          <ac:chgData name="Brandon Hoffman" userId="b3ee02141e2b4ef5" providerId="LiveId" clId="{51909CD1-E085-4C74-9D62-D00632B243A6}" dt="2020-10-23T14:25:46.715" v="1267" actId="478"/>
          <ac:spMkLst>
            <pc:docMk/>
            <pc:sldMk cId="224601383" sldId="340"/>
            <ac:spMk id="29" creationId="{727CF3AA-D4F1-4BC0-8F24-7BAD21F5C948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31" creationId="{9923E0F2-6DC1-40FD-8317-6B373664040D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33" creationId="{087DDE41-6649-433E-8C99-E68E1597671A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35" creationId="{5C3E7FD0-7D81-406E-A9A7-5A8993662FEE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37" creationId="{C5D10D6F-B79A-4CB4-9624-49786F4FD022}"/>
          </ac:spMkLst>
        </pc:spChg>
        <pc:spChg chg="add del">
          <ac:chgData name="Brandon Hoffman" userId="b3ee02141e2b4ef5" providerId="LiveId" clId="{51909CD1-E085-4C74-9D62-D00632B243A6}" dt="2020-10-23T14:47:35.235" v="2032" actId="22"/>
          <ac:spMkLst>
            <pc:docMk/>
            <pc:sldMk cId="224601383" sldId="340"/>
            <ac:spMk id="38" creationId="{4CDD434F-6696-4330-BC6D-AAF33918061C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39" creationId="{05B14D88-EB9D-4969-981F-F178EA924005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41" creationId="{7281A0B0-1977-4B47-B6CC-D9C83103C13F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43" creationId="{164131C7-0727-4C6D-8871-B0FE63A928C9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45" creationId="{2FD40E6B-454D-49C1-A902-303D3CE64294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47" creationId="{1ABABEB9-A3E4-4621-8EC2-80FBB673ACB8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49" creationId="{E15F8664-D33F-4B2B-8BB5-AD7D0B83A267}"/>
          </ac:spMkLst>
        </pc:spChg>
        <pc:picChg chg="del">
          <ac:chgData name="Brandon Hoffman" userId="b3ee02141e2b4ef5" providerId="LiveId" clId="{51909CD1-E085-4C74-9D62-D00632B243A6}" dt="2020-10-23T14:40:04.636" v="1637" actId="478"/>
          <ac:picMkLst>
            <pc:docMk/>
            <pc:sldMk cId="224601383" sldId="340"/>
            <ac:picMk id="2" creationId="{EECD79E2-B9B2-44A4-95EC-D88E130B998B}"/>
          </ac:picMkLst>
        </pc:picChg>
        <pc:picChg chg="add mod">
          <ac:chgData name="Brandon Hoffman" userId="b3ee02141e2b4ef5" providerId="LiveId" clId="{51909CD1-E085-4C74-9D62-D00632B243A6}" dt="2020-10-23T14:40:31.401" v="1649" actId="1035"/>
          <ac:picMkLst>
            <pc:docMk/>
            <pc:sldMk cId="224601383" sldId="340"/>
            <ac:picMk id="5" creationId="{A2D1E9C1-2F58-4010-BBEB-048E026FB180}"/>
          </ac:picMkLst>
        </pc:picChg>
        <pc:picChg chg="del">
          <ac:chgData name="Brandon Hoffman" userId="b3ee02141e2b4ef5" providerId="LiveId" clId="{51909CD1-E085-4C74-9D62-D00632B243A6}" dt="2020-10-23T14:40:06.624" v="1639" actId="478"/>
          <ac:picMkLst>
            <pc:docMk/>
            <pc:sldMk cId="224601383" sldId="340"/>
            <ac:picMk id="13" creationId="{2131567D-5E8D-4875-B6D7-EF68EA93C274}"/>
          </ac:picMkLst>
        </pc:picChg>
        <pc:picChg chg="del">
          <ac:chgData name="Brandon Hoffman" userId="b3ee02141e2b4ef5" providerId="LiveId" clId="{51909CD1-E085-4C74-9D62-D00632B243A6}" dt="2020-10-23T14:25:45.498" v="1266" actId="478"/>
          <ac:picMkLst>
            <pc:docMk/>
            <pc:sldMk cId="224601383" sldId="340"/>
            <ac:picMk id="51" creationId="{9AE0B536-5E64-4EA0-92CA-95359F6EFB21}"/>
          </ac:picMkLst>
        </pc:picChg>
        <pc:picChg chg="del">
          <ac:chgData name="Brandon Hoffman" userId="b3ee02141e2b4ef5" providerId="LiveId" clId="{51909CD1-E085-4C74-9D62-D00632B243A6}" dt="2020-10-23T14:25:45.498" v="1266" actId="478"/>
          <ac:picMkLst>
            <pc:docMk/>
            <pc:sldMk cId="224601383" sldId="340"/>
            <ac:picMk id="53" creationId="{785D1E5E-0BFC-4777-ADF0-DA44E0EC1664}"/>
          </ac:picMkLst>
        </pc:picChg>
      </pc:sldChg>
      <pc:sldChg chg="modSp add mod modNotesTx">
        <pc:chgData name="Brandon Hoffman" userId="b3ee02141e2b4ef5" providerId="LiveId" clId="{51909CD1-E085-4C74-9D62-D00632B243A6}" dt="2020-10-23T14:58:57.549" v="2426" actId="20577"/>
        <pc:sldMkLst>
          <pc:docMk/>
          <pc:sldMk cId="247673738" sldId="341"/>
        </pc:sldMkLst>
        <pc:spChg chg="mod">
          <ac:chgData name="Brandon Hoffman" userId="b3ee02141e2b4ef5" providerId="LiveId" clId="{51909CD1-E085-4C74-9D62-D00632B243A6}" dt="2020-10-23T14:48:13.010" v="2045" actId="20577"/>
          <ac:spMkLst>
            <pc:docMk/>
            <pc:sldMk cId="247673738" sldId="341"/>
            <ac:spMk id="6" creationId="{8E213014-5F8B-4BD0-B516-BB2933DFA2BE}"/>
          </ac:spMkLst>
        </pc:spChg>
      </pc:sldChg>
      <pc:sldChg chg="add del">
        <pc:chgData name="Brandon Hoffman" userId="b3ee02141e2b4ef5" providerId="LiveId" clId="{51909CD1-E085-4C74-9D62-D00632B243A6}" dt="2020-10-23T14:41:29.821" v="1697"/>
        <pc:sldMkLst>
          <pc:docMk/>
          <pc:sldMk cId="3453063326" sldId="341"/>
        </pc:sldMkLst>
      </pc:sldChg>
      <pc:sldChg chg="add">
        <pc:chgData name="Brandon Hoffman" userId="b3ee02141e2b4ef5" providerId="LiveId" clId="{51909CD1-E085-4C74-9D62-D00632B243A6}" dt="2020-10-23T14:51:30.676" v="2046"/>
        <pc:sldMkLst>
          <pc:docMk/>
          <pc:sldMk cId="736600051" sldId="342"/>
        </pc:sldMkLst>
      </pc:sldChg>
      <pc:sldChg chg="modSp add mod modNotesTx">
        <pc:chgData name="Brandon Hoffman" userId="b3ee02141e2b4ef5" providerId="LiveId" clId="{51909CD1-E085-4C74-9D62-D00632B243A6}" dt="2020-10-23T15:07:36.570" v="2683" actId="20577"/>
        <pc:sldMkLst>
          <pc:docMk/>
          <pc:sldMk cId="2288023772" sldId="343"/>
        </pc:sldMkLst>
        <pc:spChg chg="mod">
          <ac:chgData name="Brandon Hoffman" userId="b3ee02141e2b4ef5" providerId="LiveId" clId="{51909CD1-E085-4C74-9D62-D00632B243A6}" dt="2020-10-23T15:06:32.650" v="2666" actId="20577"/>
          <ac:spMkLst>
            <pc:docMk/>
            <pc:sldMk cId="2288023772" sldId="343"/>
            <ac:spMk id="4" creationId="{F2D98915-2730-44C5-A61F-55A36F7CB933}"/>
          </ac:spMkLst>
        </pc:spChg>
        <pc:spChg chg="mod">
          <ac:chgData name="Brandon Hoffman" userId="b3ee02141e2b4ef5" providerId="LiveId" clId="{51909CD1-E085-4C74-9D62-D00632B243A6}" dt="2020-10-23T15:03:15.172" v="2455" actId="207"/>
          <ac:spMkLst>
            <pc:docMk/>
            <pc:sldMk cId="2288023772" sldId="343"/>
            <ac:spMk id="7" creationId="{3B9CCF0A-B6AC-4E3E-9AE0-0E6C02D98C1E}"/>
          </ac:spMkLst>
        </pc:spChg>
      </pc:sldChg>
      <pc:sldChg chg="modSp add mod modNotesTx">
        <pc:chgData name="Brandon Hoffman" userId="b3ee02141e2b4ef5" providerId="LiveId" clId="{51909CD1-E085-4C74-9D62-D00632B243A6}" dt="2020-10-23T15:17:46.266" v="3088" actId="20577"/>
        <pc:sldMkLst>
          <pc:docMk/>
          <pc:sldMk cId="4196436201" sldId="344"/>
        </pc:sldMkLst>
        <pc:spChg chg="mod">
          <ac:chgData name="Brandon Hoffman" userId="b3ee02141e2b4ef5" providerId="LiveId" clId="{51909CD1-E085-4C74-9D62-D00632B243A6}" dt="2020-10-23T15:11:11.034" v="2896" actId="14100"/>
          <ac:spMkLst>
            <pc:docMk/>
            <pc:sldMk cId="4196436201" sldId="344"/>
            <ac:spMk id="6" creationId="{8E213014-5F8B-4BD0-B516-BB2933DFA2BE}"/>
          </ac:spMkLst>
        </pc:spChg>
      </pc:sldChg>
      <pc:sldChg chg="add">
        <pc:chgData name="Brandon Hoffman" userId="b3ee02141e2b4ef5" providerId="LiveId" clId="{51909CD1-E085-4C74-9D62-D00632B243A6}" dt="2020-10-23T15:14:58.564" v="2934"/>
        <pc:sldMkLst>
          <pc:docMk/>
          <pc:sldMk cId="192285475" sldId="345"/>
        </pc:sldMkLst>
      </pc:sldChg>
      <pc:sldChg chg="add">
        <pc:chgData name="Brandon Hoffman" userId="b3ee02141e2b4ef5" providerId="LiveId" clId="{51909CD1-E085-4C74-9D62-D00632B243A6}" dt="2020-10-23T15:16:04.850" v="2935"/>
        <pc:sldMkLst>
          <pc:docMk/>
          <pc:sldMk cId="1856440663" sldId="34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5577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Well, first of all, let's fix the woods.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Here's a nice little piece of code that will do that for 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first one says input based on this prompt,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instruction, left or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n's going to be either the word left or the word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 what the while loop says.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says, if n is equal to the string right,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I'm going to execute this block of code,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simply again says you're in the lost forest.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 left to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notice what that while loop will now 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long as n is equal to right,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will keep prompting me, asking for an input, until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finally type in left, at which case, this will be false,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I'll jump down and pick up the print statement.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have an indeterminate number of times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still always going to do the same 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little bit boring, but it's still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to do the right 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that's kind of nice.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 Mention that we have an additional type of loop we can use for when things are determinate, which we’ll discuss </a:t>
            </a:r>
            <a:r>
              <a:rPr lang="en-US"/>
              <a:t>next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79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931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can control the flow.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for the first time, not just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a linear way with something that lets me check conditions.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the format of a while loop is very simple.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There's the while expression.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There's a test that's going to return a Boolean value,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either true or false, and then with indentation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set of expressions I'm going to evaluate.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performance of this is exactly what I just described.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the condition is true, I'm going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do all the steps inside that code block.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go back up and check the condition.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I'll keep going through that loop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until the condition finally comes out as false.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might I use that to do something a little more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interesting than trying to get out of the woods?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8134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let's think about where that might actually </a:t>
            </a:r>
            <a:r>
              <a:rPr lang="en-US" dirty="0" err="1"/>
              <a:t>nothelp</a:t>
            </a:r>
            <a:r>
              <a:rPr lang="en-US" dirty="0"/>
              <a:t> the way I'd </a:t>
            </a:r>
            <a:r>
              <a:rPr lang="en-US" dirty="0" err="1"/>
              <a:t>like.As</a:t>
            </a:r>
            <a:r>
              <a:rPr lang="en-US" dirty="0"/>
              <a:t> I said, simple branching programs just make </a:t>
            </a:r>
            <a:r>
              <a:rPr lang="en-US" dirty="0" err="1"/>
              <a:t>choices.Sometimes</a:t>
            </a:r>
            <a:r>
              <a:rPr lang="en-US" dirty="0"/>
              <a:t> though I might want to do </a:t>
            </a:r>
            <a:r>
              <a:rPr lang="en-US" dirty="0" err="1"/>
              <a:t>somethingover</a:t>
            </a:r>
            <a:r>
              <a:rPr lang="en-US" dirty="0"/>
              <a:t> and over and over </a:t>
            </a:r>
            <a:r>
              <a:rPr lang="en-US" dirty="0" err="1"/>
              <a:t>again.How</a:t>
            </a:r>
            <a:r>
              <a:rPr lang="en-US" dirty="0"/>
              <a:t> would I do that?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392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we have logical </a:t>
            </a:r>
            <a:r>
              <a:rPr lang="en-US" dirty="0" err="1"/>
              <a:t>expressions,we</a:t>
            </a:r>
            <a:r>
              <a:rPr lang="en-US" dirty="0"/>
              <a:t> also need to be able to combine </a:t>
            </a:r>
            <a:r>
              <a:rPr lang="en-US" dirty="0" err="1"/>
              <a:t>them.I</a:t>
            </a:r>
            <a:r>
              <a:rPr lang="en-US" dirty="0"/>
              <a:t> might want to say, is something less than </a:t>
            </a:r>
            <a:r>
              <a:rPr lang="en-US" dirty="0" err="1"/>
              <a:t>thisand</a:t>
            </a:r>
            <a:r>
              <a:rPr lang="en-US" dirty="0"/>
              <a:t> greater than something </a:t>
            </a:r>
            <a:r>
              <a:rPr lang="en-US" dirty="0" err="1"/>
              <a:t>else?And</a:t>
            </a:r>
            <a:r>
              <a:rPr lang="en-US" dirty="0"/>
              <a:t> so if I have two expressions that are </a:t>
            </a:r>
            <a:r>
              <a:rPr lang="en-US" dirty="0" err="1"/>
              <a:t>BooleansI</a:t>
            </a:r>
            <a:r>
              <a:rPr lang="en-US" dirty="0"/>
              <a:t> can also combine them using either and, </a:t>
            </a:r>
            <a:r>
              <a:rPr lang="en-US" dirty="0" err="1"/>
              <a:t>whichis</a:t>
            </a:r>
            <a:r>
              <a:rPr lang="en-US" dirty="0"/>
              <a:t> true if both are </a:t>
            </a:r>
            <a:r>
              <a:rPr lang="en-US" dirty="0" err="1"/>
              <a:t>true.Or</a:t>
            </a:r>
            <a:r>
              <a:rPr lang="en-US" dirty="0"/>
              <a:t>, which is true if either of them are </a:t>
            </a:r>
            <a:r>
              <a:rPr lang="en-US" dirty="0" err="1"/>
              <a:t>true.And</a:t>
            </a:r>
            <a:r>
              <a:rPr lang="en-US" dirty="0"/>
              <a:t> of course, not, which will be the </a:t>
            </a:r>
            <a:r>
              <a:rPr lang="en-US" dirty="0" err="1"/>
              <a:t>opposite.Not</a:t>
            </a:r>
            <a:r>
              <a:rPr lang="en-US" dirty="0"/>
              <a:t> a is true if a is </a:t>
            </a:r>
            <a:r>
              <a:rPr lang="en-US" dirty="0" err="1"/>
              <a:t>false.It's</a:t>
            </a:r>
            <a:r>
              <a:rPr lang="en-US" dirty="0"/>
              <a:t> false if a is </a:t>
            </a:r>
            <a:r>
              <a:rPr lang="en-US" dirty="0" err="1"/>
              <a:t>true.Once</a:t>
            </a:r>
            <a:r>
              <a:rPr lang="en-US" dirty="0"/>
              <a:t> I've got those pieces, I </a:t>
            </a:r>
            <a:r>
              <a:rPr lang="en-US" dirty="0" err="1"/>
              <a:t>canput</a:t>
            </a:r>
            <a:r>
              <a:rPr lang="en-US" dirty="0"/>
              <a:t> together more complicated expressions to decide tests.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6887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we have logical </a:t>
            </a:r>
            <a:r>
              <a:rPr lang="en-US" dirty="0" err="1"/>
              <a:t>expressions,we</a:t>
            </a:r>
            <a:r>
              <a:rPr lang="en-US" dirty="0"/>
              <a:t> also need to be able to combine </a:t>
            </a:r>
            <a:r>
              <a:rPr lang="en-US" dirty="0" err="1"/>
              <a:t>them.I</a:t>
            </a:r>
            <a:r>
              <a:rPr lang="en-US" dirty="0"/>
              <a:t> might want to say, is something less than </a:t>
            </a:r>
            <a:r>
              <a:rPr lang="en-US" dirty="0" err="1"/>
              <a:t>thisand</a:t>
            </a:r>
            <a:r>
              <a:rPr lang="en-US" dirty="0"/>
              <a:t> greater than something </a:t>
            </a:r>
            <a:r>
              <a:rPr lang="en-US" dirty="0" err="1"/>
              <a:t>else?And</a:t>
            </a:r>
            <a:r>
              <a:rPr lang="en-US" dirty="0"/>
              <a:t> so if I have two expressions that are </a:t>
            </a:r>
            <a:r>
              <a:rPr lang="en-US" dirty="0" err="1"/>
              <a:t>BooleansI</a:t>
            </a:r>
            <a:r>
              <a:rPr lang="en-US" dirty="0"/>
              <a:t> can also combine them using either and, </a:t>
            </a:r>
            <a:r>
              <a:rPr lang="en-US" dirty="0" err="1"/>
              <a:t>whichis</a:t>
            </a:r>
            <a:r>
              <a:rPr lang="en-US" dirty="0"/>
              <a:t> true if both are </a:t>
            </a:r>
            <a:r>
              <a:rPr lang="en-US" dirty="0" err="1"/>
              <a:t>true.Or</a:t>
            </a:r>
            <a:r>
              <a:rPr lang="en-US" dirty="0"/>
              <a:t>, which is true if either of them are </a:t>
            </a:r>
            <a:r>
              <a:rPr lang="en-US" dirty="0" err="1"/>
              <a:t>true.And</a:t>
            </a:r>
            <a:r>
              <a:rPr lang="en-US" dirty="0"/>
              <a:t> of course, not, which will be the </a:t>
            </a:r>
            <a:r>
              <a:rPr lang="en-US" dirty="0" err="1"/>
              <a:t>opposite.Not</a:t>
            </a:r>
            <a:r>
              <a:rPr lang="en-US" dirty="0"/>
              <a:t> a is true if a is </a:t>
            </a:r>
            <a:r>
              <a:rPr lang="en-US" dirty="0" err="1"/>
              <a:t>false.It's</a:t>
            </a:r>
            <a:r>
              <a:rPr lang="en-US" dirty="0"/>
              <a:t> false if a is </a:t>
            </a:r>
            <a:r>
              <a:rPr lang="en-US" dirty="0" err="1"/>
              <a:t>true.Once</a:t>
            </a:r>
            <a:r>
              <a:rPr lang="en-US" dirty="0"/>
              <a:t> I've got those pieces, I </a:t>
            </a:r>
            <a:r>
              <a:rPr lang="en-US" dirty="0" err="1"/>
              <a:t>canput</a:t>
            </a:r>
            <a:r>
              <a:rPr lang="en-US" dirty="0"/>
              <a:t> together more complicated expressions to decide tests.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2148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might we use these? Well, here's a simple little example. Here we have the beautiful city of Seattle.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Home to some of the best food in the world.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Namely the distinguished Pagliacci pizza.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we have our friend, Michael </a:t>
            </a:r>
            <a:r>
              <a:rPr lang="en-US" dirty="0" err="1"/>
              <a:t>Plengrat</a:t>
            </a:r>
            <a:r>
              <a:rPr lang="en-US" dirty="0"/>
              <a:t>, an open minded pizza enthusiast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Who happens to be looking for a slice.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Naturally, our pizza enthusiast friend needs instructions to find this beloved restaurant.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a complicated map, but we could so let’s use a simpler version of it.</a:t>
            </a:r>
          </a:p>
        </p:txBody>
      </p:sp>
    </p:spTree>
    <p:extLst>
      <p:ext uri="{BB962C8B-B14F-4D97-AF65-F5344CB8AC3E}">
        <p14:creationId xmlns:p14="http://schemas.microsoft.com/office/powerpoint/2010/main" val="1570720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I've got my student.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over here with his backpack ready 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 that free food, which is a way over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want to think about how would I instruct Michael to get there.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would the test be that I might want to use?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Well, I might say, if you can go to the right,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keep going to the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the other hand, if you get to the right and it's blocked,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change and go forward.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Unless both the right and the front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 blocked, in which case go to the left.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Unless all of them are blocked, in which case backtrack.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Won't be perfect, I could still get stuck.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this will work pretty well to get my way through a maze.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I've just described are four simple tests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let me think about how I would instruct </a:t>
            </a:r>
            <a:r>
              <a:rPr lang="en-US" dirty="0" err="1"/>
              <a:t>someody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solve a problem.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case, trying to find the delicious pizza for an open minded pizza enthusiast.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Oh, yeah, I need one more thing, which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to test when I found the food to know when to stop.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Simple tests.</a:t>
            </a:r>
          </a:p>
        </p:txBody>
      </p:sp>
    </p:spTree>
    <p:extLst>
      <p:ext uri="{BB962C8B-B14F-4D97-AF65-F5344CB8AC3E}">
        <p14:creationId xmlns:p14="http://schemas.microsoft.com/office/powerpoint/2010/main" val="2529028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those ideas, I can put together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first kind of interesting program called a branching program.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it would say, in that case of the maze,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move forward unless a test's true.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test might be moving to the right is blocked.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it's not blocked to the right,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do one thing-- keep moving forward.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it is a block to the right, I'm going to move ahead.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a branching program then simply consists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a test, something that's going to return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Boolean true or false.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the test is true, it's going to have some code that tells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 what to do in that case.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the other hand, if the test is false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going to have some code to tell 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to do in that case.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in either case, once I'm done with those pieces of 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pick up the rest of the computation.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see why it's called a branching program,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takes one of two branches based on that test.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Python, we don't necessarily have to have the false block.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have to have the true block.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this is true, there should be something I would 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if it's not always the case that 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want to do something even when it's not true, I can skip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that in mind, I can start now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building a little bit more interesting programs.</a:t>
            </a:r>
          </a:p>
        </p:txBody>
      </p:sp>
    </p:spTree>
    <p:extLst>
      <p:ext uri="{BB962C8B-B14F-4D97-AF65-F5344CB8AC3E}">
        <p14:creationId xmlns:p14="http://schemas.microsoft.com/office/powerpoint/2010/main" val="164916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here's a simple example.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first case of a branching program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an if-statement, that's a special symbol.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treated differently and when the Python evaluator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sees this it says, given that's an if,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evaluate this expression, which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should return a Boolean.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says, if the remainder of x divided by 2 is equal to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--notice the double equal sign there, if it's equal to 0,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that is true, then I want to execute this set of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going to print out a blank line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print out the word even.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it's not true, I need to tell it what to 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use the special symbol else for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are often called if-else expressions.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this is true, do this.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Otherwise, do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here again, I've got a block of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case, it's going to print out a blank line and then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word odd.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either case, when I'm done with all of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go down to the rest of the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is just going to print out a simple thing that says,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done with this conditional.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could type this in and run it, I invite you to do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what I want you to see here is a couple of things.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if-else structure.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said in a branch there should be three pieces.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you can see them, there's the test. [Animation 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There's the first block, that's the true block. [Animation 2]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And there's the false block. [Animation 3]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how did I know?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 rather, how did Python know those are the blocks?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of this indentation right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fact that those lines of code are important, because it tells 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that's an entire block of code and when I get done here,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pick back up the rest of the else.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more importantly, when I get done there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tells me where the rest of the code picks up.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simple example of a branching program.</a:t>
            </a:r>
          </a:p>
        </p:txBody>
      </p:sp>
    </p:spTree>
    <p:extLst>
      <p:ext uri="{BB962C8B-B14F-4D97-AF65-F5344CB8AC3E}">
        <p14:creationId xmlns:p14="http://schemas.microsoft.com/office/powerpoint/2010/main" val="217108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first lecture, we started talking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computation, computational thinking.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we began to introduce simple expressions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very simple programs.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lecture, we're going to add a new type.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we're going to start introducing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first class of algorithms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 going to be really valuable,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Things called iteration or iterative algorithms.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do that, I want to just quickly remind you of things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you saw last time and that you need to keep in mind.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 of all, variables, often called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bindings-- these were names that we had to which we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could associate values.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we saw they were created by using a name followed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an equal sign followed by an expression that had a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did we want the name?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could be descriptive.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tells us what that value 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gives us something that helps us think about how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we're going to use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let's us reread code more easily,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it certainly can be meaningful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it gives us a sense of how we want to use computations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more complicated ways.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of the things to remind you is there are certain words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cannot be used as variables.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are things called keywords,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things like int or float.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They describe a type that cannot be used as a name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a variable.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There's a set of these that we’ll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talk about as we go through.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you'll notice in Python when you type one of these keywords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in, it will show up in a different color, which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a hint that it's a keyword and not something you should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 trying to bind as a name for a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value could be any legal expression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returns a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that's going to store information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we're going to use.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finally we saw that we could update the value associated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a name by reassigning it using another assignment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statement.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8603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I've already said this, but I want to recap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I've got a test, it evaluates to true--when in fact, in this case x divided by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has a remainder of zero.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I've already said, notice the double equals sign rather than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single equal sign to do the comparison.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I've also said, the indentation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really important, it tells us what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pieces are associated together.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notice how that indentation gives 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nice visual structure for seeing where the code 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see the semantic structure of the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What's the true block?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What's the false block?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717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it turns out that you can have nested conditionals.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Inside of a block I could also have a conditional.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that's perfectly fine.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says, if this is true, then I’m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to go in and look at this portion.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if this is also true, I'm going to do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the other hand, if this is true, but this is false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jump down here and run that piece.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Again, I invite you to type this and try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it's going to do something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based on what the value of x is, it prints out whether it’s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divisible by 2 and 3, by 2 and not 3, or by 3 and not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it runs through that sequence of branches appropriately.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7383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finally, we can have compound Booleans.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I said, I have things that can be combined.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a Boolean.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That's a Boolean.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combination with the end also gives me a Boolean.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in this case, if x is less than y and x is also less than z, then the combination is true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I'm going to print out a particular 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Again, don't worry about what this actually does.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 want you to see is the structure,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including one last piece, which is elif also shorthand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else-if.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says, if this test is true, do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if this test is false, then see if this is true.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that's true, do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if it's false, then skip down.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case, there's an else and it will always do this.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have multiple elif statements.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a way of giving me a sequence of tests in order.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this is true, do something.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it's false, but this is true do something.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that's also false, but this is true do something.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4993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just then pulls them together.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I've got a basic conditional.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this condition is true, do a sequence of expressions.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have an if and an else.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 I can have an if, a sequence of </a:t>
            </a:r>
            <a:r>
              <a:rPr lang="en-US" dirty="0" err="1"/>
              <a:t>elifs</a:t>
            </a:r>
            <a:r>
              <a:rPr lang="en-US" dirty="0"/>
              <a:t>, and an else.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again, notice how the indentation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tells us which things to </a:t>
            </a:r>
            <a:r>
              <a:rPr lang="en-US"/>
              <a:t>do associated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</a:t>
            </a:r>
            <a:r>
              <a:rPr lang="en-US" dirty="0"/>
              <a:t>which block of code.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54501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indentation is how we are going to capture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pieces as well.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it doesn't have to just be conditionals.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have something that has other statements inside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it, such as the print statement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Again, don't worry what this code does,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a simple piece of code to execute some simple comparisons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numbers.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 want you to see is how we walk through the branches.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with that, we now have the first kind of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is one set of blocks inside of which,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I've got another set of blocks.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again, if this is true and that's true,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I'll get to that point.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if this is true and this is false-- so true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here, but false here what happens?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Oh, there is no code here, so nothing happens.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simply skips out to the end and jumps past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Again, I invite you to try this to see if it works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way I've described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 want you to see is the form of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other piece I want to remind you of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the fact that when we do comparisons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need to use the double equal.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Equal sign binds a value to a variable.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I, want to compare two things.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this is a standard place I make it all the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you'll get a bug.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Don't worry when you do it, Python is going to complain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 you saying you're trying to do a binding in a place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can’t.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remember, this is a place where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I'm doing a comparison I want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use the double equal sign in order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make the comparison of two values and return a Boolean.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861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have we added?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First, simple kind of program.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Branching programs allow us to make choices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do different things.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it's still the case that at most each statement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gets executed once.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might skip a set of statements if I skip over that branch,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I don't get there.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as a consequence of this, these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 what we would call linear programs.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They run in constant time because I execute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instruction at most once.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maximum time to run the program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going to depend only on the number of instructions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I have there.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Still valuable to make some decisions,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it's not going to give us the power that we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want to really build interesting algorithms.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that, we're going to get to after we practice this a bit.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45963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02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might think this is pretty straightforward,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we need to be careful about the order in which things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 done.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Suppose I got two variables named x and 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want to swap their values.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little sequence of expressions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looks like it should do the right thing, right?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Wrong.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think about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first expression assigns x to the value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second expression assigns y to the value 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third expression gets the value of x, which is 1,and assigns it to 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have x is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have y is 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look up the value of 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now assign it to 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the 2 was replaced by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when I do this expression, it says what's the value of 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1.Assign it to 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replace the 1 with a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it didn't swap them because there’s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sequence to this operation.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doesn't do what you think it was going to 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There's a better way to do it in fact, the right way to do it,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is to temporarily assign the value of 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the variable temp so that I can overwrite the value of 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still got that value around to restore into 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we need to think carefully about not only what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 I compute as a value and what do I give as a name,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the order in which I do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if I lose a binding for a name, I can't get it back.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that reminds us then of how to do assignments,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do bindings, and how to 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actual sequence of operations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create bindings associated with variables.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1240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that in mind, we could start then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building the simplest of the branching code, which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were either IF statements, which says if this condition is true,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execute a set of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IF ELSE, which said if this condition is true do this,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otherwise do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 the more general, IF ELIF ELSE,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says if this condition is true, do this.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it's false, check to see if this condition is true,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which case do this.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keep doing that until I get through all of the ELIF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clauses, and if all of the conditions are false,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pick up the ELSE clause and do the rest of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just repeating what we've done before, things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you've already seen.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that though, I'm still stuck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things that can only flow through code once.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take different branches to get there,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 can't go back and do something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0307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let's think about where that might actually </a:t>
            </a:r>
            <a:r>
              <a:rPr lang="en-US" dirty="0" err="1"/>
              <a:t>nothelp</a:t>
            </a:r>
            <a:r>
              <a:rPr lang="en-US" dirty="0"/>
              <a:t> the way I'd </a:t>
            </a:r>
            <a:r>
              <a:rPr lang="en-US" dirty="0" err="1"/>
              <a:t>like.As</a:t>
            </a:r>
            <a:r>
              <a:rPr lang="en-US" dirty="0"/>
              <a:t> I said, simple branching programs just make </a:t>
            </a:r>
            <a:r>
              <a:rPr lang="en-US" dirty="0" err="1"/>
              <a:t>choices.Sometimes</a:t>
            </a:r>
            <a:r>
              <a:rPr lang="en-US" dirty="0"/>
              <a:t> though I might want to do </a:t>
            </a:r>
            <a:r>
              <a:rPr lang="en-US" dirty="0" err="1"/>
              <a:t>somethingover</a:t>
            </a:r>
            <a:r>
              <a:rPr lang="en-US" dirty="0"/>
              <a:t> and over and over </a:t>
            </a:r>
            <a:r>
              <a:rPr lang="en-US" dirty="0" err="1"/>
              <a:t>again.How</a:t>
            </a:r>
            <a:r>
              <a:rPr lang="en-US" dirty="0"/>
              <a:t> would I do that?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9711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Well, imagine you're writing a simple little video game.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part of that game has a character that is very open minded regarding pizza.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he’s gotten himself lost in the Pagliacci Pizza Shop.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agree the graphics here aren't great,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you get the idea.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hero is tuck.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I'd like to do is to say to the character, if you go right,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you're going to get back to the same place.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You're going to be stuck in the same pizza shop.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being stuck in a pizza shop doesn’t sound like a bad thing at all…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remember, our hero is open minded. Not arbitrarily contrarian.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 needs to explore other pizza shops!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would I write that as code?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Well, you could say, gee, I could have an IF statement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says if I'm told to go right, here’s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set of things I want to do, otherwise if I go left,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I'll get out of there.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OK?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 want this to be something that if I keep going right,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keep getting stuck in the same spot.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say, gee, that's easy.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have another IF statement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says if the command is still exit right, do something.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the other hand, if I exit left,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I'll get out of the woods.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 didn't want to do that again.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I'm going right, I want to keep doing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see the problem.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want to be in literally an infinite loop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little video game that says if I'm going right,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always coming back to the same spot.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would I write code to do that?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Well, I could say I'm going to assume that a character doesn’t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push go right more than 100 times,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could write literally a big loop here-- not a loop,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sorry-- a big sequence of IFs that was 100 deep.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maybe somebody is really persistent,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they want to do it 1,000 times.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could see my problem.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don't want to write code when I have an indeterminate number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things that I want to 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need a different way of controlling this,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have that.</a:t>
            </a:r>
          </a:p>
        </p:txBody>
      </p:sp>
    </p:spTree>
    <p:extLst>
      <p:ext uri="{BB962C8B-B14F-4D97-AF65-F5344CB8AC3E}">
        <p14:creationId xmlns:p14="http://schemas.microsoft.com/office/powerpoint/2010/main" val="972450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called a while loop.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We're going to look at it in detail,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the idea is that I'm going to say here’s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check, a condition.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it's true, I'm going to do this,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I'm going to go back around and do it again.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I'll keep looping around and around on this while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until this condition is false, in which case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I'll jump out and do the next kind of 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 says, no matter how many times I go right,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I'll always be in that loop until I finally go left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break out of it.</a:t>
            </a:r>
          </a:p>
        </p:txBody>
      </p:sp>
    </p:spTree>
    <p:extLst>
      <p:ext uri="{BB962C8B-B14F-4D97-AF65-F5344CB8AC3E}">
        <p14:creationId xmlns:p14="http://schemas.microsoft.com/office/powerpoint/2010/main" val="800204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can control the flow.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for the first time, not just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a linear way with something that lets me check conditions.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the format of a while loop is very simple.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There's the while expression.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There's a test that's going to return a Boolean value,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either true or false, and then with indentation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set of expressions I'm going to evaluate.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performance of this is exactly what I just described.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the condition is true, I'm going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do all the steps inside that code block.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go back up and check the condition.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I'll keep going through that loop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until the condition finally comes out as false.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might I use that to do something a little more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interesting than trying to get out of the woods?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911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Intro to Python:</a:t>
            </a:r>
            <a:br>
              <a:rPr lang="en-CA" dirty="0"/>
            </a:br>
            <a:r>
              <a:rPr lang="en-CA" dirty="0"/>
              <a:t>Lesson VI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452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Logic Operators on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bools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A4322-693C-4525-A5A0-B17214960BFD}"/>
              </a:ext>
            </a:extLst>
          </p:cNvPr>
          <p:cNvSpPr txBox="1"/>
          <p:nvPr/>
        </p:nvSpPr>
        <p:spPr>
          <a:xfrm>
            <a:off x="4596690" y="1079668"/>
            <a:ext cx="3277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9BBD5"/>
                </a:solidFill>
                <a:latin typeface="Nixie One"/>
              </a:rPr>
              <a:t>You are playing a video game, and are lost in a labyrinth of a pizzeria</a:t>
            </a:r>
          </a:p>
          <a:p>
            <a:endParaRPr lang="en-US" sz="1200" dirty="0">
              <a:solidFill>
                <a:srgbClr val="19BBD5"/>
              </a:solidFill>
              <a:latin typeface="Nixie One"/>
            </a:endParaRPr>
          </a:p>
          <a:p>
            <a:r>
              <a:rPr lang="en-US" sz="1200" dirty="0">
                <a:solidFill>
                  <a:srgbClr val="19BBD5"/>
                </a:solidFill>
                <a:latin typeface="Nixie One"/>
              </a:rPr>
              <a:t>If you keep going right, takes you back to this same screen, stuck in a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A1DE7-CDBC-4A46-B7A3-475223829911}"/>
              </a:ext>
            </a:extLst>
          </p:cNvPr>
          <p:cNvSpPr txBox="1"/>
          <p:nvPr/>
        </p:nvSpPr>
        <p:spPr>
          <a:xfrm>
            <a:off x="1569130" y="995886"/>
            <a:ext cx="2642420" cy="181588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Nixie One"/>
              </a:rPr>
              <a:t>You are lost in the Pagliacci Pizza Emporium!</a:t>
            </a:r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1E9C1-2F58-4010-BBEB-048E026FB1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71" t="18645" r="24483" b="18645"/>
          <a:stretch/>
        </p:blipFill>
        <p:spPr>
          <a:xfrm>
            <a:off x="1954270" y="1891303"/>
            <a:ext cx="341282" cy="4019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213014-5F8B-4BD0-B516-BB2933DFA2BE}"/>
              </a:ext>
            </a:extLst>
          </p:cNvPr>
          <p:cNvSpPr/>
          <p:nvPr/>
        </p:nvSpPr>
        <p:spPr>
          <a:xfrm>
            <a:off x="1493808" y="2844644"/>
            <a:ext cx="70215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input(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“You are in Pagliacci Pizza. Go left or right?”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==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“right”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 = input(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“You are in Pagliacci Pizza. Go left or right?”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1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“You got out! Now you can enjoy other equally good, but different pizza.”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6436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644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556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Control Flow: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while</a:t>
            </a:r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 Loops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evaluates to a Boolean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If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is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, do all the steps inside the while code block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Check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 again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Repeat until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is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9228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8461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Using Control in Loops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Simple branching programs just make choices, but path through code is still linear</a:t>
            </a: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Sometimes we want to reuse parts of the code an indeterminate number of times </a:t>
            </a:r>
            <a:endParaRPr lang="en-US" sz="1800" dirty="0">
              <a:solidFill>
                <a:schemeClr val="accent2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736600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452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Logic Operators on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bools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and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are variable names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a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→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if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is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                    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if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is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and b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if both are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or b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→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if either or both are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523164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452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Logic Operators on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bools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and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are variable names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a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→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if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                  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if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is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and b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if both are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or b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→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if either or both are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921129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452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Logic Operators on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bools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AE30A-B046-4FB7-8C1A-C9CE8F563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452" y="959029"/>
            <a:ext cx="4438650" cy="3333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E4B8CE-8DD4-474F-98AA-A1D48402C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0" y="2015325"/>
            <a:ext cx="428624" cy="2857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347130-7D46-4202-AB3E-840B02C55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650" y="2495549"/>
            <a:ext cx="428624" cy="285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F873BF-3CCC-4F17-9741-EAC05F919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0" y="3367875"/>
            <a:ext cx="428624" cy="2857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13DFCA-02A1-460A-82CB-F8EC22CCD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0" y="1205024"/>
            <a:ext cx="428624" cy="285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31567D-5E8D-4875-B6D7-EF68EA93C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19" y="1607982"/>
            <a:ext cx="887539" cy="5916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A7EDFC-04DC-4F52-BFE6-F08AD897D6EC}"/>
              </a:ext>
            </a:extLst>
          </p:cNvPr>
          <p:cNvSpPr txBox="1"/>
          <p:nvPr/>
        </p:nvSpPr>
        <p:spPr>
          <a:xfrm>
            <a:off x="1765367" y="1749939"/>
            <a:ext cx="132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9BBD5"/>
                </a:solidFill>
                <a:latin typeface="Nixie One"/>
              </a:rPr>
              <a:t> =</a:t>
            </a:r>
            <a:r>
              <a:rPr lang="en-US" sz="800" dirty="0"/>
              <a:t>  </a:t>
            </a:r>
            <a:r>
              <a:rPr lang="en-US" dirty="0">
                <a:solidFill>
                  <a:srgbClr val="19BBD5"/>
                </a:solidFill>
                <a:latin typeface="Nixie One"/>
              </a:rPr>
              <a:t>delicious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AB3339-F572-471B-BC36-FB8D476C228D}"/>
              </a:ext>
            </a:extLst>
          </p:cNvPr>
          <p:cNvSpPr txBox="1"/>
          <p:nvPr/>
        </p:nvSpPr>
        <p:spPr>
          <a:xfrm>
            <a:off x="842676" y="1207441"/>
            <a:ext cx="273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9BBD5"/>
                </a:solidFill>
                <a:latin typeface="Nixie One"/>
              </a:rPr>
              <a:t>KEY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024DAF-AB0E-4B6E-8EF4-E3F8D0DBBDB1}"/>
              </a:ext>
            </a:extLst>
          </p:cNvPr>
          <p:cNvSpPr txBox="1"/>
          <p:nvPr/>
        </p:nvSpPr>
        <p:spPr>
          <a:xfrm>
            <a:off x="1785220" y="2441203"/>
            <a:ext cx="1406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9BBD5"/>
                </a:solidFill>
                <a:latin typeface="Nixie One"/>
              </a:rPr>
              <a:t> =</a:t>
            </a:r>
            <a:r>
              <a:rPr lang="en-US" sz="800" dirty="0"/>
              <a:t>  </a:t>
            </a:r>
            <a:r>
              <a:rPr lang="en-US" dirty="0">
                <a:solidFill>
                  <a:srgbClr val="19BBD5"/>
                </a:solidFill>
                <a:latin typeface="Nixie One"/>
              </a:rPr>
              <a:t>open minded pizza enthusiast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CD79E2-B9B2-44A4-95EC-D88E130B99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71" t="18645" r="24483" b="18645"/>
          <a:stretch/>
        </p:blipFill>
        <p:spPr>
          <a:xfrm>
            <a:off x="897204" y="2393315"/>
            <a:ext cx="763693" cy="8994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BAACCA-F391-46E7-BD69-31D5609685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71" t="18645" r="24483" b="18645"/>
          <a:stretch/>
        </p:blipFill>
        <p:spPr>
          <a:xfrm>
            <a:off x="3693337" y="1891935"/>
            <a:ext cx="281528" cy="33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8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452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Logic Operators on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bools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31567D-5E8D-4875-B6D7-EF68EA93C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19" y="1607982"/>
            <a:ext cx="887539" cy="5916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A7EDFC-04DC-4F52-BFE6-F08AD897D6EC}"/>
              </a:ext>
            </a:extLst>
          </p:cNvPr>
          <p:cNvSpPr txBox="1"/>
          <p:nvPr/>
        </p:nvSpPr>
        <p:spPr>
          <a:xfrm>
            <a:off x="1765367" y="1749939"/>
            <a:ext cx="132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9BBD5"/>
                </a:solidFill>
                <a:latin typeface="Nixie One"/>
              </a:rPr>
              <a:t> =</a:t>
            </a:r>
            <a:r>
              <a:rPr lang="en-US" sz="800" dirty="0"/>
              <a:t>  </a:t>
            </a:r>
            <a:r>
              <a:rPr lang="en-US" dirty="0">
                <a:solidFill>
                  <a:srgbClr val="19BBD5"/>
                </a:solidFill>
                <a:latin typeface="Nixie One"/>
              </a:rPr>
              <a:t>delicious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AB3339-F572-471B-BC36-FB8D476C228D}"/>
              </a:ext>
            </a:extLst>
          </p:cNvPr>
          <p:cNvSpPr txBox="1"/>
          <p:nvPr/>
        </p:nvSpPr>
        <p:spPr>
          <a:xfrm>
            <a:off x="842676" y="1207441"/>
            <a:ext cx="273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9BBD5"/>
                </a:solidFill>
                <a:latin typeface="Nixie One"/>
              </a:rPr>
              <a:t>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7137A1-C0BE-4263-BD3C-BCEAB3326FAA}"/>
              </a:ext>
            </a:extLst>
          </p:cNvPr>
          <p:cNvSpPr txBox="1"/>
          <p:nvPr/>
        </p:nvSpPr>
        <p:spPr>
          <a:xfrm>
            <a:off x="286030" y="3708004"/>
            <a:ext cx="30858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Nixie One"/>
              </a:rPr>
              <a:t>If right clear, go right</a:t>
            </a:r>
          </a:p>
          <a:p>
            <a:r>
              <a:rPr lang="en-US" dirty="0">
                <a:solidFill>
                  <a:schemeClr val="accent2"/>
                </a:solidFill>
                <a:latin typeface="Nixie One"/>
              </a:rPr>
              <a:t>If right blocked, go forward</a:t>
            </a:r>
          </a:p>
          <a:p>
            <a:r>
              <a:rPr lang="en-US" dirty="0">
                <a:solidFill>
                  <a:schemeClr val="accent2"/>
                </a:solidFill>
                <a:latin typeface="Nixie One"/>
              </a:rPr>
              <a:t>If right and front blocked, go left</a:t>
            </a:r>
          </a:p>
          <a:p>
            <a:r>
              <a:rPr lang="en-US" dirty="0">
                <a:solidFill>
                  <a:schemeClr val="accent2"/>
                </a:solidFill>
                <a:latin typeface="Nixie One"/>
              </a:rPr>
              <a:t>If right, front, left blocked, go back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65A2EE-E017-4E29-88C8-55D08B6B217B}"/>
              </a:ext>
            </a:extLst>
          </p:cNvPr>
          <p:cNvSpPr txBox="1"/>
          <p:nvPr/>
        </p:nvSpPr>
        <p:spPr>
          <a:xfrm>
            <a:off x="240362" y="3236837"/>
            <a:ext cx="273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Nixie One"/>
              </a:rPr>
              <a:t>Instructions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024DAF-AB0E-4B6E-8EF4-E3F8D0DBBDB1}"/>
              </a:ext>
            </a:extLst>
          </p:cNvPr>
          <p:cNvSpPr txBox="1"/>
          <p:nvPr/>
        </p:nvSpPr>
        <p:spPr>
          <a:xfrm>
            <a:off x="1785220" y="2441203"/>
            <a:ext cx="1406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9BBD5"/>
                </a:solidFill>
                <a:latin typeface="Nixie One"/>
              </a:rPr>
              <a:t> =</a:t>
            </a:r>
            <a:r>
              <a:rPr lang="en-US" sz="800" dirty="0"/>
              <a:t>  </a:t>
            </a:r>
            <a:r>
              <a:rPr lang="en-US" dirty="0">
                <a:solidFill>
                  <a:srgbClr val="19BBD5"/>
                </a:solidFill>
                <a:latin typeface="Nixie One"/>
              </a:rPr>
              <a:t>open minded pizza enthusiast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CD79E2-B9B2-44A4-95EC-D88E130B99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71" t="18645" r="24483" b="18645"/>
          <a:stretch/>
        </p:blipFill>
        <p:spPr>
          <a:xfrm>
            <a:off x="897204" y="2393315"/>
            <a:ext cx="763693" cy="8994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806B59-737F-4F18-A1C8-83F3A6E8F349}"/>
              </a:ext>
            </a:extLst>
          </p:cNvPr>
          <p:cNvSpPr/>
          <p:nvPr/>
        </p:nvSpPr>
        <p:spPr>
          <a:xfrm rot="20232961">
            <a:off x="3739243" y="1994280"/>
            <a:ext cx="1724850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1030F2-C58C-4FB1-866D-37CC0C02D767}"/>
              </a:ext>
            </a:extLst>
          </p:cNvPr>
          <p:cNvSpPr/>
          <p:nvPr/>
        </p:nvSpPr>
        <p:spPr>
          <a:xfrm rot="20232961">
            <a:off x="4440170" y="1698060"/>
            <a:ext cx="1724850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1F2484-C5D9-40DE-BBAC-E6F258641DE6}"/>
              </a:ext>
            </a:extLst>
          </p:cNvPr>
          <p:cNvSpPr/>
          <p:nvPr/>
        </p:nvSpPr>
        <p:spPr>
          <a:xfrm rot="21184604">
            <a:off x="5018783" y="1697051"/>
            <a:ext cx="1724850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373E2E-15D7-4C90-96A2-4EF1B93DBEBF}"/>
              </a:ext>
            </a:extLst>
          </p:cNvPr>
          <p:cNvSpPr/>
          <p:nvPr/>
        </p:nvSpPr>
        <p:spPr>
          <a:xfrm rot="5643062">
            <a:off x="6588583" y="1689847"/>
            <a:ext cx="580288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B3B5EA-07BB-4FE6-9187-68485B632BE9}"/>
              </a:ext>
            </a:extLst>
          </p:cNvPr>
          <p:cNvSpPr/>
          <p:nvPr/>
        </p:nvSpPr>
        <p:spPr>
          <a:xfrm rot="5743778">
            <a:off x="6588582" y="1462330"/>
            <a:ext cx="580288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48C231-4FD0-4925-B49A-FF53BD909905}"/>
              </a:ext>
            </a:extLst>
          </p:cNvPr>
          <p:cNvSpPr/>
          <p:nvPr/>
        </p:nvSpPr>
        <p:spPr>
          <a:xfrm rot="5616137">
            <a:off x="6617156" y="1231497"/>
            <a:ext cx="580288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7CF3AA-D4F1-4BC0-8F24-7BAD21F5C948}"/>
              </a:ext>
            </a:extLst>
          </p:cNvPr>
          <p:cNvSpPr/>
          <p:nvPr/>
        </p:nvSpPr>
        <p:spPr>
          <a:xfrm rot="5625080">
            <a:off x="6922893" y="924480"/>
            <a:ext cx="436842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23E0F2-6DC1-40FD-8317-6B373664040D}"/>
              </a:ext>
            </a:extLst>
          </p:cNvPr>
          <p:cNvSpPr/>
          <p:nvPr/>
        </p:nvSpPr>
        <p:spPr>
          <a:xfrm rot="5643062">
            <a:off x="6938341" y="1882512"/>
            <a:ext cx="580288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7DDE41-6649-433E-8C99-E68E1597671A}"/>
              </a:ext>
            </a:extLst>
          </p:cNvPr>
          <p:cNvSpPr/>
          <p:nvPr/>
        </p:nvSpPr>
        <p:spPr>
          <a:xfrm rot="5643062">
            <a:off x="6411940" y="2419191"/>
            <a:ext cx="1256424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3E7FD0-7D81-406E-A9A7-5A8993662FEE}"/>
              </a:ext>
            </a:extLst>
          </p:cNvPr>
          <p:cNvSpPr/>
          <p:nvPr/>
        </p:nvSpPr>
        <p:spPr>
          <a:xfrm rot="5643062">
            <a:off x="7097533" y="2603759"/>
            <a:ext cx="580288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D10D6F-B79A-4CB4-9624-49786F4FD022}"/>
              </a:ext>
            </a:extLst>
          </p:cNvPr>
          <p:cNvSpPr/>
          <p:nvPr/>
        </p:nvSpPr>
        <p:spPr>
          <a:xfrm rot="5643062">
            <a:off x="5761753" y="1960869"/>
            <a:ext cx="580288" cy="16167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B14D88-EB9D-4969-981F-F178EA924005}"/>
              </a:ext>
            </a:extLst>
          </p:cNvPr>
          <p:cNvSpPr/>
          <p:nvPr/>
        </p:nvSpPr>
        <p:spPr>
          <a:xfrm rot="5643062">
            <a:off x="5296554" y="2999893"/>
            <a:ext cx="580288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281A0B0-1977-4B47-B6CC-D9C83103C13F}"/>
              </a:ext>
            </a:extLst>
          </p:cNvPr>
          <p:cNvSpPr/>
          <p:nvPr/>
        </p:nvSpPr>
        <p:spPr>
          <a:xfrm rot="5643062">
            <a:off x="6114414" y="2768700"/>
            <a:ext cx="580288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4131C7-0727-4C6D-8871-B0FE63A928C9}"/>
              </a:ext>
            </a:extLst>
          </p:cNvPr>
          <p:cNvSpPr/>
          <p:nvPr/>
        </p:nvSpPr>
        <p:spPr>
          <a:xfrm rot="5643062">
            <a:off x="6323239" y="3555395"/>
            <a:ext cx="1269172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D40E6B-454D-49C1-A902-303D3CE64294}"/>
              </a:ext>
            </a:extLst>
          </p:cNvPr>
          <p:cNvSpPr/>
          <p:nvPr/>
        </p:nvSpPr>
        <p:spPr>
          <a:xfrm rot="5591482">
            <a:off x="5271022" y="3480883"/>
            <a:ext cx="580288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BABEB9-A3E4-4621-8EC2-80FBB673ACB8}"/>
              </a:ext>
            </a:extLst>
          </p:cNvPr>
          <p:cNvSpPr/>
          <p:nvPr/>
        </p:nvSpPr>
        <p:spPr>
          <a:xfrm rot="5643062">
            <a:off x="7750321" y="2075965"/>
            <a:ext cx="580288" cy="1571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15F8664-D33F-4B2B-8BB5-AD7D0B83A267}"/>
              </a:ext>
            </a:extLst>
          </p:cNvPr>
          <p:cNvSpPr/>
          <p:nvPr/>
        </p:nvSpPr>
        <p:spPr>
          <a:xfrm rot="5643062">
            <a:off x="7681714" y="2967681"/>
            <a:ext cx="889819" cy="8150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AE0B536-5E64-4EA0-92CA-95359F6EF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568" y="3391050"/>
            <a:ext cx="506372" cy="33758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85D1E5E-0BFC-4777-ADF0-DA44E0EC16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71" t="18645" r="24483" b="18645"/>
          <a:stretch/>
        </p:blipFill>
        <p:spPr>
          <a:xfrm>
            <a:off x="3871289" y="2307472"/>
            <a:ext cx="288068" cy="33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9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4422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Branching Programs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674659" y="1707006"/>
            <a:ext cx="420214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The simplest branching statement is a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conditional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A test (expression that evaluates to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or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)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A block of code to execute if the test is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An optional block of code to execute if the test is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sz="1800" dirty="0">
              <a:solidFill>
                <a:schemeClr val="accent2"/>
              </a:solidFill>
              <a:latin typeface="Muli"/>
            </a:endParaRPr>
          </a:p>
          <a:p>
            <a:endParaRPr lang="en-US" sz="1800" dirty="0">
              <a:solidFill>
                <a:schemeClr val="accent2"/>
              </a:solidFill>
              <a:latin typeface="Muli"/>
            </a:endParaRPr>
          </a:p>
          <a:p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739F5C-5376-4BEA-80AD-45349883F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550" y="1447799"/>
            <a:ext cx="3098221" cy="292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int(input(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“Enter and integer: ”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% 2 == 0: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‘Even’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‘Odd’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‘Done with conditional’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37449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A simple example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7C2B12-2380-48A7-88E4-B7067D58FA66}"/>
              </a:ext>
            </a:extLst>
          </p:cNvPr>
          <p:cNvSpPr txBox="1"/>
          <p:nvPr/>
        </p:nvSpPr>
        <p:spPr>
          <a:xfrm>
            <a:off x="4071923" y="1543050"/>
            <a:ext cx="1000153" cy="3385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6DAEC"/>
                </a:solidFill>
                <a:latin typeface="Muli"/>
              </a:rPr>
              <a:t>The test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39C5B4-A650-4FC6-974F-5A8658583707}"/>
              </a:ext>
            </a:extLst>
          </p:cNvPr>
          <p:cNvCxnSpPr/>
          <p:nvPr/>
        </p:nvCxnSpPr>
        <p:spPr>
          <a:xfrm flipH="1">
            <a:off x="3790950" y="1704975"/>
            <a:ext cx="257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160E59-D9E2-4FF8-9882-B60529A6A1A9}"/>
              </a:ext>
            </a:extLst>
          </p:cNvPr>
          <p:cNvSpPr txBox="1"/>
          <p:nvPr/>
        </p:nvSpPr>
        <p:spPr>
          <a:xfrm>
            <a:off x="579353" y="2017139"/>
            <a:ext cx="1242481" cy="3385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6DAEC"/>
                </a:solidFill>
                <a:latin typeface="Muli"/>
              </a:rPr>
              <a:t>True Block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0ADE9-34F0-429A-9C25-45462EEAF454}"/>
              </a:ext>
            </a:extLst>
          </p:cNvPr>
          <p:cNvCxnSpPr>
            <a:cxnSpLocks/>
          </p:cNvCxnSpPr>
          <p:nvPr/>
        </p:nvCxnSpPr>
        <p:spPr>
          <a:xfrm>
            <a:off x="1821834" y="2186416"/>
            <a:ext cx="396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6447F2-2702-4EF8-A0ED-5D6164288AFC}"/>
              </a:ext>
            </a:extLst>
          </p:cNvPr>
          <p:cNvSpPr txBox="1"/>
          <p:nvPr/>
        </p:nvSpPr>
        <p:spPr>
          <a:xfrm>
            <a:off x="579353" y="3053363"/>
            <a:ext cx="1242481" cy="3385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6DAEC"/>
                </a:solidFill>
                <a:latin typeface="Muli"/>
              </a:rPr>
              <a:t>False Block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FB89AC-D8FD-43F8-A05D-6EFB7009478D}"/>
              </a:ext>
            </a:extLst>
          </p:cNvPr>
          <p:cNvCxnSpPr>
            <a:cxnSpLocks/>
          </p:cNvCxnSpPr>
          <p:nvPr/>
        </p:nvCxnSpPr>
        <p:spPr>
          <a:xfrm>
            <a:off x="1821834" y="3222640"/>
            <a:ext cx="396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5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3268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Variables (Revisited)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Muli"/>
              </a:rPr>
              <a:t>Name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descriptive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meaningful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helps you re-read code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cannot be keywords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Muli"/>
              </a:rPr>
              <a:t>Value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information stored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Can be updated</a:t>
            </a:r>
            <a:endParaRPr lang="en-US" sz="1800" dirty="0">
              <a:solidFill>
                <a:schemeClr val="accent2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358657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1889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cs typeface="Courier New" panose="02070309020205020404" pitchFamily="49" charset="0"/>
                <a:sym typeface="Nixie One"/>
              </a:rPr>
              <a:t>Some Observations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183131"/>
            <a:ext cx="684223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The expression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x%2 == 0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evaluates to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when the remainder of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divided by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Note that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is used for comparison, since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is reserved for assignment</a:t>
            </a:r>
          </a:p>
          <a:p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The indentation is important – each indented set of expressions denotes a block of instructions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For example, if the last statement were indented, it would be executed as a part of the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block of code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Note how this indentation provides a visual structure that reflects the semantic structure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723235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37449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A simple example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% 2 == 0: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% 3 == 0: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‘Divisible by 2 and 3’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‘Divisible by 2 and not by 3’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% 3 == 0: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‘Divisible by 3 and not by 2’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‘Not divisible by 2 or 3’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2601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355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Compound Booleans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&lt; y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&lt; z: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‘x is least’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&lt; z: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‘y is least’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‘z is least’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1836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355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Compound Booleans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43075" y="1107570"/>
            <a:ext cx="2542454" cy="862625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57CDA7-8426-492F-8B93-5F687418E542}"/>
              </a:ext>
            </a:extLst>
          </p:cNvPr>
          <p:cNvSpPr/>
          <p:nvPr/>
        </p:nvSpPr>
        <p:spPr>
          <a:xfrm>
            <a:off x="1743075" y="2079208"/>
            <a:ext cx="2542454" cy="1437708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9958C0-60F6-4DE9-8874-5EA18B4031F2}"/>
              </a:ext>
            </a:extLst>
          </p:cNvPr>
          <p:cNvSpPr/>
          <p:nvPr/>
        </p:nvSpPr>
        <p:spPr>
          <a:xfrm>
            <a:off x="4629871" y="1107570"/>
            <a:ext cx="2542454" cy="2123658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47494-C6F6-43A7-8CC6-A7E715AA4A5E}"/>
              </a:ext>
            </a:extLst>
          </p:cNvPr>
          <p:cNvSpPr txBox="1"/>
          <p:nvPr/>
        </p:nvSpPr>
        <p:spPr>
          <a:xfrm>
            <a:off x="1367558" y="3668004"/>
            <a:ext cx="6728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has a value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or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Evaluate expressions in that block if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is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317114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25555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Indentation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906906"/>
            <a:ext cx="6842238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Indentation… it REALLY matters in Python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How you denote blocks of code</a:t>
            </a: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float((input(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“Enter a number for x: ”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float(input(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“Enter a number for y: ”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== y :</a:t>
            </a: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‘x and y are equal’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!= 0:</a:t>
            </a: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“therefore, x / y is”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x/y)</a:t>
            </a:r>
          </a:p>
          <a:p>
            <a:pPr>
              <a:buClr>
                <a:schemeClr val="accent4"/>
              </a:buClr>
            </a:pP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&lt; y:</a:t>
            </a: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‘y is smaller’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6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‘y is smaller’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“thanks”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015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6586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cs typeface="Courier New" panose="02070309020205020404" pitchFamily="49" charset="0"/>
                <a:sym typeface="Nixie One"/>
              </a:rPr>
              <a:t>What have we added?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183131"/>
            <a:ext cx="68422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Branching programs allow us to make choices and do different things</a:t>
            </a:r>
          </a:p>
          <a:p>
            <a:endParaRPr lang="en-US" sz="1800" dirty="0">
              <a:solidFill>
                <a:srgbClr val="C6DAEC"/>
              </a:solidFill>
              <a:latin typeface="Muli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But still the case that at most, each statement gets execute once.</a:t>
            </a:r>
          </a:p>
          <a:p>
            <a:endParaRPr lang="en-US" sz="1800" dirty="0">
              <a:solidFill>
                <a:srgbClr val="C6DAEC"/>
              </a:solidFill>
              <a:latin typeface="Muli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So maximum time to run the program depends only on the length of the program</a:t>
            </a:r>
          </a:p>
          <a:p>
            <a:endParaRPr lang="en-US" sz="1800" dirty="0">
              <a:solidFill>
                <a:srgbClr val="C6DAEC"/>
              </a:solidFill>
              <a:latin typeface="Muli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These programs run in </a:t>
            </a:r>
            <a:r>
              <a:rPr lang="en-US" sz="1800" dirty="0">
                <a:solidFill>
                  <a:schemeClr val="accent2"/>
                </a:solidFill>
                <a:latin typeface="Muli"/>
                <a:cs typeface="Courier New" panose="02070309020205020404" pitchFamily="49" charset="0"/>
              </a:rPr>
              <a:t>constant time</a:t>
            </a:r>
            <a:endParaRPr lang="en-US" sz="1800" dirty="0">
              <a:solidFill>
                <a:schemeClr val="accent2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477841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9087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Variable Binding with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=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Compute the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right-hand side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VALUE</a:t>
            </a: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Store it (aka bind it) in the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left-hand side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VARIABLE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Left hand side will be replaced with new value</a:t>
            </a: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is called assignment</a:t>
            </a: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x*x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x+1</a:t>
            </a:r>
          </a:p>
        </p:txBody>
      </p:sp>
    </p:spTree>
    <p:extLst>
      <p:ext uri="{BB962C8B-B14F-4D97-AF65-F5344CB8AC3E}">
        <p14:creationId xmlns:p14="http://schemas.microsoft.com/office/powerpoint/2010/main" val="130804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35734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</a:rPr>
              <a:t>Binding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25828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Swap variables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Is this ok?</a:t>
            </a: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2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y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153EC1-2511-4001-8A3A-EE7B82C49E06}"/>
              </a:ext>
            </a:extLst>
          </p:cNvPr>
          <p:cNvSpPr txBox="1"/>
          <p:nvPr/>
        </p:nvSpPr>
        <p:spPr>
          <a:xfrm>
            <a:off x="2880504" y="2092530"/>
            <a:ext cx="207112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2</a:t>
            </a: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</a:t>
            </a: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C22900-848A-4E63-894D-2A8D035E1F8F}"/>
              </a:ext>
            </a:extLst>
          </p:cNvPr>
          <p:cNvSpPr/>
          <p:nvPr/>
        </p:nvSpPr>
        <p:spPr>
          <a:xfrm>
            <a:off x="5141884" y="1259331"/>
            <a:ext cx="25828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Swap variables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Muli"/>
              </a:rPr>
              <a:t>This is ok!</a:t>
            </a: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2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y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temp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292F9-E81B-4D57-A811-490DB342D368}"/>
              </a:ext>
            </a:extLst>
          </p:cNvPr>
          <p:cNvSpPr txBox="1"/>
          <p:nvPr/>
        </p:nvSpPr>
        <p:spPr>
          <a:xfrm>
            <a:off x="6738129" y="2092530"/>
            <a:ext cx="20711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2</a:t>
            </a: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2</a:t>
            </a: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</a:t>
            </a: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3623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Control Flow - Branching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43075" y="1107570"/>
            <a:ext cx="2542454" cy="862625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57CDA7-8426-492F-8B93-5F687418E542}"/>
              </a:ext>
            </a:extLst>
          </p:cNvPr>
          <p:cNvSpPr/>
          <p:nvPr/>
        </p:nvSpPr>
        <p:spPr>
          <a:xfrm>
            <a:off x="1743075" y="2079208"/>
            <a:ext cx="2542454" cy="1437708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9958C0-60F6-4DE9-8874-5EA18B4031F2}"/>
              </a:ext>
            </a:extLst>
          </p:cNvPr>
          <p:cNvSpPr/>
          <p:nvPr/>
        </p:nvSpPr>
        <p:spPr>
          <a:xfrm>
            <a:off x="4629871" y="1107570"/>
            <a:ext cx="2542454" cy="2123658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47494-C6F6-43A7-8CC6-A7E715AA4A5E}"/>
              </a:ext>
            </a:extLst>
          </p:cNvPr>
          <p:cNvSpPr txBox="1"/>
          <p:nvPr/>
        </p:nvSpPr>
        <p:spPr>
          <a:xfrm>
            <a:off x="1367558" y="3668004"/>
            <a:ext cx="6728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has a value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or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Evaluate expressions in that block if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is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2958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8461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Using Control in Loops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Simple branching programs just make choices, but path through code is still linear</a:t>
            </a: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Sometimes we want to reuse parts of the code an indeterminate number of times </a:t>
            </a:r>
            <a:endParaRPr lang="en-US" sz="1800" dirty="0">
              <a:solidFill>
                <a:schemeClr val="accent2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33957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452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Logic Operators on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bools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A4322-693C-4525-A5A0-B17214960BFD}"/>
              </a:ext>
            </a:extLst>
          </p:cNvPr>
          <p:cNvSpPr txBox="1"/>
          <p:nvPr/>
        </p:nvSpPr>
        <p:spPr>
          <a:xfrm>
            <a:off x="4596690" y="1079668"/>
            <a:ext cx="3277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9BBD5"/>
                </a:solidFill>
                <a:latin typeface="Nixie One"/>
              </a:rPr>
              <a:t>You are playing a video game, and are lost in a labyrinth of a pizzeria</a:t>
            </a:r>
          </a:p>
          <a:p>
            <a:endParaRPr lang="en-US" sz="1200" dirty="0">
              <a:solidFill>
                <a:srgbClr val="19BBD5"/>
              </a:solidFill>
              <a:latin typeface="Nixie One"/>
            </a:endParaRPr>
          </a:p>
          <a:p>
            <a:r>
              <a:rPr lang="en-US" sz="1200" dirty="0">
                <a:solidFill>
                  <a:srgbClr val="19BBD5"/>
                </a:solidFill>
                <a:latin typeface="Nixie One"/>
              </a:rPr>
              <a:t>If you keep going right, takes you back to this same screen, stuck in a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A1DE7-CDBC-4A46-B7A3-475223829911}"/>
              </a:ext>
            </a:extLst>
          </p:cNvPr>
          <p:cNvSpPr txBox="1"/>
          <p:nvPr/>
        </p:nvSpPr>
        <p:spPr>
          <a:xfrm>
            <a:off x="1569130" y="995886"/>
            <a:ext cx="2642420" cy="181588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Nixie One"/>
              </a:rPr>
              <a:t>You are lost in the Pagliacci Pizza Emporium!</a:t>
            </a:r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1E9C1-2F58-4010-BBEB-048E026FB1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71" t="18645" r="24483" b="18645"/>
          <a:stretch/>
        </p:blipFill>
        <p:spPr>
          <a:xfrm>
            <a:off x="1954270" y="1891303"/>
            <a:ext cx="341282" cy="4019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213014-5F8B-4BD0-B516-BB2933DFA2BE}"/>
              </a:ext>
            </a:extLst>
          </p:cNvPr>
          <p:cNvSpPr/>
          <p:nvPr/>
        </p:nvSpPr>
        <p:spPr>
          <a:xfrm>
            <a:off x="1493809" y="2844644"/>
            <a:ext cx="6842238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&lt;exit right&gt;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&lt;set background to </a:t>
            </a:r>
            <a:r>
              <a:rPr lang="en-US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Pagliacci_Pizza_Emporium_background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&lt;exit right&gt;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&lt;set background to </a:t>
            </a:r>
            <a:r>
              <a:rPr lang="en-US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Pagliacci_Pizza_Emporium_background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&lt;exit right&gt;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&lt;set background to </a:t>
            </a:r>
            <a:r>
              <a:rPr lang="en-US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Pagliacci_Pizza_Emporium_background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and so on and on and on…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&lt;set background to </a:t>
            </a:r>
            <a:r>
              <a:rPr lang="en-US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exit_background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&lt;set background to </a:t>
            </a:r>
            <a:r>
              <a:rPr lang="en-US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exit_background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&lt;set background to </a:t>
            </a:r>
            <a:r>
              <a:rPr lang="en-US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exit_background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accent4"/>
              </a:buClr>
            </a:pPr>
            <a:endParaRPr lang="en-US" sz="11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% 3 == 0: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‘Divisible by 3 and not by 2’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1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‘Not divisible by 2 or 3’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60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452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Logic Operators on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bools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A4322-693C-4525-A5A0-B17214960BFD}"/>
              </a:ext>
            </a:extLst>
          </p:cNvPr>
          <p:cNvSpPr txBox="1"/>
          <p:nvPr/>
        </p:nvSpPr>
        <p:spPr>
          <a:xfrm>
            <a:off x="4596690" y="1079668"/>
            <a:ext cx="3277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9BBD5"/>
                </a:solidFill>
                <a:latin typeface="Nixie One"/>
              </a:rPr>
              <a:t>You are playing a video game, and are lost in a labyrinth of a pizzeria</a:t>
            </a:r>
          </a:p>
          <a:p>
            <a:endParaRPr lang="en-US" sz="1200" dirty="0">
              <a:solidFill>
                <a:srgbClr val="19BBD5"/>
              </a:solidFill>
              <a:latin typeface="Nixie One"/>
            </a:endParaRPr>
          </a:p>
          <a:p>
            <a:r>
              <a:rPr lang="en-US" sz="1200" dirty="0">
                <a:solidFill>
                  <a:srgbClr val="19BBD5"/>
                </a:solidFill>
                <a:latin typeface="Nixie One"/>
              </a:rPr>
              <a:t>If you keep going right, takes you back to this same screen, stuck in a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A1DE7-CDBC-4A46-B7A3-475223829911}"/>
              </a:ext>
            </a:extLst>
          </p:cNvPr>
          <p:cNvSpPr txBox="1"/>
          <p:nvPr/>
        </p:nvSpPr>
        <p:spPr>
          <a:xfrm>
            <a:off x="1569130" y="995886"/>
            <a:ext cx="2642420" cy="181588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Nixie One"/>
              </a:rPr>
              <a:t>You are lost in the Pagliacci Pizza Emporium!</a:t>
            </a:r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1E9C1-2F58-4010-BBEB-048E026FB1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71" t="18645" r="24483" b="18645"/>
          <a:stretch/>
        </p:blipFill>
        <p:spPr>
          <a:xfrm>
            <a:off x="1954270" y="1891303"/>
            <a:ext cx="341282" cy="4019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213014-5F8B-4BD0-B516-BB2933DFA2BE}"/>
              </a:ext>
            </a:extLst>
          </p:cNvPr>
          <p:cNvSpPr/>
          <p:nvPr/>
        </p:nvSpPr>
        <p:spPr>
          <a:xfrm>
            <a:off x="1493809" y="2844644"/>
            <a:ext cx="68422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&lt;exit right&gt;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&lt;set background to </a:t>
            </a:r>
            <a:r>
              <a:rPr lang="en-US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Pagliacci_Pizza_Emporium_background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accent4"/>
              </a:buClr>
            </a:pPr>
            <a:endParaRPr lang="en-US" sz="11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&lt;set background to </a:t>
            </a:r>
            <a:r>
              <a:rPr lang="en-US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exit_background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4767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556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Control Flow: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while</a:t>
            </a:r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 Loops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evaluates to a Boolean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If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is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, do all the steps inside the while code block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Check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 again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Repeat until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is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288023772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8612</TotalTime>
  <Words>5785</Words>
  <Application>Microsoft Office PowerPoint</Application>
  <PresentationFormat>On-screen Show (16:9)</PresentationFormat>
  <Paragraphs>745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Nixie One</vt:lpstr>
      <vt:lpstr>Arial</vt:lpstr>
      <vt:lpstr>Muli</vt:lpstr>
      <vt:lpstr>Courier New</vt:lpstr>
      <vt:lpstr>Helvetica Neue</vt:lpstr>
      <vt:lpstr>Imogen template</vt:lpstr>
      <vt:lpstr>Intro to Python: Lesson 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Hoffman, Brandon</dc:creator>
  <cp:lastModifiedBy>Brandon Hoffman</cp:lastModifiedBy>
  <cp:revision>75</cp:revision>
  <dcterms:modified xsi:type="dcterms:W3CDTF">2020-10-23T15:18:07Z</dcterms:modified>
</cp:coreProperties>
</file>