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04" r:id="rId3"/>
    <p:sldId id="305" r:id="rId4"/>
    <p:sldId id="306" r:id="rId5"/>
    <p:sldId id="307" r:id="rId6"/>
    <p:sldId id="308" r:id="rId7"/>
    <p:sldId id="280" r:id="rId8"/>
  </p:sldIdLst>
  <p:sldSz cx="9144000" cy="5143500" type="screen16x9"/>
  <p:notesSz cx="6858000" cy="9144000"/>
  <p:embeddedFontLst>
    <p:embeddedFont>
      <p:font typeface="Nixie One" panose="020B0604020202020204" charset="0"/>
      <p:regular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9829" autoAdjust="0"/>
  </p:normalViewPr>
  <p:slideViewPr>
    <p:cSldViewPr snapToGrid="0">
      <p:cViewPr varScale="1">
        <p:scale>
          <a:sx n="137" d="100"/>
          <a:sy n="137" d="100"/>
        </p:scale>
        <p:origin x="858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12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94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11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28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</a:t>
            </a:r>
            <a:r>
              <a:rPr lang="en-CA" dirty="0" smtClean="0"/>
              <a:t>Python:</a:t>
            </a:r>
            <a:br>
              <a:rPr lang="en-CA" dirty="0" smtClean="0"/>
            </a:br>
            <a:r>
              <a:rPr lang="en-CA" dirty="0" smtClean="0"/>
              <a:t>Lesson 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221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solidFill>
                  <a:srgbClr val="19BBD5"/>
                </a:solidFill>
                <a:latin typeface="Nixie One"/>
                <a:sym typeface="Nixie One"/>
              </a:rPr>
              <a:t>Aspects of Languages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49313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Primitive Constructs</a:t>
            </a:r>
            <a:endParaRPr lang="en-US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English: words</a:t>
            </a: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programming language: numbers, strings,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and simple operations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21008"/>
              </p:ext>
            </p:extLst>
          </p:nvPr>
        </p:nvGraphicFramePr>
        <p:xfrm>
          <a:off x="1272715" y="3166831"/>
          <a:ext cx="6096000" cy="782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437635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11954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95694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607669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5502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C6DAEC"/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 lang="en-US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C6DAEC"/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lang="en-US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C6DAEC"/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lang="en-US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C6DAEC"/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lang="en-US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C6DAEC"/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Operations</a:t>
                      </a:r>
                      <a:endParaRPr lang="en-US" sz="1400" b="0" i="0" u="none" strike="noStrike" cap="none" dirty="0">
                        <a:solidFill>
                          <a:srgbClr val="C6DAEC"/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3, 688, -4, 0</a:t>
                      </a:r>
                      <a:endParaRPr lang="en-US" sz="1050" b="0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3.2, -15.0, 1.9</a:t>
                      </a:r>
                      <a:endParaRPr lang="en-US" sz="1050" b="0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“A”, “3”, “@”, “z”</a:t>
                      </a:r>
                      <a:endParaRPr lang="en-US" sz="1050" b="0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“Cat”, “2,565”, “</a:t>
                      </a:r>
                      <a:r>
                        <a:rPr lang="en-US" sz="1050" b="0" i="0" u="none" strike="noStrike" cap="none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eik-di+di</a:t>
                      </a:r>
                      <a:r>
                        <a:rPr lang="en-US" sz="1050" b="0" i="0" u="none" strike="noStrike" cap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lang="en-US" sz="1050" b="0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+, -,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uli"/>
                          <a:ea typeface="Arial"/>
                          <a:cs typeface="Arial"/>
                          <a:sym typeface="Arial"/>
                        </a:rPr>
                        <a:t> /, %, *, **, //, &gt;, &lt;</a:t>
                      </a:r>
                      <a:endParaRPr lang="en-US" sz="1050" b="0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uli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2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221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solidFill>
                  <a:srgbClr val="19BBD5"/>
                </a:solidFill>
                <a:latin typeface="Nixie One"/>
                <a:sym typeface="Nixie One"/>
              </a:rPr>
              <a:t>Aspects of Languages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8" y="1135506"/>
            <a:ext cx="71493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Syntax</a:t>
            </a:r>
            <a:endParaRPr lang="en-US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English: cat dog boy                   not syntactically valid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              cat hugs boy                 syntactically valid</a:t>
            </a: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Programming language: </a:t>
            </a:r>
            <a:r>
              <a:rPr lang="en-US" sz="1800" dirty="0" smtClean="0">
                <a:solidFill>
                  <a:schemeClr val="accent2"/>
                </a:solidFill>
                <a:latin typeface="Muli"/>
              </a:rPr>
              <a:t>“hi”5       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not syntactically valid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                                           </a:t>
            </a:r>
            <a:r>
              <a:rPr lang="en-US" sz="1800" dirty="0" smtClean="0">
                <a:solidFill>
                  <a:schemeClr val="accent2"/>
                </a:solidFill>
                <a:latin typeface="Muli"/>
              </a:rPr>
              <a:t>3.2 * 5      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syntactically valid</a:t>
            </a: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5615" y="1598455"/>
            <a:ext cx="865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1456" y="1897438"/>
            <a:ext cx="815518" cy="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24691" y="2413967"/>
            <a:ext cx="399034" cy="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77091" y="2698991"/>
            <a:ext cx="407178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157018" y="1135506"/>
            <a:ext cx="80777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Static semantics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is which syntactically valid strings have meaning</a:t>
            </a:r>
          </a:p>
          <a:p>
            <a:endParaRPr lang="en-US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English: “I are hungry”          syntactically valid, but static semantic error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              </a:t>
            </a: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Programming language:  </a:t>
            </a:r>
            <a:r>
              <a:rPr lang="en-US" sz="1800" dirty="0" smtClean="0">
                <a:solidFill>
                  <a:schemeClr val="accent2"/>
                </a:solidFill>
                <a:latin typeface="Muli"/>
              </a:rPr>
              <a:t>3.2 * 5        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syntactically valid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                                           </a:t>
            </a:r>
            <a:r>
              <a:rPr lang="en-US" sz="1800" dirty="0" smtClean="0">
                <a:solidFill>
                  <a:schemeClr val="accent2"/>
                </a:solidFill>
                <a:latin typeface="Muli"/>
              </a:rPr>
              <a:t>3 + “hi”        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static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semantic error</a:t>
            </a: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221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solidFill>
                  <a:srgbClr val="19BBD5"/>
                </a:solidFill>
                <a:latin typeface="Nixie One"/>
                <a:sym typeface="Nixie One"/>
              </a:rPr>
              <a:t>Aspects of Languages</a:t>
            </a:r>
            <a:endParaRPr lang="en-CA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65535" y="2620708"/>
            <a:ext cx="399034" cy="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46601" y="2901030"/>
            <a:ext cx="407178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55419" y="1812510"/>
            <a:ext cx="399034" cy="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221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solidFill>
                  <a:srgbClr val="19BBD5"/>
                </a:solidFill>
                <a:latin typeface="Nixie One"/>
                <a:sym typeface="Nixie One"/>
              </a:rPr>
              <a:t>Aspects of Languages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652608" y="1135506"/>
            <a:ext cx="742159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C6DAEC"/>
                </a:solidFill>
                <a:latin typeface="Muli"/>
              </a:rPr>
              <a:t>S</a:t>
            </a:r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emantics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is the meaning associated with a syntactically correct string of symbols with no static semantic errors</a:t>
            </a:r>
          </a:p>
          <a:p>
            <a:endParaRPr lang="en-US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English: can have many meanings - 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    “Flying planes can be dangerous”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    “This reading lamp hasn’t uttered a word since I bought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it”</a:t>
            </a:r>
            <a:endParaRPr lang="en-US" sz="1800" dirty="0" smtClean="0">
              <a:solidFill>
                <a:srgbClr val="C6DAEC"/>
              </a:solidFill>
              <a:latin typeface="Muli"/>
            </a:endParaRPr>
          </a:p>
          <a:p>
            <a:endParaRPr lang="en-US" sz="1800" dirty="0" smtClean="0">
              <a:solidFill>
                <a:srgbClr val="C6DAEC"/>
              </a:solidFill>
              <a:latin typeface="Muli"/>
            </a:endParaRPr>
          </a:p>
          <a:p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 Programming languages: have only one meaning but may not be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what the programmer intended</a:t>
            </a:r>
          </a:p>
        </p:txBody>
      </p:sp>
    </p:spTree>
    <p:extLst>
      <p:ext uri="{BB962C8B-B14F-4D97-AF65-F5344CB8AC3E}">
        <p14:creationId xmlns:p14="http://schemas.microsoft.com/office/powerpoint/2010/main" val="34136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771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solidFill>
                  <a:srgbClr val="19BBD5"/>
                </a:solidFill>
                <a:latin typeface="Nixie One"/>
                <a:sym typeface="Nixie One"/>
              </a:rPr>
              <a:t>Where Things go Wrong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652608" y="1135506"/>
            <a:ext cx="74215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Syntactic errors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common and easily caught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Static semantic errors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some languages check for these before running program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can cause unpredictable behavior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u="sng" dirty="0" smtClean="0">
                <a:solidFill>
                  <a:srgbClr val="C6DAEC"/>
                </a:solidFill>
                <a:latin typeface="Muli"/>
              </a:rPr>
              <a:t>No semantic errors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but different meaning than what the programmer intended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program crashes, stops running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program runs forever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 </a:t>
            </a:r>
            <a:r>
              <a:rPr lang="en-US" sz="1800" dirty="0" smtClean="0">
                <a:solidFill>
                  <a:srgbClr val="C6DAEC"/>
                </a:solidFill>
                <a:latin typeface="Muli"/>
              </a:rPr>
              <a:t>   program gives an answer but different than expected</a:t>
            </a:r>
          </a:p>
        </p:txBody>
      </p:sp>
    </p:spTree>
    <p:extLst>
      <p:ext uri="{BB962C8B-B14F-4D97-AF65-F5344CB8AC3E}">
        <p14:creationId xmlns:p14="http://schemas.microsoft.com/office/powerpoint/2010/main" val="24447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291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Nixie One</vt:lpstr>
      <vt:lpstr>Arial</vt:lpstr>
      <vt:lpstr>Helvetica Neue</vt:lpstr>
      <vt:lpstr>Muli</vt:lpstr>
      <vt:lpstr>Imogen template</vt:lpstr>
      <vt:lpstr>Intro to Python: Lesson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Hoffman, Brandon</cp:lastModifiedBy>
  <cp:revision>57</cp:revision>
  <dcterms:modified xsi:type="dcterms:W3CDTF">2020-09-24T17:54:35Z</dcterms:modified>
</cp:coreProperties>
</file>