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7"/>
  </p:notesMasterIdLst>
  <p:sldIdLst>
    <p:sldId id="256" r:id="rId2"/>
    <p:sldId id="304" r:id="rId3"/>
    <p:sldId id="309" r:id="rId4"/>
    <p:sldId id="310" r:id="rId5"/>
    <p:sldId id="311" r:id="rId6"/>
    <p:sldId id="312" r:id="rId7"/>
    <p:sldId id="313" r:id="rId8"/>
    <p:sldId id="314" r:id="rId9"/>
    <p:sldId id="316" r:id="rId10"/>
    <p:sldId id="315" r:id="rId11"/>
    <p:sldId id="305" r:id="rId12"/>
    <p:sldId id="306" r:id="rId13"/>
    <p:sldId id="307" r:id="rId14"/>
    <p:sldId id="308" r:id="rId15"/>
    <p:sldId id="280" r:id="rId16"/>
  </p:sldIdLst>
  <p:sldSz cx="9144000" cy="5143500" type="screen16x9"/>
  <p:notesSz cx="6858000" cy="9144000"/>
  <p:embeddedFontLst>
    <p:embeddedFont>
      <p:font typeface="Helvetica Neue" panose="020B0604020202020204" charset="0"/>
      <p:regular r:id="rId18"/>
      <p:bold r:id="rId19"/>
      <p:italic r:id="rId20"/>
      <p:boldItalic r:id="rId21"/>
    </p:embeddedFont>
    <p:embeddedFont>
      <p:font typeface="Muli" panose="020B0604020202020204" charset="0"/>
      <p:regular r:id="rId22"/>
      <p:bold r:id="rId23"/>
      <p:italic r:id="rId24"/>
      <p:boldItalic r:id="rId25"/>
    </p:embeddedFont>
    <p:embeddedFont>
      <p:font typeface="Nixie One"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A7B0"/>
    <a:srgbClr val="246B9C"/>
    <a:srgbClr val="153F5B"/>
    <a:srgbClr val="0E293C"/>
    <a:srgbClr val="2C9DDE"/>
    <a:srgbClr val="4998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15FE8C-0340-4FC9-95E5-D7002D07FC96}">
  <a:tblStyle styleId="{1E15FE8C-0340-4FC9-95E5-D7002D07FC9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86860" autoAdjust="0"/>
  </p:normalViewPr>
  <p:slideViewPr>
    <p:cSldViewPr snapToGrid="0">
      <p:cViewPr varScale="1">
        <p:scale>
          <a:sx n="70" d="100"/>
          <a:sy n="70" d="100"/>
        </p:scale>
        <p:origin x="78" y="126"/>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925577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Well, here's the first set of them. There's a lot on this slide, but you're going to get used to them. And most of them make sense .If I want to add together either two ints or two floats, my expression is to have two numbers as I just did, 3 plus 2.The value associated with that is the combination of adding the two things together. I can subtract, I can multiply. And for these examples, if both I and J are ints, the result is an int. If either of them or both of them are floats, the result is a float. And let's look at an example. If I do 3 plus 2, I get 5.If I do 3.0 plus 2, I get the float 5.So Python is always using, if you like, the higher level representation when it does those kinds of operations. Divisions, a little trickier, because I have both standard division, which will be a float, and I have integer division, which will be the quotient without the remainder. And let's look at two examples. If I do 5 divided by 2, I get 2 and 1/2.If I do 5 with two slashes divided by 2,I get the integer part, which is 2.The .5 is thrown away. And if I wanted to get the .5 I could do 5 remainder 2, which is the percent sign, and that gives me the piece left over when I divide those two pieces together. Finally, I can raise something to a power. And that is done right here with I. Two stars, J. So one star is multiplication. Two stars, gives me power.</a:t>
            </a:r>
            <a:endParaRPr dirty="0"/>
          </a:p>
        </p:txBody>
      </p:sp>
    </p:spTree>
    <p:extLst>
      <p:ext uri="{BB962C8B-B14F-4D97-AF65-F5344CB8AC3E}">
        <p14:creationId xmlns:p14="http://schemas.microsoft.com/office/powerpoint/2010/main" val="4131668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4122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1945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1111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4281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Now that we have the idea that we want to put together expressions, by putting together primitives in legal ways, we can take up that idea of how to use that to start capturing recipes, start capturing algorithms. So let's talk about a Python program. Python being the language we're going to use in this class to do programming. And the program, just as you saw with the recipe, is going to be a sequence of definitions and commands. Definitions as we'll see a little bit later on, are ways of either assigning names to values, or more importantly, creating procedures that we're going to treat as if they're primitives. Those we refer to as being evaluated. Commands, are simpler expressions that we can execute directly within Python. And we do that in something called a shell. In a moment I'm going to use a shell. A shell is simply a window into which I can type expressions. They get passed into the Python interpreter, it follows the set of instructions to figure out what's the semantics -- what's the meaning associated with that expression? And then it prints out the result. Commands are statements that instruct the interpreter to do something. So the commands could be simply, do this arithmetic operation. Or commands could be apply a primitive that I created to do some work for us. The last piece, and we're going to see both of the seas we go through the course, is that we can either type things directly into the shell. That's a window that the interpreter is listening to. That's something where we type something in and the machine does something with it. Or, we can store it in a file that gets read into the shell when we're ready to use it. But otherwise, can be saved away. To start with, we're just </a:t>
            </a:r>
            <a:r>
              <a:rPr lang="en-US" dirty="0" err="1" smtClean="0"/>
              <a:t>gonna</a:t>
            </a:r>
            <a:r>
              <a:rPr lang="en-US" dirty="0" smtClean="0"/>
              <a:t> type directly into the shell, but we'll see examples of files in a little bit.</a:t>
            </a:r>
            <a:endParaRPr dirty="0"/>
          </a:p>
        </p:txBody>
      </p:sp>
    </p:spTree>
    <p:extLst>
      <p:ext uri="{BB962C8B-B14F-4D97-AF65-F5344CB8AC3E}">
        <p14:creationId xmlns:p14="http://schemas.microsoft.com/office/powerpoint/2010/main" val="798603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OK, we're almost ready to start programming. We know the pieces we need. Let's start with what are the fundamental primitives that represent data? Those, we call objects. And programs manipulate data objects in order to get out parts of those objects or to do something with those objects. Every object has a type associated with it that tells us what kind of thing it is. And more importantly, that type is really important. That type tells programs whether they can act on it or not. If a program is expecting a number and I give it a string, it's not going to try and do something with it. So the type of the object is really valuable. Finally, objects come either as scalars, which says they can't be subdivided. Or, if they're scalars, obviously non-scalars which are things that have internal structure into which we can pull out parts. Let's start with the simplest version of these, scalar objects in Python.</a:t>
            </a:r>
            <a:endParaRPr dirty="0"/>
          </a:p>
        </p:txBody>
      </p:sp>
    </p:spTree>
    <p:extLst>
      <p:ext uri="{BB962C8B-B14F-4D97-AF65-F5344CB8AC3E}">
        <p14:creationId xmlns:p14="http://schemas.microsoft.com/office/powerpoint/2010/main" val="3433561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There are very few of them. We have </a:t>
            </a:r>
            <a:r>
              <a:rPr lang="en-US" dirty="0" err="1" smtClean="0"/>
              <a:t>ints</a:t>
            </a:r>
            <a:r>
              <a:rPr lang="en-US" dirty="0" smtClean="0"/>
              <a:t>. These are integers. Standard numbers that you recognize, 5. 17. 27. Negative 6. We have floats. These are real numbers, things with numbers after the decimal point. 3.27, 3.14159, my favorite. You have something called a bool, short for Boolean. And that represents true or false. Those are going to be important when we get to tests, because we want to know if a test is true, do something. If it's not, do something else. There's one weird one. It's called </a:t>
            </a:r>
            <a:r>
              <a:rPr lang="en-US" dirty="0" err="1" smtClean="0"/>
              <a:t>NoneType</a:t>
            </a:r>
            <a:r>
              <a:rPr lang="en-US" dirty="0" smtClean="0"/>
              <a:t>. It's a very special one. It has only one value, which is none. We're going to see why that's important later on, but just to be thorough, </a:t>
            </a:r>
            <a:r>
              <a:rPr lang="en-US" dirty="0" err="1" smtClean="0"/>
              <a:t>NoneType</a:t>
            </a:r>
            <a:r>
              <a:rPr lang="en-US" dirty="0" smtClean="0"/>
              <a:t> is a scalar object. Those are four fundamental scalars. There are only a couple of more, which we'll get to a little later on. Once I have knowledge of those different types, I can also find out the type of an object, by using a built-in procedure called type. And I want to show you some examples. So I'm going to go over to my little machine over here, and I'm going to skip down. I'm now talking to a shell. And I'm simply going to type in a number. And the output is the number itself. Well duh, you say. But it's actually important, because what the machine did was it read in that sequence of characters, understood that it was a number, and the value associated with the number is simply the number. And in fact, I can check it because I can say what's the type of 3.5? Notice the open and close parentheses around it. And it says, it's a float. And I can have integers. And if I say what's the type of that, it's going to give me back an int. Simple things. OK. Again, just to recap what this says is here's what I'm going to type into this Python shell. And here's what shows up after I hit Enter as you just saw. And in and out are simply going to identify what I typed in, in the output that you've recovered.</a:t>
            </a:r>
            <a:endParaRPr dirty="0"/>
          </a:p>
        </p:txBody>
      </p:sp>
    </p:spTree>
    <p:extLst>
      <p:ext uri="{BB962C8B-B14F-4D97-AF65-F5344CB8AC3E}">
        <p14:creationId xmlns:p14="http://schemas.microsoft.com/office/powerpoint/2010/main" val="2856090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Sometimes I want to change types, especially with numbers. This is called casting. And I can cast types of different forms, and you can see the example. If I say, I want to take an int, such as 5,and turn it into a float I can ask it to do so, by giving it the special command float -- the thing contained within parentheses -- and it converts it. The other direction also works. If I want to take a float, such as 3.9,and convert it into an int. Here you say, boy there might be some choices. Python simply gives the whole number part of it. It doesn't round it to the nearest integer, as you might expect. If you want to build your own programming language, knock yourself out. You could do that. But it simply will truncate it down to that int. So I can convert back and forth. Now, once I've got these things, I can start putting things together. And in particular, here's a legal expression.3 plus 2.That has a value associated with it. In fact, that expression is to take the 3 and the 2and apply the arithmetic operation of addition to them. And when I evaluate it, it simply returns out 5.Makes sense. Sometimes I might want to use something that's going to print. And I can type, for example, print which controls output to the console by saying print 3 plus 2. Huh .Little bit of a difference. And in fact, there's no “out” here because no value is returned. Print returns that </a:t>
            </a:r>
            <a:r>
              <a:rPr lang="en-US" dirty="0" err="1" smtClean="0"/>
              <a:t>NoneType</a:t>
            </a:r>
            <a:r>
              <a:rPr lang="en-US" dirty="0" smtClean="0"/>
              <a:t> and doesn't print anything out. It just printed something.</a:t>
            </a:r>
            <a:endParaRPr dirty="0"/>
          </a:p>
        </p:txBody>
      </p:sp>
    </p:spTree>
    <p:extLst>
      <p:ext uri="{BB962C8B-B14F-4D97-AF65-F5344CB8AC3E}">
        <p14:creationId xmlns:p14="http://schemas.microsoft.com/office/powerpoint/2010/main" val="2862292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At this stage, you may be saying, well why do this? Why the difference? What we're going to see is, when we're in the middle of a computation and we want to print something out to the shell, we can use a print command to do that. If we just return the value, that goes back into the computation to be used for the next step. And so in the simple first case, the whole value of the computation was 3 plus 2 equals 5.It was printing all 5.In the second case, the side effect is to print something. The value returned is nothing. There is no value. We'll come back to that as we go along.</a:t>
            </a:r>
            <a:endParaRPr dirty="0"/>
          </a:p>
        </p:txBody>
      </p:sp>
    </p:spTree>
    <p:extLst>
      <p:ext uri="{BB962C8B-B14F-4D97-AF65-F5344CB8AC3E}">
        <p14:creationId xmlns:p14="http://schemas.microsoft.com/office/powerpoint/2010/main" val="601317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I've already hinted at this, but now we can start putting things together. To combine objects and operators into expressions, we use a standard form. And the syntax is simply an object, an operator, and another object. Any expression like this that is syntactically valid, has a value, which is itself a type. So we talk about the types of scalar objects, we talk about the types of more complicated expressions. What would those expressions look like?</a:t>
            </a:r>
            <a:endParaRPr dirty="0"/>
          </a:p>
        </p:txBody>
      </p:sp>
    </p:spTree>
    <p:extLst>
      <p:ext uri="{BB962C8B-B14F-4D97-AF65-F5344CB8AC3E}">
        <p14:creationId xmlns:p14="http://schemas.microsoft.com/office/powerpoint/2010/main" val="1915525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Well, here's the first set of them. There's a lot on this slide, but you're going to get used to them. And most of them make sense .If I want to add together either two ints or two floats, my expression is to have two numbers as I just did, 3 plus 2.The value associated with that is the combination of adding the two things together. I can subtract, I can multiply. And for these examples, if both I and J are ints, the result is an int. If either of them or both of them are floats, the result is a float. And let's look at an example. If I do 3 plus 2, I get 5.If I do 3.0 plus 2, I get the float 5.So Python is always using, if you like, the higher level representation when it does those kinds of operations. Divisions, a little trickier, because I have both standard division, which will be a float, and I have integer division, which will be the quotient without the remainder. And let's look at two examples. If I do 5 divided by 2, I get 2 and 1/2.If I do 5 with two slashes divided by 2,I get the integer part, which is 2.The .5 is thrown away. And if I wanted to get the .5 I could do 5 remainder 2, which is the percent sign, and that gives me the piece left over when I divide those two pieces together. Finally, I can raise something to a power. And that is done right here with I. Two stars, J. So one star is multiplication. Two stars, gives me power.</a:t>
            </a:r>
            <a:endParaRPr dirty="0"/>
          </a:p>
        </p:txBody>
      </p:sp>
    </p:spTree>
    <p:extLst>
      <p:ext uri="{BB962C8B-B14F-4D97-AF65-F5344CB8AC3E}">
        <p14:creationId xmlns:p14="http://schemas.microsoft.com/office/powerpoint/2010/main" val="2618580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I've already hinted at this, but now we can start putting things together. To combine objects and operators into expressions, we use a standard form. And the syntax is simply an object, an operator, and another object. Any expression like this that is syntactically valid, has a value, which is itself a type. So we talk about the types of scalar objects, we talk about the types of more complicated expressions. What would those expressions look like?</a:t>
            </a:r>
            <a:endParaRPr dirty="0"/>
          </a:p>
        </p:txBody>
      </p:sp>
    </p:spTree>
    <p:extLst>
      <p:ext uri="{BB962C8B-B14F-4D97-AF65-F5344CB8AC3E}">
        <p14:creationId xmlns:p14="http://schemas.microsoft.com/office/powerpoint/2010/main" val="3710735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dirty="0"/>
              <a:t>Intro to </a:t>
            </a:r>
            <a:r>
              <a:rPr lang="en-CA" dirty="0" smtClean="0"/>
              <a:t>Python:</a:t>
            </a:r>
            <a:br>
              <a:rPr lang="en-CA" dirty="0" smtClean="0"/>
            </a:br>
            <a:r>
              <a:rPr lang="en-CA" dirty="0" smtClean="0"/>
              <a:t>Lesson II</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4421403" cy="646331"/>
          </a:xfrm>
          <a:prstGeom prst="rect">
            <a:avLst/>
          </a:prstGeom>
        </p:spPr>
        <p:txBody>
          <a:bodyPr wrap="none">
            <a:spAutoFit/>
          </a:bodyPr>
          <a:lstStyle/>
          <a:p>
            <a:r>
              <a:rPr lang="en-CA" sz="3600" dirty="0" smtClean="0">
                <a:solidFill>
                  <a:srgbClr val="19BBD5"/>
                </a:solidFill>
                <a:latin typeface="Nixie One"/>
                <a:sym typeface="Nixie One"/>
              </a:rPr>
              <a:t>Simple Operations</a:t>
            </a:r>
            <a:endParaRPr lang="en-CA" sz="3600" dirty="0">
              <a:solidFill>
                <a:srgbClr val="19BBD5"/>
              </a:solidFill>
              <a:latin typeface="Nixie One"/>
              <a:sym typeface="Nixie One"/>
            </a:endParaRPr>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6842238" cy="4524315"/>
          </a:xfrm>
          <a:prstGeom prst="rect">
            <a:avLst/>
          </a:prstGeom>
        </p:spPr>
        <p:txBody>
          <a:bodyPr wrap="square">
            <a:spAutoFit/>
          </a:bodyPr>
          <a:lstStyle/>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i + j</a:t>
            </a:r>
            <a:r>
              <a:rPr lang="en-US" sz="1800" dirty="0">
                <a:solidFill>
                  <a:srgbClr val="C6DAEC"/>
                </a:solidFill>
                <a:latin typeface="Muli"/>
              </a:rPr>
              <a:t> </a:t>
            </a:r>
            <a:r>
              <a:rPr lang="en-US" sz="1800" dirty="0" smtClean="0">
                <a:solidFill>
                  <a:srgbClr val="C6DAEC"/>
                </a:solidFill>
                <a:latin typeface="Muli"/>
              </a:rPr>
              <a:t>  → the sum</a:t>
            </a:r>
          </a:p>
          <a:p>
            <a:pPr>
              <a:buClr>
                <a:schemeClr val="accent4"/>
              </a:buClr>
            </a:pPr>
            <a:endParaRPr lang="en-US" sz="1800" dirty="0">
              <a:solidFill>
                <a:srgbClr val="C6DAEC"/>
              </a:solidFill>
              <a:latin typeface="Muli"/>
            </a:endParaRP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i</a:t>
            </a:r>
            <a:r>
              <a:rPr lang="en-US" sz="1800" dirty="0">
                <a:solidFill>
                  <a:schemeClr val="accent2"/>
                </a:solidFill>
                <a:latin typeface="Courier New" panose="02070309020205020404" pitchFamily="49" charset="0"/>
                <a:cs typeface="Courier New" panose="02070309020205020404" pitchFamily="49" charset="0"/>
              </a:rPr>
              <a:t> – </a:t>
            </a:r>
            <a:r>
              <a:rPr lang="en-US" sz="1800" dirty="0" smtClean="0">
                <a:solidFill>
                  <a:schemeClr val="accent2"/>
                </a:solidFill>
                <a:latin typeface="Courier New" panose="02070309020205020404" pitchFamily="49" charset="0"/>
                <a:cs typeface="Courier New" panose="02070309020205020404" pitchFamily="49" charset="0"/>
              </a:rPr>
              <a:t>j</a:t>
            </a:r>
            <a:r>
              <a:rPr lang="en-US" sz="1800" dirty="0">
                <a:solidFill>
                  <a:srgbClr val="C6DAEC"/>
                </a:solidFill>
                <a:latin typeface="Muli"/>
              </a:rPr>
              <a:t>  </a:t>
            </a:r>
            <a:r>
              <a:rPr lang="en-US" sz="1800" dirty="0" smtClean="0">
                <a:solidFill>
                  <a:srgbClr val="C6DAEC"/>
                </a:solidFill>
                <a:latin typeface="Muli"/>
              </a:rPr>
              <a:t> → </a:t>
            </a:r>
            <a:r>
              <a:rPr lang="en-US" sz="1800" dirty="0">
                <a:solidFill>
                  <a:srgbClr val="C6DAEC"/>
                </a:solidFill>
                <a:latin typeface="Muli"/>
              </a:rPr>
              <a:t>the </a:t>
            </a:r>
            <a:r>
              <a:rPr lang="en-US" sz="1800" dirty="0" smtClean="0">
                <a:solidFill>
                  <a:srgbClr val="C6DAEC"/>
                </a:solidFill>
                <a:latin typeface="Muli"/>
              </a:rPr>
              <a:t>difference  → →</a:t>
            </a:r>
            <a:r>
              <a:rPr lang="en-US" sz="1800" dirty="0">
                <a:solidFill>
                  <a:srgbClr val="C6DAEC"/>
                </a:solidFill>
                <a:latin typeface="Muli"/>
              </a:rPr>
              <a:t> </a:t>
            </a:r>
            <a:r>
              <a:rPr lang="en-US" sz="1800" dirty="0" smtClean="0">
                <a:solidFill>
                  <a:srgbClr val="C6DAEC"/>
                </a:solidFill>
                <a:latin typeface="Muli"/>
              </a:rPr>
              <a:t>→</a:t>
            </a:r>
          </a:p>
          <a:p>
            <a:pPr>
              <a:buClr>
                <a:schemeClr val="accent4"/>
              </a:buClr>
            </a:pPr>
            <a:endParaRPr lang="en-US" sz="1800" dirty="0">
              <a:solidFill>
                <a:schemeClr val="accent2"/>
              </a:solidFill>
              <a:latin typeface="Courier New" panose="02070309020205020404" pitchFamily="49" charset="0"/>
              <a:cs typeface="Courier New" panose="02070309020205020404" pitchFamily="49" charset="0"/>
            </a:endParaRP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i</a:t>
            </a:r>
            <a:r>
              <a:rPr lang="en-US" sz="1800" dirty="0" smtClean="0">
                <a:solidFill>
                  <a:schemeClr val="accent2"/>
                </a:solidFill>
                <a:latin typeface="Courier New" panose="02070309020205020404" pitchFamily="49" charset="0"/>
                <a:cs typeface="Courier New" panose="02070309020205020404" pitchFamily="49" charset="0"/>
              </a:rPr>
              <a:t> * j</a:t>
            </a:r>
            <a:r>
              <a:rPr lang="en-US" sz="1800" dirty="0">
                <a:solidFill>
                  <a:srgbClr val="C6DAEC"/>
                </a:solidFill>
                <a:latin typeface="Muli"/>
              </a:rPr>
              <a:t>  </a:t>
            </a:r>
            <a:r>
              <a:rPr lang="en-US" sz="1800" dirty="0" smtClean="0">
                <a:solidFill>
                  <a:srgbClr val="C6DAEC"/>
                </a:solidFill>
                <a:latin typeface="Muli"/>
              </a:rPr>
              <a:t> → </a:t>
            </a:r>
            <a:r>
              <a:rPr lang="en-US" sz="1800" dirty="0">
                <a:solidFill>
                  <a:srgbClr val="C6DAEC"/>
                </a:solidFill>
                <a:latin typeface="Muli"/>
              </a:rPr>
              <a:t>the </a:t>
            </a:r>
            <a:r>
              <a:rPr lang="en-US" sz="1800" dirty="0" smtClean="0">
                <a:solidFill>
                  <a:srgbClr val="C6DAEC"/>
                </a:solidFill>
                <a:latin typeface="Muli"/>
              </a:rPr>
              <a:t>product</a:t>
            </a:r>
          </a:p>
          <a:p>
            <a:pPr>
              <a:buClr>
                <a:schemeClr val="accent4"/>
              </a:buClr>
            </a:pPr>
            <a:endParaRPr lang="en-US" sz="1800" dirty="0" smtClean="0">
              <a:solidFill>
                <a:schemeClr val="accent2"/>
              </a:solidFill>
              <a:latin typeface="Courier New" panose="02070309020205020404" pitchFamily="49" charset="0"/>
              <a:cs typeface="Courier New" panose="02070309020205020404" pitchFamily="49" charset="0"/>
            </a:endParaRP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i</a:t>
            </a:r>
            <a:r>
              <a:rPr lang="en-US" sz="1800" dirty="0" smtClean="0">
                <a:solidFill>
                  <a:schemeClr val="accent2"/>
                </a:solidFill>
                <a:latin typeface="Courier New" panose="02070309020205020404" pitchFamily="49" charset="0"/>
                <a:cs typeface="Courier New" panose="02070309020205020404" pitchFamily="49" charset="0"/>
              </a:rPr>
              <a:t> / j</a:t>
            </a:r>
            <a:r>
              <a:rPr lang="en-US" sz="1800" dirty="0">
                <a:solidFill>
                  <a:srgbClr val="C6DAEC"/>
                </a:solidFill>
                <a:latin typeface="Muli"/>
              </a:rPr>
              <a:t> </a:t>
            </a:r>
            <a:r>
              <a:rPr lang="en-US" sz="1800" dirty="0" smtClean="0">
                <a:solidFill>
                  <a:srgbClr val="C6DAEC"/>
                </a:solidFill>
                <a:latin typeface="Muli"/>
              </a:rPr>
              <a:t>  → </a:t>
            </a:r>
            <a:r>
              <a:rPr lang="en-US" sz="1800" dirty="0">
                <a:solidFill>
                  <a:srgbClr val="C6DAEC"/>
                </a:solidFill>
                <a:latin typeface="Muli"/>
              </a:rPr>
              <a:t>the </a:t>
            </a:r>
            <a:r>
              <a:rPr lang="en-US" sz="1800" dirty="0" smtClean="0">
                <a:solidFill>
                  <a:srgbClr val="C6DAEC"/>
                </a:solidFill>
                <a:latin typeface="Muli"/>
              </a:rPr>
              <a:t>quotient (division)</a:t>
            </a:r>
            <a:r>
              <a:rPr lang="en-US" sz="1800" dirty="0">
                <a:solidFill>
                  <a:srgbClr val="C6DAEC"/>
                </a:solidFill>
                <a:latin typeface="Muli"/>
              </a:rPr>
              <a:t> → </a:t>
            </a:r>
            <a:r>
              <a:rPr lang="en-US" sz="1800" dirty="0" smtClean="0">
                <a:solidFill>
                  <a:srgbClr val="C6DAEC"/>
                </a:solidFill>
                <a:latin typeface="Muli"/>
              </a:rPr>
              <a:t>→</a:t>
            </a:r>
            <a:r>
              <a:rPr lang="en-US" sz="1800" dirty="0">
                <a:solidFill>
                  <a:srgbClr val="C6DAEC"/>
                </a:solidFill>
                <a:latin typeface="Muli"/>
              </a:rPr>
              <a:t>  </a:t>
            </a:r>
            <a:r>
              <a:rPr lang="en-US" sz="1800" dirty="0" smtClean="0">
                <a:solidFill>
                  <a:srgbClr val="C6DAEC"/>
                </a:solidFill>
                <a:latin typeface="Muli"/>
              </a:rPr>
              <a:t>  </a:t>
            </a:r>
            <a:r>
              <a:rPr lang="en-US" dirty="0" smtClean="0">
                <a:solidFill>
                  <a:schemeClr val="accent2"/>
                </a:solidFill>
                <a:latin typeface="Muli"/>
              </a:rPr>
              <a:t>Result </a:t>
            </a:r>
            <a:r>
              <a:rPr lang="en-US" dirty="0">
                <a:solidFill>
                  <a:schemeClr val="accent2"/>
                </a:solidFill>
                <a:latin typeface="Muli"/>
              </a:rPr>
              <a:t>is float</a:t>
            </a:r>
          </a:p>
          <a:p>
            <a:pPr>
              <a:buClr>
                <a:schemeClr val="accent4"/>
              </a:buClr>
            </a:pPr>
            <a:endParaRPr lang="en-US" sz="1800" dirty="0" smtClean="0">
              <a:solidFill>
                <a:schemeClr val="accent2"/>
              </a:solidFill>
              <a:latin typeface="Courier New" panose="02070309020205020404" pitchFamily="49" charset="0"/>
              <a:cs typeface="Courier New" panose="02070309020205020404" pitchFamily="49" charset="0"/>
            </a:endParaRP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i</a:t>
            </a:r>
            <a:r>
              <a:rPr lang="en-US" sz="1800" dirty="0" smtClean="0">
                <a:solidFill>
                  <a:schemeClr val="accent2"/>
                </a:solidFill>
                <a:latin typeface="Courier New" panose="02070309020205020404" pitchFamily="49" charset="0"/>
                <a:cs typeface="Courier New" panose="02070309020205020404" pitchFamily="49" charset="0"/>
              </a:rPr>
              <a:t> // j</a:t>
            </a:r>
            <a:r>
              <a:rPr lang="en-US" sz="1800" dirty="0">
                <a:solidFill>
                  <a:srgbClr val="C6DAEC"/>
                </a:solidFill>
                <a:latin typeface="Muli"/>
              </a:rPr>
              <a:t> → </a:t>
            </a:r>
            <a:r>
              <a:rPr lang="en-US" sz="1800" dirty="0" smtClean="0">
                <a:solidFill>
                  <a:srgbClr val="C6DAEC"/>
                </a:solidFill>
                <a:latin typeface="Muli"/>
              </a:rPr>
              <a:t>int division</a:t>
            </a:r>
            <a:r>
              <a:rPr lang="en-US" sz="1800" dirty="0">
                <a:solidFill>
                  <a:srgbClr val="C6DAEC"/>
                </a:solidFill>
                <a:latin typeface="Muli"/>
              </a:rPr>
              <a:t> → → → → → </a:t>
            </a:r>
            <a:r>
              <a:rPr lang="en-US" sz="1800" dirty="0" smtClean="0">
                <a:solidFill>
                  <a:srgbClr val="C6DAEC"/>
                </a:solidFill>
                <a:latin typeface="Muli"/>
              </a:rPr>
              <a:t>→</a:t>
            </a:r>
          </a:p>
          <a:p>
            <a:pPr>
              <a:buClr>
                <a:schemeClr val="accent4"/>
              </a:buClr>
            </a:pPr>
            <a:endParaRPr lang="en-US" sz="1800" dirty="0" smtClean="0">
              <a:solidFill>
                <a:schemeClr val="accent2"/>
              </a:solidFill>
              <a:latin typeface="Courier New" panose="02070309020205020404" pitchFamily="49" charset="0"/>
              <a:cs typeface="Courier New" panose="02070309020205020404" pitchFamily="49" charset="0"/>
            </a:endParaRPr>
          </a:p>
          <a:p>
            <a:pPr marL="285750" indent="-285750">
              <a:buClr>
                <a:schemeClr val="accent4"/>
              </a:buClr>
              <a:buFont typeface="Courier New" panose="02070309020205020404" pitchFamily="49" charset="0"/>
              <a:buChar char="o"/>
            </a:pPr>
            <a:r>
              <a:rPr lang="en-US" sz="1800" dirty="0" smtClean="0">
                <a:solidFill>
                  <a:schemeClr val="accent2"/>
                </a:solidFill>
                <a:latin typeface="Courier New" panose="02070309020205020404" pitchFamily="49" charset="0"/>
                <a:cs typeface="Courier New" panose="02070309020205020404" pitchFamily="49" charset="0"/>
              </a:rPr>
              <a:t>i % j</a:t>
            </a:r>
            <a:r>
              <a:rPr lang="en-US" sz="1800" dirty="0">
                <a:solidFill>
                  <a:srgbClr val="C6DAEC"/>
                </a:solidFill>
                <a:latin typeface="Muli"/>
              </a:rPr>
              <a:t> </a:t>
            </a:r>
            <a:r>
              <a:rPr lang="en-US" sz="1800" dirty="0" smtClean="0">
                <a:solidFill>
                  <a:srgbClr val="C6DAEC"/>
                </a:solidFill>
                <a:latin typeface="Muli"/>
              </a:rPr>
              <a:t>  → the remainder when </a:t>
            </a:r>
            <a:r>
              <a:rPr lang="en-US" sz="1800" dirty="0">
                <a:solidFill>
                  <a:schemeClr val="accent2"/>
                </a:solidFill>
                <a:latin typeface="Courier New" panose="02070309020205020404" pitchFamily="49" charset="0"/>
                <a:cs typeface="Courier New" panose="02070309020205020404" pitchFamily="49" charset="0"/>
              </a:rPr>
              <a:t>i</a:t>
            </a:r>
            <a:r>
              <a:rPr lang="en-US" sz="1800" dirty="0" smtClean="0">
                <a:solidFill>
                  <a:srgbClr val="C6DAEC"/>
                </a:solidFill>
                <a:latin typeface="Muli"/>
              </a:rPr>
              <a:t> is divided by </a:t>
            </a:r>
            <a:r>
              <a:rPr lang="en-US" sz="1800" dirty="0" smtClean="0">
                <a:solidFill>
                  <a:schemeClr val="accent2"/>
                </a:solidFill>
                <a:latin typeface="Courier New" panose="02070309020205020404" pitchFamily="49" charset="0"/>
                <a:cs typeface="Courier New" panose="02070309020205020404" pitchFamily="49" charset="0"/>
              </a:rPr>
              <a:t>j</a:t>
            </a:r>
          </a:p>
          <a:p>
            <a:pPr>
              <a:buClr>
                <a:schemeClr val="accent4"/>
              </a:buClr>
            </a:pPr>
            <a:endParaRPr lang="en-US" sz="1800" dirty="0">
              <a:solidFill>
                <a:schemeClr val="accent2"/>
              </a:solidFill>
              <a:latin typeface="Courier New" panose="02070309020205020404" pitchFamily="49" charset="0"/>
              <a:cs typeface="Courier New" panose="02070309020205020404" pitchFamily="49" charset="0"/>
            </a:endParaRP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i</a:t>
            </a:r>
            <a:r>
              <a:rPr lang="en-US" sz="1800" dirty="0" smtClean="0">
                <a:solidFill>
                  <a:schemeClr val="accent2"/>
                </a:solidFill>
                <a:latin typeface="Courier New" panose="02070309020205020404" pitchFamily="49" charset="0"/>
                <a:cs typeface="Courier New" panose="02070309020205020404" pitchFamily="49" charset="0"/>
              </a:rPr>
              <a:t> ** j</a:t>
            </a:r>
            <a:r>
              <a:rPr lang="en-US" sz="1800" dirty="0">
                <a:solidFill>
                  <a:srgbClr val="C6DAEC"/>
                </a:solidFill>
                <a:latin typeface="Muli"/>
              </a:rPr>
              <a:t> → </a:t>
            </a:r>
            <a:r>
              <a:rPr lang="en-US" sz="1800" dirty="0">
                <a:solidFill>
                  <a:schemeClr val="accent2"/>
                </a:solidFill>
                <a:latin typeface="Courier New" panose="02070309020205020404" pitchFamily="49" charset="0"/>
                <a:cs typeface="Courier New" panose="02070309020205020404" pitchFamily="49" charset="0"/>
              </a:rPr>
              <a:t>i</a:t>
            </a:r>
            <a:r>
              <a:rPr lang="en-US" sz="1800" dirty="0" smtClean="0">
                <a:solidFill>
                  <a:srgbClr val="C6DAEC"/>
                </a:solidFill>
                <a:latin typeface="Muli"/>
              </a:rPr>
              <a:t> to the power of </a:t>
            </a:r>
            <a:r>
              <a:rPr lang="en-US" sz="1800" dirty="0">
                <a:solidFill>
                  <a:schemeClr val="accent2"/>
                </a:solidFill>
                <a:latin typeface="Courier New" panose="02070309020205020404" pitchFamily="49" charset="0"/>
                <a:cs typeface="Courier New" panose="02070309020205020404" pitchFamily="49" charset="0"/>
              </a:rPr>
              <a:t>j</a:t>
            </a:r>
            <a:endParaRPr lang="en-US" sz="1800" dirty="0">
              <a:solidFill>
                <a:srgbClr val="C6DAEC"/>
              </a:solidFill>
              <a:latin typeface="Muli"/>
            </a:endParaRPr>
          </a:p>
          <a:p>
            <a:endParaRPr lang="en-US" sz="1800" dirty="0" smtClean="0">
              <a:solidFill>
                <a:srgbClr val="C6DAEC"/>
              </a:solidFill>
              <a:latin typeface="Muli"/>
            </a:endParaRPr>
          </a:p>
          <a:p>
            <a:endParaRPr lang="en-US" sz="1800" dirty="0">
              <a:solidFill>
                <a:srgbClr val="C6DAEC"/>
              </a:solidFill>
              <a:latin typeface="Muli"/>
            </a:endParaRPr>
          </a:p>
          <a:p>
            <a:endParaRPr lang="en-US" sz="1800" dirty="0" smtClean="0">
              <a:solidFill>
                <a:srgbClr val="C6DAEC"/>
              </a:solidFill>
              <a:latin typeface="Muli"/>
            </a:endParaRPr>
          </a:p>
        </p:txBody>
      </p:sp>
      <p:sp>
        <p:nvSpPr>
          <p:cNvPr id="3" name="Left Brace 2"/>
          <p:cNvSpPr/>
          <p:nvPr/>
        </p:nvSpPr>
        <p:spPr>
          <a:xfrm>
            <a:off x="5758180" y="1143126"/>
            <a:ext cx="353059" cy="1429657"/>
          </a:xfrm>
          <a:prstGeom prst="leftBrace">
            <a:avLst/>
          </a:prstGeom>
          <a:ln w="22225">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p:cNvSpPr txBox="1"/>
          <p:nvPr/>
        </p:nvSpPr>
        <p:spPr>
          <a:xfrm>
            <a:off x="5957569" y="1396505"/>
            <a:ext cx="2233931" cy="954107"/>
          </a:xfrm>
          <a:prstGeom prst="rect">
            <a:avLst/>
          </a:prstGeom>
          <a:noFill/>
        </p:spPr>
        <p:txBody>
          <a:bodyPr wrap="square" rtlCol="0">
            <a:spAutoFit/>
          </a:bodyPr>
          <a:lstStyle/>
          <a:p>
            <a:pPr marL="285750" indent="-285750">
              <a:buClr>
                <a:schemeClr val="accent4"/>
              </a:buClr>
              <a:buFont typeface="Arial" panose="020B0604020202020204" pitchFamily="34" charset="0"/>
              <a:buChar char="•"/>
            </a:pPr>
            <a:r>
              <a:rPr lang="en-US" dirty="0">
                <a:solidFill>
                  <a:schemeClr val="accent2"/>
                </a:solidFill>
                <a:latin typeface="Muli"/>
              </a:rPr>
              <a:t>If both are ints, result is </a:t>
            </a:r>
            <a:r>
              <a:rPr lang="en-US" dirty="0" smtClean="0">
                <a:solidFill>
                  <a:schemeClr val="accent2"/>
                </a:solidFill>
                <a:latin typeface="Muli"/>
              </a:rPr>
              <a:t>int</a:t>
            </a:r>
            <a:endParaRPr lang="en-US" dirty="0">
              <a:solidFill>
                <a:schemeClr val="accent2"/>
              </a:solidFill>
              <a:latin typeface="Muli"/>
            </a:endParaRPr>
          </a:p>
          <a:p>
            <a:pPr marL="285750" indent="-285750">
              <a:buClr>
                <a:schemeClr val="accent4"/>
              </a:buClr>
              <a:buFont typeface="Arial" panose="020B0604020202020204" pitchFamily="34" charset="0"/>
              <a:buChar char="•"/>
            </a:pPr>
            <a:r>
              <a:rPr lang="en-US" dirty="0">
                <a:solidFill>
                  <a:schemeClr val="accent2"/>
                </a:solidFill>
                <a:latin typeface="Muli"/>
              </a:rPr>
              <a:t>If either or both are floats, result is float</a:t>
            </a:r>
            <a:endParaRPr lang="en-US" dirty="0">
              <a:solidFill>
                <a:schemeClr val="accent2"/>
              </a:solidFill>
              <a:latin typeface="Muli"/>
            </a:endParaRPr>
          </a:p>
        </p:txBody>
      </p:sp>
      <p:sp>
        <p:nvSpPr>
          <p:cNvPr id="6" name="TextBox 5"/>
          <p:cNvSpPr txBox="1"/>
          <p:nvPr/>
        </p:nvSpPr>
        <p:spPr>
          <a:xfrm>
            <a:off x="6236100" y="3248812"/>
            <a:ext cx="2191620" cy="523220"/>
          </a:xfrm>
          <a:prstGeom prst="rect">
            <a:avLst/>
          </a:prstGeom>
          <a:noFill/>
        </p:spPr>
        <p:txBody>
          <a:bodyPr wrap="square" rtlCol="0">
            <a:spAutoFit/>
          </a:bodyPr>
          <a:lstStyle/>
          <a:p>
            <a:r>
              <a:rPr lang="en-US" dirty="0">
                <a:solidFill>
                  <a:schemeClr val="accent2"/>
                </a:solidFill>
                <a:latin typeface="Muli"/>
              </a:rPr>
              <a:t>Result is int, quotient without remainder</a:t>
            </a:r>
            <a:endParaRPr lang="en-US" dirty="0">
              <a:solidFill>
                <a:schemeClr val="accent2"/>
              </a:solidFill>
              <a:latin typeface="Muli"/>
            </a:endParaRPr>
          </a:p>
        </p:txBody>
      </p:sp>
    </p:spTree>
    <p:extLst>
      <p:ext uri="{BB962C8B-B14F-4D97-AF65-F5344CB8AC3E}">
        <p14:creationId xmlns:p14="http://schemas.microsoft.com/office/powerpoint/2010/main" val="909066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6699270" cy="646331"/>
          </a:xfrm>
          <a:prstGeom prst="rect">
            <a:avLst/>
          </a:prstGeom>
        </p:spPr>
        <p:txBody>
          <a:bodyPr wrap="none">
            <a:spAutoFit/>
          </a:bodyPr>
          <a:lstStyle/>
          <a:p>
            <a:r>
              <a:rPr lang="en-CA" sz="3600" dirty="0" smtClean="0">
                <a:solidFill>
                  <a:srgbClr val="19BBD5"/>
                </a:solidFill>
                <a:latin typeface="Nixie One"/>
                <a:sym typeface="Nixie One"/>
              </a:rPr>
              <a:t>Operators on ints and floats</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722408" y="1135506"/>
            <a:ext cx="7149365" cy="2031325"/>
          </a:xfrm>
          <a:prstGeom prst="rect">
            <a:avLst/>
          </a:prstGeom>
        </p:spPr>
        <p:txBody>
          <a:bodyPr wrap="square">
            <a:spAutoFit/>
          </a:bodyPr>
          <a:lstStyle/>
          <a:p>
            <a:r>
              <a:rPr lang="en-US" sz="1800" u="sng" dirty="0" smtClean="0">
                <a:solidFill>
                  <a:srgbClr val="C6DAEC"/>
                </a:solidFill>
                <a:latin typeface="Muli"/>
              </a:rPr>
              <a:t>Syntax</a:t>
            </a:r>
            <a:endParaRPr lang="en-US" dirty="0">
              <a:solidFill>
                <a:srgbClr val="C6DAEC"/>
              </a:solidFill>
              <a:latin typeface="Muli"/>
            </a:endParaRPr>
          </a:p>
          <a:p>
            <a:r>
              <a:rPr lang="en-US" sz="1800" dirty="0">
                <a:solidFill>
                  <a:srgbClr val="C6DAEC"/>
                </a:solidFill>
                <a:latin typeface="Muli"/>
              </a:rPr>
              <a:t> </a:t>
            </a:r>
            <a:r>
              <a:rPr lang="en-US" sz="1800" dirty="0" smtClean="0">
                <a:solidFill>
                  <a:srgbClr val="C6DAEC"/>
                </a:solidFill>
                <a:latin typeface="Muli"/>
              </a:rPr>
              <a:t>   English: cat dog boy                   not syntactically valid</a:t>
            </a:r>
          </a:p>
          <a:p>
            <a:r>
              <a:rPr lang="en-US" sz="1800" dirty="0">
                <a:solidFill>
                  <a:srgbClr val="C6DAEC"/>
                </a:solidFill>
                <a:latin typeface="Muli"/>
              </a:rPr>
              <a:t> </a:t>
            </a:r>
            <a:r>
              <a:rPr lang="en-US" sz="1800" dirty="0" smtClean="0">
                <a:solidFill>
                  <a:srgbClr val="C6DAEC"/>
                </a:solidFill>
                <a:latin typeface="Muli"/>
              </a:rPr>
              <a:t>                  cat hugs boy                 syntactically valid</a:t>
            </a:r>
          </a:p>
          <a:p>
            <a:endParaRPr lang="en-US" sz="1800" dirty="0" smtClean="0">
              <a:solidFill>
                <a:srgbClr val="C6DAEC"/>
              </a:solidFill>
              <a:latin typeface="Muli"/>
            </a:endParaRPr>
          </a:p>
          <a:p>
            <a:r>
              <a:rPr lang="en-US" sz="1800" dirty="0">
                <a:solidFill>
                  <a:srgbClr val="C6DAEC"/>
                </a:solidFill>
                <a:latin typeface="Muli"/>
              </a:rPr>
              <a:t> </a:t>
            </a:r>
            <a:r>
              <a:rPr lang="en-US" sz="1800" dirty="0" smtClean="0">
                <a:solidFill>
                  <a:srgbClr val="C6DAEC"/>
                </a:solidFill>
                <a:latin typeface="Muli"/>
              </a:rPr>
              <a:t>   Programming language: </a:t>
            </a:r>
            <a:r>
              <a:rPr lang="en-US" sz="1800" dirty="0" smtClean="0">
                <a:solidFill>
                  <a:schemeClr val="accent2"/>
                </a:solidFill>
                <a:latin typeface="Muli"/>
              </a:rPr>
              <a:t>“hi”5          </a:t>
            </a:r>
            <a:r>
              <a:rPr lang="en-US" sz="1800" dirty="0">
                <a:solidFill>
                  <a:srgbClr val="C6DAEC"/>
                </a:solidFill>
                <a:latin typeface="Muli"/>
              </a:rPr>
              <a:t>not syntactically valid</a:t>
            </a:r>
          </a:p>
          <a:p>
            <a:r>
              <a:rPr lang="en-US" sz="1800" dirty="0">
                <a:solidFill>
                  <a:srgbClr val="C6DAEC"/>
                </a:solidFill>
                <a:latin typeface="Muli"/>
              </a:rPr>
              <a:t> </a:t>
            </a:r>
            <a:r>
              <a:rPr lang="en-US" sz="1800" dirty="0" smtClean="0">
                <a:solidFill>
                  <a:srgbClr val="C6DAEC"/>
                </a:solidFill>
                <a:latin typeface="Muli"/>
              </a:rPr>
              <a:t>                                               </a:t>
            </a:r>
            <a:r>
              <a:rPr lang="en-US" sz="1800" dirty="0" smtClean="0">
                <a:solidFill>
                  <a:schemeClr val="accent2"/>
                </a:solidFill>
                <a:latin typeface="Muli"/>
              </a:rPr>
              <a:t>3.2 * 5         </a:t>
            </a:r>
            <a:r>
              <a:rPr lang="en-US" sz="1800" dirty="0">
                <a:solidFill>
                  <a:srgbClr val="C6DAEC"/>
                </a:solidFill>
                <a:latin typeface="Muli"/>
              </a:rPr>
              <a:t>syntactically valid</a:t>
            </a:r>
          </a:p>
          <a:p>
            <a:endParaRPr lang="en-US" sz="1800" dirty="0" smtClean="0">
              <a:solidFill>
                <a:srgbClr val="C6DAEC"/>
              </a:solidFill>
              <a:latin typeface="Muli"/>
            </a:endParaRPr>
          </a:p>
        </p:txBody>
      </p:sp>
      <p:cxnSp>
        <p:nvCxnSpPr>
          <p:cNvPr id="5" name="Straight Arrow Connector 4"/>
          <p:cNvCxnSpPr/>
          <p:nvPr/>
        </p:nvCxnSpPr>
        <p:spPr>
          <a:xfrm>
            <a:off x="4355615" y="1598455"/>
            <a:ext cx="865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411456" y="1897438"/>
            <a:ext cx="815518" cy="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324691" y="2413967"/>
            <a:ext cx="399034" cy="8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477091" y="2698991"/>
            <a:ext cx="407178" cy="2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700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 name="Rectangle 3">
            <a:extLst>
              <a:ext uri="{FF2B5EF4-FFF2-40B4-BE49-F238E27FC236}">
                <a16:creationId xmlns:a16="http://schemas.microsoft.com/office/drawing/2014/main" id="{F2D98915-2730-44C5-A61F-55A36F7CB933}"/>
              </a:ext>
            </a:extLst>
          </p:cNvPr>
          <p:cNvSpPr/>
          <p:nvPr/>
        </p:nvSpPr>
        <p:spPr>
          <a:xfrm>
            <a:off x="1157018" y="1135506"/>
            <a:ext cx="8077724" cy="2246769"/>
          </a:xfrm>
          <a:prstGeom prst="rect">
            <a:avLst/>
          </a:prstGeom>
        </p:spPr>
        <p:txBody>
          <a:bodyPr wrap="square">
            <a:spAutoFit/>
          </a:bodyPr>
          <a:lstStyle/>
          <a:p>
            <a:r>
              <a:rPr lang="en-US" sz="1800" u="sng" dirty="0" smtClean="0">
                <a:solidFill>
                  <a:srgbClr val="C6DAEC"/>
                </a:solidFill>
                <a:latin typeface="Muli"/>
              </a:rPr>
              <a:t>Static semantics</a:t>
            </a:r>
            <a:r>
              <a:rPr lang="en-US" sz="1800" dirty="0" smtClean="0">
                <a:solidFill>
                  <a:srgbClr val="C6DAEC"/>
                </a:solidFill>
                <a:latin typeface="Muli"/>
              </a:rPr>
              <a:t> is which syntactically valid strings have meaning</a:t>
            </a:r>
          </a:p>
          <a:p>
            <a:endParaRPr lang="en-US" dirty="0">
              <a:solidFill>
                <a:srgbClr val="C6DAEC"/>
              </a:solidFill>
              <a:latin typeface="Muli"/>
            </a:endParaRPr>
          </a:p>
          <a:p>
            <a:r>
              <a:rPr lang="en-US" sz="1800" dirty="0">
                <a:solidFill>
                  <a:srgbClr val="C6DAEC"/>
                </a:solidFill>
                <a:latin typeface="Muli"/>
              </a:rPr>
              <a:t> </a:t>
            </a:r>
            <a:r>
              <a:rPr lang="en-US" sz="1800" dirty="0" smtClean="0">
                <a:solidFill>
                  <a:srgbClr val="C6DAEC"/>
                </a:solidFill>
                <a:latin typeface="Muli"/>
              </a:rPr>
              <a:t>   English: “I are hungry”          syntactically valid, but static semantic error</a:t>
            </a:r>
          </a:p>
          <a:p>
            <a:r>
              <a:rPr lang="en-US" sz="1800" dirty="0">
                <a:solidFill>
                  <a:srgbClr val="C6DAEC"/>
                </a:solidFill>
                <a:latin typeface="Muli"/>
              </a:rPr>
              <a:t> </a:t>
            </a:r>
            <a:r>
              <a:rPr lang="en-US" sz="1800" dirty="0" smtClean="0">
                <a:solidFill>
                  <a:srgbClr val="C6DAEC"/>
                </a:solidFill>
                <a:latin typeface="Muli"/>
              </a:rPr>
              <a:t>                  </a:t>
            </a:r>
          </a:p>
          <a:p>
            <a:endParaRPr lang="en-US" sz="1800" dirty="0" smtClean="0">
              <a:solidFill>
                <a:srgbClr val="C6DAEC"/>
              </a:solidFill>
              <a:latin typeface="Muli"/>
            </a:endParaRPr>
          </a:p>
          <a:p>
            <a:r>
              <a:rPr lang="en-US" sz="1800" dirty="0">
                <a:solidFill>
                  <a:srgbClr val="C6DAEC"/>
                </a:solidFill>
                <a:latin typeface="Muli"/>
              </a:rPr>
              <a:t> </a:t>
            </a:r>
            <a:r>
              <a:rPr lang="en-US" sz="1800" dirty="0" smtClean="0">
                <a:solidFill>
                  <a:srgbClr val="C6DAEC"/>
                </a:solidFill>
                <a:latin typeface="Muli"/>
              </a:rPr>
              <a:t>   Programming language:  </a:t>
            </a:r>
            <a:r>
              <a:rPr lang="en-US" sz="1800" dirty="0" smtClean="0">
                <a:solidFill>
                  <a:schemeClr val="accent2"/>
                </a:solidFill>
                <a:latin typeface="Muli"/>
              </a:rPr>
              <a:t>3.2 * 5           </a:t>
            </a:r>
            <a:r>
              <a:rPr lang="en-US" sz="1800" dirty="0">
                <a:solidFill>
                  <a:srgbClr val="C6DAEC"/>
                </a:solidFill>
                <a:latin typeface="Muli"/>
              </a:rPr>
              <a:t>syntactically valid</a:t>
            </a:r>
          </a:p>
          <a:p>
            <a:r>
              <a:rPr lang="en-US" sz="1800" dirty="0">
                <a:solidFill>
                  <a:srgbClr val="C6DAEC"/>
                </a:solidFill>
                <a:latin typeface="Muli"/>
              </a:rPr>
              <a:t> </a:t>
            </a:r>
            <a:r>
              <a:rPr lang="en-US" sz="1800" dirty="0" smtClean="0">
                <a:solidFill>
                  <a:srgbClr val="C6DAEC"/>
                </a:solidFill>
                <a:latin typeface="Muli"/>
              </a:rPr>
              <a:t>                                               </a:t>
            </a:r>
            <a:r>
              <a:rPr lang="en-US" sz="1800" dirty="0" smtClean="0">
                <a:solidFill>
                  <a:schemeClr val="accent2"/>
                </a:solidFill>
                <a:latin typeface="Muli"/>
              </a:rPr>
              <a:t>3 + “hi”         </a:t>
            </a:r>
            <a:r>
              <a:rPr lang="en-US" sz="1800" dirty="0" smtClean="0">
                <a:solidFill>
                  <a:srgbClr val="C6DAEC"/>
                </a:solidFill>
                <a:latin typeface="Muli"/>
              </a:rPr>
              <a:t>static </a:t>
            </a:r>
            <a:r>
              <a:rPr lang="en-US" sz="1800" dirty="0">
                <a:solidFill>
                  <a:srgbClr val="C6DAEC"/>
                </a:solidFill>
                <a:latin typeface="Muli"/>
              </a:rPr>
              <a:t>semantic error</a:t>
            </a:r>
          </a:p>
          <a:p>
            <a:endParaRPr lang="en-US" sz="1800" dirty="0" smtClean="0">
              <a:solidFill>
                <a:srgbClr val="C6DAEC"/>
              </a:solidFill>
              <a:latin typeface="Muli"/>
            </a:endParaRPr>
          </a:p>
        </p:txBody>
      </p:sp>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5221301" cy="646331"/>
          </a:xfrm>
          <a:prstGeom prst="rect">
            <a:avLst/>
          </a:prstGeom>
        </p:spPr>
        <p:txBody>
          <a:bodyPr wrap="none">
            <a:spAutoFit/>
          </a:bodyPr>
          <a:lstStyle/>
          <a:p>
            <a:r>
              <a:rPr lang="en-CA" sz="3600" dirty="0" smtClean="0">
                <a:solidFill>
                  <a:srgbClr val="19BBD5"/>
                </a:solidFill>
                <a:latin typeface="Nixie One"/>
                <a:sym typeface="Nixie One"/>
              </a:rPr>
              <a:t>Aspects of Languages</a:t>
            </a:r>
            <a:endParaRPr lang="en-CA" sz="3600" dirty="0"/>
          </a:p>
        </p:txBody>
      </p:sp>
      <p:cxnSp>
        <p:nvCxnSpPr>
          <p:cNvPr id="17" name="Straight Arrow Connector 16"/>
          <p:cNvCxnSpPr/>
          <p:nvPr/>
        </p:nvCxnSpPr>
        <p:spPr>
          <a:xfrm>
            <a:off x="4965535" y="2620708"/>
            <a:ext cx="399034" cy="8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946601" y="2901030"/>
            <a:ext cx="407178" cy="2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955419" y="1812510"/>
            <a:ext cx="399034" cy="8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15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5221301" cy="646331"/>
          </a:xfrm>
          <a:prstGeom prst="rect">
            <a:avLst/>
          </a:prstGeom>
        </p:spPr>
        <p:txBody>
          <a:bodyPr wrap="none">
            <a:spAutoFit/>
          </a:bodyPr>
          <a:lstStyle/>
          <a:p>
            <a:r>
              <a:rPr lang="en-CA" sz="3600" dirty="0" smtClean="0">
                <a:solidFill>
                  <a:srgbClr val="19BBD5"/>
                </a:solidFill>
                <a:latin typeface="Nixie One"/>
                <a:sym typeface="Nixie One"/>
              </a:rPr>
              <a:t>Aspects of Languages</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652608" y="1135506"/>
            <a:ext cx="7421592" cy="2523768"/>
          </a:xfrm>
          <a:prstGeom prst="rect">
            <a:avLst/>
          </a:prstGeom>
        </p:spPr>
        <p:txBody>
          <a:bodyPr wrap="square">
            <a:spAutoFit/>
          </a:bodyPr>
          <a:lstStyle/>
          <a:p>
            <a:r>
              <a:rPr lang="en-US" sz="1800" u="sng" dirty="0">
                <a:solidFill>
                  <a:srgbClr val="C6DAEC"/>
                </a:solidFill>
                <a:latin typeface="Muli"/>
              </a:rPr>
              <a:t>S</a:t>
            </a:r>
            <a:r>
              <a:rPr lang="en-US" sz="1800" u="sng" dirty="0" smtClean="0">
                <a:solidFill>
                  <a:srgbClr val="C6DAEC"/>
                </a:solidFill>
                <a:latin typeface="Muli"/>
              </a:rPr>
              <a:t>emantics</a:t>
            </a:r>
            <a:r>
              <a:rPr lang="en-US" sz="1800" dirty="0" smtClean="0">
                <a:solidFill>
                  <a:srgbClr val="C6DAEC"/>
                </a:solidFill>
                <a:latin typeface="Muli"/>
              </a:rPr>
              <a:t> is the meaning associated with a syntactically correct string of symbols with no static semantic errors</a:t>
            </a:r>
          </a:p>
          <a:p>
            <a:endParaRPr lang="en-US" dirty="0">
              <a:solidFill>
                <a:srgbClr val="C6DAEC"/>
              </a:solidFill>
              <a:latin typeface="Muli"/>
            </a:endParaRPr>
          </a:p>
          <a:p>
            <a:r>
              <a:rPr lang="en-US" sz="1800" dirty="0">
                <a:solidFill>
                  <a:srgbClr val="C6DAEC"/>
                </a:solidFill>
                <a:latin typeface="Muli"/>
              </a:rPr>
              <a:t> </a:t>
            </a:r>
            <a:r>
              <a:rPr lang="en-US" sz="1800" dirty="0" smtClean="0">
                <a:solidFill>
                  <a:srgbClr val="C6DAEC"/>
                </a:solidFill>
                <a:latin typeface="Muli"/>
              </a:rPr>
              <a:t>   English: can have many meanings - </a:t>
            </a:r>
          </a:p>
          <a:p>
            <a:r>
              <a:rPr lang="en-US" sz="1800" dirty="0">
                <a:solidFill>
                  <a:srgbClr val="C6DAEC"/>
                </a:solidFill>
                <a:latin typeface="Muli"/>
              </a:rPr>
              <a:t> </a:t>
            </a:r>
            <a:r>
              <a:rPr lang="en-US" sz="1800" dirty="0" smtClean="0">
                <a:solidFill>
                  <a:srgbClr val="C6DAEC"/>
                </a:solidFill>
                <a:latin typeface="Muli"/>
              </a:rPr>
              <a:t>        “Flying planes can be dangerous”</a:t>
            </a:r>
          </a:p>
          <a:p>
            <a:r>
              <a:rPr lang="en-US" sz="1800" dirty="0">
                <a:solidFill>
                  <a:srgbClr val="C6DAEC"/>
                </a:solidFill>
                <a:latin typeface="Muli"/>
              </a:rPr>
              <a:t> </a:t>
            </a:r>
            <a:r>
              <a:rPr lang="en-US" sz="1800" dirty="0" smtClean="0">
                <a:solidFill>
                  <a:srgbClr val="C6DAEC"/>
                </a:solidFill>
                <a:latin typeface="Muli"/>
              </a:rPr>
              <a:t>        “This reading lamp hasn’t uttered a word since I bought it?”</a:t>
            </a:r>
          </a:p>
          <a:p>
            <a:endParaRPr lang="en-US" sz="1800" dirty="0" smtClean="0">
              <a:solidFill>
                <a:srgbClr val="C6DAEC"/>
              </a:solidFill>
              <a:latin typeface="Muli"/>
            </a:endParaRPr>
          </a:p>
          <a:p>
            <a:r>
              <a:rPr lang="en-US" sz="1800" dirty="0" smtClean="0">
                <a:solidFill>
                  <a:srgbClr val="C6DAEC"/>
                </a:solidFill>
                <a:latin typeface="Muli"/>
              </a:rPr>
              <a:t>    Programming languages: have only one meaning but may not be</a:t>
            </a:r>
          </a:p>
          <a:p>
            <a:r>
              <a:rPr lang="en-US" sz="1800" dirty="0">
                <a:solidFill>
                  <a:srgbClr val="C6DAEC"/>
                </a:solidFill>
                <a:latin typeface="Muli"/>
              </a:rPr>
              <a:t> </a:t>
            </a:r>
            <a:r>
              <a:rPr lang="en-US" sz="1800" dirty="0" smtClean="0">
                <a:solidFill>
                  <a:srgbClr val="C6DAEC"/>
                </a:solidFill>
                <a:latin typeface="Muli"/>
              </a:rPr>
              <a:t>   what the programmer intended</a:t>
            </a:r>
          </a:p>
        </p:txBody>
      </p:sp>
    </p:spTree>
    <p:extLst>
      <p:ext uri="{BB962C8B-B14F-4D97-AF65-F5344CB8AC3E}">
        <p14:creationId xmlns:p14="http://schemas.microsoft.com/office/powerpoint/2010/main" val="34136473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5771132" cy="646331"/>
          </a:xfrm>
          <a:prstGeom prst="rect">
            <a:avLst/>
          </a:prstGeom>
        </p:spPr>
        <p:txBody>
          <a:bodyPr wrap="none">
            <a:spAutoFit/>
          </a:bodyPr>
          <a:lstStyle/>
          <a:p>
            <a:r>
              <a:rPr lang="en-CA" sz="3600" dirty="0" smtClean="0">
                <a:solidFill>
                  <a:srgbClr val="19BBD5"/>
                </a:solidFill>
                <a:latin typeface="Nixie One"/>
                <a:sym typeface="Nixie One"/>
              </a:rPr>
              <a:t>Where Things go Wrong</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652608" y="1135506"/>
            <a:ext cx="7421592" cy="3416320"/>
          </a:xfrm>
          <a:prstGeom prst="rect">
            <a:avLst/>
          </a:prstGeom>
        </p:spPr>
        <p:txBody>
          <a:bodyPr wrap="square">
            <a:spAutoFit/>
          </a:bodyPr>
          <a:lstStyle/>
          <a:p>
            <a:r>
              <a:rPr lang="en-US" sz="1800" u="sng" dirty="0" smtClean="0">
                <a:solidFill>
                  <a:srgbClr val="C6DAEC"/>
                </a:solidFill>
                <a:latin typeface="Muli"/>
              </a:rPr>
              <a:t>Syntactic errors</a:t>
            </a:r>
          </a:p>
          <a:p>
            <a:r>
              <a:rPr lang="en-US" sz="1800" dirty="0">
                <a:solidFill>
                  <a:srgbClr val="C6DAEC"/>
                </a:solidFill>
                <a:latin typeface="Muli"/>
              </a:rPr>
              <a:t> </a:t>
            </a:r>
            <a:r>
              <a:rPr lang="en-US" sz="1800" dirty="0" smtClean="0">
                <a:solidFill>
                  <a:srgbClr val="C6DAEC"/>
                </a:solidFill>
                <a:latin typeface="Muli"/>
              </a:rPr>
              <a:t>   common and easily caught</a:t>
            </a:r>
          </a:p>
          <a:p>
            <a:endParaRPr lang="en-US" sz="1800" dirty="0">
              <a:solidFill>
                <a:srgbClr val="C6DAEC"/>
              </a:solidFill>
              <a:latin typeface="Muli"/>
            </a:endParaRPr>
          </a:p>
          <a:p>
            <a:r>
              <a:rPr lang="en-US" sz="1800" u="sng" dirty="0" smtClean="0">
                <a:solidFill>
                  <a:srgbClr val="C6DAEC"/>
                </a:solidFill>
                <a:latin typeface="Muli"/>
              </a:rPr>
              <a:t>Static semantic errors</a:t>
            </a:r>
          </a:p>
          <a:p>
            <a:r>
              <a:rPr lang="en-US" sz="1800" dirty="0">
                <a:solidFill>
                  <a:srgbClr val="C6DAEC"/>
                </a:solidFill>
                <a:latin typeface="Muli"/>
              </a:rPr>
              <a:t> </a:t>
            </a:r>
            <a:r>
              <a:rPr lang="en-US" sz="1800" dirty="0" smtClean="0">
                <a:solidFill>
                  <a:srgbClr val="C6DAEC"/>
                </a:solidFill>
                <a:latin typeface="Muli"/>
              </a:rPr>
              <a:t>   some languages check for these before running program</a:t>
            </a:r>
          </a:p>
          <a:p>
            <a:r>
              <a:rPr lang="en-US" sz="1800" dirty="0">
                <a:solidFill>
                  <a:srgbClr val="C6DAEC"/>
                </a:solidFill>
                <a:latin typeface="Muli"/>
              </a:rPr>
              <a:t> </a:t>
            </a:r>
            <a:r>
              <a:rPr lang="en-US" sz="1800" dirty="0" smtClean="0">
                <a:solidFill>
                  <a:srgbClr val="C6DAEC"/>
                </a:solidFill>
                <a:latin typeface="Muli"/>
              </a:rPr>
              <a:t>   can cause unpredictable behavior</a:t>
            </a:r>
          </a:p>
          <a:p>
            <a:endParaRPr lang="en-US" sz="1800" dirty="0">
              <a:solidFill>
                <a:srgbClr val="C6DAEC"/>
              </a:solidFill>
              <a:latin typeface="Muli"/>
            </a:endParaRPr>
          </a:p>
          <a:p>
            <a:r>
              <a:rPr lang="en-US" sz="1800" u="sng" dirty="0" smtClean="0">
                <a:solidFill>
                  <a:srgbClr val="C6DAEC"/>
                </a:solidFill>
                <a:latin typeface="Muli"/>
              </a:rPr>
              <a:t>No semantic errors </a:t>
            </a:r>
            <a:r>
              <a:rPr lang="en-US" sz="1800" dirty="0" smtClean="0">
                <a:solidFill>
                  <a:srgbClr val="C6DAEC"/>
                </a:solidFill>
                <a:latin typeface="Muli"/>
              </a:rPr>
              <a:t>but different meaning than what the programmer intended</a:t>
            </a:r>
          </a:p>
          <a:p>
            <a:r>
              <a:rPr lang="en-US" sz="1800" dirty="0">
                <a:solidFill>
                  <a:srgbClr val="C6DAEC"/>
                </a:solidFill>
                <a:latin typeface="Muli"/>
              </a:rPr>
              <a:t> </a:t>
            </a:r>
            <a:r>
              <a:rPr lang="en-US" sz="1800" dirty="0" smtClean="0">
                <a:solidFill>
                  <a:srgbClr val="C6DAEC"/>
                </a:solidFill>
                <a:latin typeface="Muli"/>
              </a:rPr>
              <a:t>   program crashes, stops running</a:t>
            </a:r>
          </a:p>
          <a:p>
            <a:r>
              <a:rPr lang="en-US" sz="1800" dirty="0">
                <a:solidFill>
                  <a:srgbClr val="C6DAEC"/>
                </a:solidFill>
                <a:latin typeface="Muli"/>
              </a:rPr>
              <a:t> </a:t>
            </a:r>
            <a:r>
              <a:rPr lang="en-US" sz="1800" dirty="0" smtClean="0">
                <a:solidFill>
                  <a:srgbClr val="C6DAEC"/>
                </a:solidFill>
                <a:latin typeface="Muli"/>
              </a:rPr>
              <a:t>   program runs forever</a:t>
            </a:r>
          </a:p>
          <a:p>
            <a:r>
              <a:rPr lang="en-US" sz="1800" dirty="0">
                <a:solidFill>
                  <a:srgbClr val="C6DAEC"/>
                </a:solidFill>
                <a:latin typeface="Muli"/>
              </a:rPr>
              <a:t> </a:t>
            </a:r>
            <a:r>
              <a:rPr lang="en-US" sz="1800" dirty="0" smtClean="0">
                <a:solidFill>
                  <a:srgbClr val="C6DAEC"/>
                </a:solidFill>
                <a:latin typeface="Muli"/>
              </a:rPr>
              <a:t>   program gives an answer but different than expected</a:t>
            </a:r>
          </a:p>
        </p:txBody>
      </p:sp>
    </p:spTree>
    <p:extLst>
      <p:ext uri="{BB962C8B-B14F-4D97-AF65-F5344CB8AC3E}">
        <p14:creationId xmlns:p14="http://schemas.microsoft.com/office/powerpoint/2010/main" val="2444779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3" name="Google Shape;573;p35"/>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74" name="Google Shape;574;p35"/>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dirty="0"/>
          </a:p>
          <a:p>
            <a:pPr marL="0" lvl="0" indent="0" algn="l" rtl="0">
              <a:spcBef>
                <a:spcPts val="600"/>
              </a:spcBef>
              <a:spcAft>
                <a:spcPts val="0"/>
              </a:spcAft>
              <a:buClr>
                <a:schemeClr val="dk1"/>
              </a:buClr>
              <a:buSzPts val="1100"/>
              <a:buFont typeface="Arial"/>
              <a:buNone/>
            </a:pPr>
            <a:endParaRPr dirty="0"/>
          </a:p>
        </p:txBody>
      </p:sp>
      <p:sp>
        <p:nvSpPr>
          <p:cNvPr id="575" name="Google Shape;575;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4232249" cy="646331"/>
          </a:xfrm>
          <a:prstGeom prst="rect">
            <a:avLst/>
          </a:prstGeom>
        </p:spPr>
        <p:txBody>
          <a:bodyPr wrap="none">
            <a:spAutoFit/>
          </a:bodyPr>
          <a:lstStyle/>
          <a:p>
            <a:r>
              <a:rPr lang="en-CA" sz="3600" dirty="0" smtClean="0">
                <a:solidFill>
                  <a:srgbClr val="19BBD5"/>
                </a:solidFill>
                <a:latin typeface="Nixie One"/>
                <a:sym typeface="Nixie One"/>
              </a:rPr>
              <a:t>Python Programs</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6842238" cy="2862322"/>
          </a:xfrm>
          <a:prstGeom prst="rect">
            <a:avLst/>
          </a:prstGeom>
        </p:spPr>
        <p:txBody>
          <a:bodyPr wrap="square">
            <a:spAutoFit/>
          </a:bodyPr>
          <a:lstStyle/>
          <a:p>
            <a:r>
              <a:rPr lang="en-US" sz="1800" dirty="0" smtClean="0">
                <a:solidFill>
                  <a:srgbClr val="C6DAEC"/>
                </a:solidFill>
                <a:latin typeface="Muli"/>
              </a:rPr>
              <a:t>A program is a sequence of definitions and commands</a:t>
            </a:r>
          </a:p>
          <a:p>
            <a:pPr>
              <a:buClr>
                <a:schemeClr val="bg1">
                  <a:lumMod val="85000"/>
                </a:schemeClr>
              </a:buClr>
            </a:pPr>
            <a:r>
              <a:rPr lang="en-US" sz="1800" dirty="0" smtClean="0">
                <a:solidFill>
                  <a:srgbClr val="C6DAEC"/>
                </a:solidFill>
                <a:latin typeface="Muli"/>
              </a:rPr>
              <a:t>definitions evaluated</a:t>
            </a:r>
          </a:p>
          <a:p>
            <a:pPr marL="285750" indent="-285750">
              <a:buClr>
                <a:schemeClr val="accent4"/>
              </a:buClr>
              <a:buFont typeface="Courier New" panose="02070309020205020404" pitchFamily="49" charset="0"/>
              <a:buChar char="o"/>
            </a:pPr>
            <a:r>
              <a:rPr lang="en-US" sz="1800" dirty="0">
                <a:solidFill>
                  <a:srgbClr val="C6DAEC"/>
                </a:solidFill>
                <a:latin typeface="Muli"/>
              </a:rPr>
              <a:t>C</a:t>
            </a:r>
            <a:r>
              <a:rPr lang="en-US" sz="1800" dirty="0" smtClean="0">
                <a:solidFill>
                  <a:srgbClr val="C6DAEC"/>
                </a:solidFill>
                <a:latin typeface="Muli"/>
              </a:rPr>
              <a:t>ommands executed by Python interpreter in a shell</a:t>
            </a:r>
          </a:p>
          <a:p>
            <a:pPr marL="285750" indent="-285750">
              <a:buClr>
                <a:schemeClr val="accent4"/>
              </a:buClr>
              <a:buFont typeface="Courier New" panose="02070309020205020404" pitchFamily="49" charset="0"/>
              <a:buChar char="o"/>
            </a:pPr>
            <a:r>
              <a:rPr lang="en-US" sz="1800" dirty="0" smtClean="0">
                <a:solidFill>
                  <a:srgbClr val="C6DAEC"/>
                </a:solidFill>
                <a:latin typeface="Muli"/>
              </a:rPr>
              <a:t>Commands(statements) instruct interpreter to do something</a:t>
            </a:r>
          </a:p>
          <a:p>
            <a:endParaRPr lang="en-US" sz="1800" dirty="0">
              <a:solidFill>
                <a:srgbClr val="C6DAEC"/>
              </a:solidFill>
              <a:latin typeface="Muli"/>
            </a:endParaRPr>
          </a:p>
          <a:p>
            <a:r>
              <a:rPr lang="en-US" sz="1800" dirty="0" smtClean="0">
                <a:solidFill>
                  <a:srgbClr val="C6DAEC"/>
                </a:solidFill>
                <a:latin typeface="Muli"/>
              </a:rPr>
              <a:t>Can be typed directly in a shell or stored in a file that is read into the shell and evaluated</a:t>
            </a:r>
          </a:p>
          <a:p>
            <a:endParaRPr lang="en-US" sz="1800" dirty="0" smtClean="0">
              <a:solidFill>
                <a:srgbClr val="C6DAEC"/>
              </a:solidFill>
              <a:latin typeface="Muli"/>
            </a:endParaRPr>
          </a:p>
          <a:p>
            <a:endParaRPr lang="en-US" sz="1800" dirty="0">
              <a:solidFill>
                <a:srgbClr val="C6DAEC"/>
              </a:solidFill>
              <a:latin typeface="Muli"/>
            </a:endParaRPr>
          </a:p>
          <a:p>
            <a:endParaRPr lang="en-US" sz="1800" dirty="0" smtClean="0">
              <a:solidFill>
                <a:srgbClr val="C6DAEC"/>
              </a:solidFill>
              <a:latin typeface="Muli"/>
            </a:endParaRPr>
          </a:p>
        </p:txBody>
      </p:sp>
    </p:spTree>
    <p:extLst>
      <p:ext uri="{BB962C8B-B14F-4D97-AF65-F5344CB8AC3E}">
        <p14:creationId xmlns:p14="http://schemas.microsoft.com/office/powerpoint/2010/main" val="1358657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1895071" cy="646331"/>
          </a:xfrm>
          <a:prstGeom prst="rect">
            <a:avLst/>
          </a:prstGeom>
        </p:spPr>
        <p:txBody>
          <a:bodyPr wrap="none">
            <a:spAutoFit/>
          </a:bodyPr>
          <a:lstStyle/>
          <a:p>
            <a:r>
              <a:rPr lang="en-CA" sz="3600" dirty="0" smtClean="0">
                <a:solidFill>
                  <a:srgbClr val="19BBD5"/>
                </a:solidFill>
                <a:latin typeface="Nixie One"/>
                <a:sym typeface="Nixie One"/>
              </a:rPr>
              <a:t>Objects</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6842238" cy="3139321"/>
          </a:xfrm>
          <a:prstGeom prst="rect">
            <a:avLst/>
          </a:prstGeom>
        </p:spPr>
        <p:txBody>
          <a:bodyPr wrap="square">
            <a:spAutoFit/>
          </a:bodyPr>
          <a:lstStyle/>
          <a:p>
            <a:r>
              <a:rPr lang="en-US" sz="1800" dirty="0" smtClean="0">
                <a:solidFill>
                  <a:srgbClr val="C6DAEC"/>
                </a:solidFill>
                <a:latin typeface="Muli"/>
              </a:rPr>
              <a:t>Programs manipulate </a:t>
            </a:r>
            <a:r>
              <a:rPr lang="en-US" sz="1800" dirty="0" smtClean="0">
                <a:solidFill>
                  <a:schemeClr val="accent2"/>
                </a:solidFill>
                <a:latin typeface="Muli"/>
              </a:rPr>
              <a:t>data objects</a:t>
            </a:r>
          </a:p>
          <a:p>
            <a:endParaRPr lang="en-US" sz="1800" dirty="0">
              <a:solidFill>
                <a:srgbClr val="C6DAEC"/>
              </a:solidFill>
              <a:latin typeface="Muli"/>
            </a:endParaRPr>
          </a:p>
          <a:p>
            <a:r>
              <a:rPr lang="en-US" sz="1800" dirty="0" smtClean="0">
                <a:solidFill>
                  <a:srgbClr val="C6DAEC"/>
                </a:solidFill>
                <a:latin typeface="Muli"/>
              </a:rPr>
              <a:t>Objects have a </a:t>
            </a:r>
            <a:r>
              <a:rPr lang="en-US" sz="1800" dirty="0" smtClean="0">
                <a:solidFill>
                  <a:schemeClr val="accent2"/>
                </a:solidFill>
                <a:latin typeface="Courier New" panose="02070309020205020404" pitchFamily="49" charset="0"/>
                <a:cs typeface="Courier New" panose="02070309020205020404" pitchFamily="49" charset="0"/>
              </a:rPr>
              <a:t>type</a:t>
            </a:r>
            <a:r>
              <a:rPr lang="en-US" sz="1800" dirty="0" smtClean="0">
                <a:solidFill>
                  <a:srgbClr val="C6DAEC"/>
                </a:solidFill>
                <a:latin typeface="Muli"/>
              </a:rPr>
              <a:t> that defines the kinds of things programs can do to them</a:t>
            </a:r>
          </a:p>
          <a:p>
            <a:endParaRPr lang="en-US" sz="1800" dirty="0">
              <a:solidFill>
                <a:srgbClr val="C6DAEC"/>
              </a:solidFill>
              <a:latin typeface="Muli"/>
            </a:endParaRPr>
          </a:p>
          <a:p>
            <a:r>
              <a:rPr lang="en-US" sz="1800" dirty="0" smtClean="0">
                <a:solidFill>
                  <a:srgbClr val="C6DAEC"/>
                </a:solidFill>
                <a:latin typeface="Muli"/>
              </a:rPr>
              <a:t>Objects</a:t>
            </a:r>
          </a:p>
          <a:p>
            <a:pPr marL="285750" indent="-285750">
              <a:buClr>
                <a:schemeClr val="accent4"/>
              </a:buClr>
              <a:buFont typeface="Courier New" panose="02070309020205020404" pitchFamily="49" charset="0"/>
              <a:buChar char="o"/>
            </a:pPr>
            <a:r>
              <a:rPr lang="en-US" sz="1800" dirty="0" smtClean="0">
                <a:solidFill>
                  <a:srgbClr val="C6DAEC"/>
                </a:solidFill>
                <a:latin typeface="Muli"/>
              </a:rPr>
              <a:t>scalar (cannot be subdivided)</a:t>
            </a:r>
          </a:p>
          <a:p>
            <a:pPr marL="285750" indent="-285750">
              <a:buClr>
                <a:schemeClr val="accent4"/>
              </a:buClr>
              <a:buFont typeface="Courier New" panose="02070309020205020404" pitchFamily="49" charset="0"/>
              <a:buChar char="o"/>
            </a:pPr>
            <a:r>
              <a:rPr lang="en-US" sz="1800" dirty="0" smtClean="0">
                <a:solidFill>
                  <a:srgbClr val="C6DAEC"/>
                </a:solidFill>
                <a:latin typeface="Muli"/>
              </a:rPr>
              <a:t>non-scalar (have internal structure that can be accessed)</a:t>
            </a:r>
          </a:p>
          <a:p>
            <a:endParaRPr lang="en-US" sz="1800" dirty="0" smtClean="0">
              <a:solidFill>
                <a:srgbClr val="C6DAEC"/>
              </a:solidFill>
              <a:latin typeface="Muli"/>
            </a:endParaRPr>
          </a:p>
          <a:p>
            <a:endParaRPr lang="en-US" sz="1800" dirty="0">
              <a:solidFill>
                <a:srgbClr val="C6DAEC"/>
              </a:solidFill>
              <a:latin typeface="Muli"/>
            </a:endParaRPr>
          </a:p>
          <a:p>
            <a:endParaRPr lang="en-US" sz="1800" dirty="0" smtClean="0">
              <a:solidFill>
                <a:srgbClr val="C6DAEC"/>
              </a:solidFill>
              <a:latin typeface="Muli"/>
            </a:endParaRPr>
          </a:p>
        </p:txBody>
      </p:sp>
    </p:spTree>
    <p:extLst>
      <p:ext uri="{BB962C8B-B14F-4D97-AF65-F5344CB8AC3E}">
        <p14:creationId xmlns:p14="http://schemas.microsoft.com/office/powerpoint/2010/main" val="3083027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55876" y="182099"/>
            <a:ext cx="3462807" cy="646331"/>
          </a:xfrm>
          <a:prstGeom prst="rect">
            <a:avLst/>
          </a:prstGeom>
        </p:spPr>
        <p:txBody>
          <a:bodyPr wrap="none">
            <a:spAutoFit/>
          </a:bodyPr>
          <a:lstStyle/>
          <a:p>
            <a:r>
              <a:rPr lang="en-CA" sz="3600" dirty="0" smtClean="0">
                <a:solidFill>
                  <a:srgbClr val="19BBD5"/>
                </a:solidFill>
                <a:latin typeface="Nixie One"/>
                <a:sym typeface="Nixie One"/>
              </a:rPr>
              <a:t>Scalar Objects</a:t>
            </a:r>
            <a:endParaRPr lang="en-CA" sz="3600" dirty="0"/>
          </a:p>
        </p:txBody>
      </p:sp>
      <p:sp>
        <p:nvSpPr>
          <p:cNvPr id="4" name="Rectangle 3">
            <a:extLst>
              <a:ext uri="{FF2B5EF4-FFF2-40B4-BE49-F238E27FC236}">
                <a16:creationId xmlns:a16="http://schemas.microsoft.com/office/drawing/2014/main" id="{F2D98915-2730-44C5-A61F-55A36F7CB933}"/>
              </a:ext>
            </a:extLst>
          </p:cNvPr>
          <p:cNvSpPr/>
          <p:nvPr/>
        </p:nvSpPr>
        <p:spPr>
          <a:xfrm>
            <a:off x="1722409" y="1058726"/>
            <a:ext cx="6842238" cy="4801314"/>
          </a:xfrm>
          <a:prstGeom prst="rect">
            <a:avLst/>
          </a:prstGeom>
        </p:spPr>
        <p:txBody>
          <a:bodyPr wrap="square">
            <a:spAutoFit/>
          </a:bodyPr>
          <a:lstStyle/>
          <a:p>
            <a:r>
              <a:rPr lang="en-US" dirty="0">
                <a:solidFill>
                  <a:schemeClr val="accent2"/>
                </a:solidFill>
                <a:latin typeface="Courier New" panose="02070309020205020404" pitchFamily="49" charset="0"/>
                <a:cs typeface="Courier New" panose="02070309020205020404" pitchFamily="49" charset="0"/>
              </a:rPr>
              <a:t>i</a:t>
            </a:r>
            <a:r>
              <a:rPr lang="en-US" dirty="0" smtClean="0">
                <a:solidFill>
                  <a:schemeClr val="accent2"/>
                </a:solidFill>
                <a:latin typeface="Courier New" panose="02070309020205020404" pitchFamily="49" charset="0"/>
                <a:cs typeface="Courier New" panose="02070309020205020404" pitchFamily="49" charset="0"/>
              </a:rPr>
              <a:t>nt</a:t>
            </a:r>
            <a:r>
              <a:rPr lang="en-US" dirty="0" smtClean="0">
                <a:solidFill>
                  <a:srgbClr val="C6DAEC"/>
                </a:solidFill>
                <a:latin typeface="Muli"/>
              </a:rPr>
              <a:t> – represent integers, ex. </a:t>
            </a:r>
            <a:r>
              <a:rPr lang="en-US" dirty="0" smtClean="0">
                <a:solidFill>
                  <a:schemeClr val="accent2"/>
                </a:solidFill>
                <a:latin typeface="Courier New" panose="02070309020205020404" pitchFamily="49" charset="0"/>
                <a:cs typeface="Courier New" panose="02070309020205020404" pitchFamily="49" charset="0"/>
              </a:rPr>
              <a:t>5</a:t>
            </a:r>
          </a:p>
          <a:p>
            <a:endParaRPr lang="en-US" dirty="0">
              <a:solidFill>
                <a:srgbClr val="C6DAEC"/>
              </a:solidFill>
              <a:latin typeface="Muli"/>
            </a:endParaRPr>
          </a:p>
          <a:p>
            <a:r>
              <a:rPr lang="en-US" dirty="0">
                <a:solidFill>
                  <a:schemeClr val="accent2"/>
                </a:solidFill>
                <a:latin typeface="Courier New" panose="02070309020205020404" pitchFamily="49" charset="0"/>
                <a:cs typeface="Courier New" panose="02070309020205020404" pitchFamily="49" charset="0"/>
              </a:rPr>
              <a:t>f</a:t>
            </a:r>
            <a:r>
              <a:rPr lang="en-US" dirty="0">
                <a:solidFill>
                  <a:schemeClr val="accent2"/>
                </a:solidFill>
                <a:latin typeface="Courier New" panose="02070309020205020404" pitchFamily="49" charset="0"/>
                <a:cs typeface="Courier New" panose="02070309020205020404" pitchFamily="49" charset="0"/>
              </a:rPr>
              <a:t>loat</a:t>
            </a:r>
            <a:r>
              <a:rPr lang="en-US" dirty="0" smtClean="0">
                <a:solidFill>
                  <a:schemeClr val="accent2"/>
                </a:solidFill>
                <a:latin typeface="Muli"/>
              </a:rPr>
              <a:t> </a:t>
            </a:r>
            <a:r>
              <a:rPr lang="en-US" dirty="0">
                <a:solidFill>
                  <a:srgbClr val="C6DAEC"/>
                </a:solidFill>
                <a:latin typeface="Muli"/>
              </a:rPr>
              <a:t>– represent real numbers, ex. </a:t>
            </a:r>
            <a:r>
              <a:rPr lang="en-US" dirty="0">
                <a:solidFill>
                  <a:schemeClr val="accent2"/>
                </a:solidFill>
                <a:latin typeface="Courier New" panose="02070309020205020404" pitchFamily="49" charset="0"/>
                <a:cs typeface="Courier New" panose="02070309020205020404" pitchFamily="49" charset="0"/>
              </a:rPr>
              <a:t>3.27 </a:t>
            </a:r>
          </a:p>
          <a:p>
            <a:endParaRPr lang="en-US" dirty="0">
              <a:solidFill>
                <a:schemeClr val="accent2"/>
              </a:solidFill>
              <a:latin typeface="Muli"/>
            </a:endParaRPr>
          </a:p>
          <a:p>
            <a:r>
              <a:rPr lang="en-US" dirty="0">
                <a:solidFill>
                  <a:schemeClr val="accent2"/>
                </a:solidFill>
                <a:latin typeface="Courier New" panose="02070309020205020404" pitchFamily="49" charset="0"/>
                <a:cs typeface="Courier New" panose="02070309020205020404" pitchFamily="49" charset="0"/>
              </a:rPr>
              <a:t>b</a:t>
            </a:r>
            <a:r>
              <a:rPr lang="en-US" dirty="0">
                <a:solidFill>
                  <a:schemeClr val="accent2"/>
                </a:solidFill>
                <a:latin typeface="Courier New" panose="02070309020205020404" pitchFamily="49" charset="0"/>
                <a:cs typeface="Courier New" panose="02070309020205020404" pitchFamily="49" charset="0"/>
              </a:rPr>
              <a:t>ool</a:t>
            </a:r>
            <a:r>
              <a:rPr lang="en-US" dirty="0" smtClean="0">
                <a:solidFill>
                  <a:schemeClr val="accent2"/>
                </a:solidFill>
                <a:latin typeface="Muli"/>
              </a:rPr>
              <a:t> </a:t>
            </a:r>
            <a:r>
              <a:rPr lang="en-US" dirty="0">
                <a:solidFill>
                  <a:srgbClr val="C6DAEC"/>
                </a:solidFill>
                <a:latin typeface="Muli"/>
              </a:rPr>
              <a:t>– represent Boolean values </a:t>
            </a:r>
            <a:r>
              <a:rPr lang="en-US" dirty="0">
                <a:solidFill>
                  <a:schemeClr val="accent2"/>
                </a:solidFill>
                <a:latin typeface="Courier New" panose="02070309020205020404" pitchFamily="49" charset="0"/>
                <a:cs typeface="Courier New" panose="02070309020205020404" pitchFamily="49" charset="0"/>
              </a:rPr>
              <a:t>True</a:t>
            </a:r>
            <a:r>
              <a:rPr lang="en-US" dirty="0">
                <a:solidFill>
                  <a:srgbClr val="C6DAEC"/>
                </a:solidFill>
                <a:latin typeface="Muli"/>
              </a:rPr>
              <a:t> and </a:t>
            </a:r>
            <a:r>
              <a:rPr lang="en-US" dirty="0">
                <a:solidFill>
                  <a:schemeClr val="accent2"/>
                </a:solidFill>
                <a:latin typeface="Courier New" panose="02070309020205020404" pitchFamily="49" charset="0"/>
                <a:cs typeface="Courier New" panose="02070309020205020404" pitchFamily="49" charset="0"/>
              </a:rPr>
              <a:t>False</a:t>
            </a:r>
            <a:r>
              <a:rPr lang="en-US" dirty="0" smtClean="0">
                <a:solidFill>
                  <a:schemeClr val="accent2"/>
                </a:solidFill>
                <a:latin typeface="Muli"/>
              </a:rPr>
              <a:t> </a:t>
            </a:r>
          </a:p>
          <a:p>
            <a:endParaRPr lang="en-US" dirty="0">
              <a:solidFill>
                <a:schemeClr val="accent2"/>
              </a:solidFill>
              <a:latin typeface="Muli"/>
            </a:endParaRPr>
          </a:p>
          <a:p>
            <a:r>
              <a:rPr lang="en-US" dirty="0" err="1">
                <a:solidFill>
                  <a:schemeClr val="accent2"/>
                </a:solidFill>
                <a:latin typeface="Courier New" panose="02070309020205020404" pitchFamily="49" charset="0"/>
                <a:cs typeface="Courier New" panose="02070309020205020404" pitchFamily="49" charset="0"/>
              </a:rPr>
              <a:t>NoneTyp</a:t>
            </a:r>
            <a:r>
              <a:rPr lang="en-US" dirty="0" err="1">
                <a:solidFill>
                  <a:schemeClr val="accent2"/>
                </a:solidFill>
                <a:latin typeface="Courier New" panose="02070309020205020404" pitchFamily="49" charset="0"/>
                <a:cs typeface="Courier New" panose="02070309020205020404" pitchFamily="49" charset="0"/>
              </a:rPr>
              <a:t>e</a:t>
            </a:r>
            <a:r>
              <a:rPr lang="en-US" dirty="0" smtClean="0">
                <a:solidFill>
                  <a:schemeClr val="accent2"/>
                </a:solidFill>
                <a:latin typeface="Muli"/>
              </a:rPr>
              <a:t> </a:t>
            </a:r>
            <a:r>
              <a:rPr lang="en-US" dirty="0">
                <a:solidFill>
                  <a:srgbClr val="C6DAEC"/>
                </a:solidFill>
                <a:latin typeface="Muli"/>
              </a:rPr>
              <a:t>– special and has one value, </a:t>
            </a:r>
            <a:r>
              <a:rPr lang="en-US" dirty="0">
                <a:solidFill>
                  <a:schemeClr val="accent2"/>
                </a:solidFill>
                <a:latin typeface="Courier New" panose="02070309020205020404" pitchFamily="49" charset="0"/>
                <a:cs typeface="Courier New" panose="02070309020205020404" pitchFamily="49" charset="0"/>
              </a:rPr>
              <a:t>None</a:t>
            </a:r>
          </a:p>
          <a:p>
            <a:endParaRPr lang="en-US" dirty="0">
              <a:solidFill>
                <a:schemeClr val="accent2"/>
              </a:solidFill>
              <a:latin typeface="Muli"/>
            </a:endParaRPr>
          </a:p>
          <a:p>
            <a:r>
              <a:rPr lang="en-US" dirty="0">
                <a:solidFill>
                  <a:srgbClr val="C6DAEC"/>
                </a:solidFill>
                <a:latin typeface="Muli"/>
              </a:rPr>
              <a:t>Can use </a:t>
            </a:r>
            <a:r>
              <a:rPr lang="en-US" dirty="0">
                <a:solidFill>
                  <a:schemeClr val="accent2"/>
                </a:solidFill>
                <a:latin typeface="Courier New" panose="02070309020205020404" pitchFamily="49" charset="0"/>
                <a:cs typeface="Courier New" panose="02070309020205020404" pitchFamily="49" charset="0"/>
              </a:rPr>
              <a:t>type() </a:t>
            </a:r>
            <a:r>
              <a:rPr lang="en-US" dirty="0">
                <a:solidFill>
                  <a:srgbClr val="C6DAEC"/>
                </a:solidFill>
                <a:latin typeface="Muli"/>
              </a:rPr>
              <a:t>to see the type of an object</a:t>
            </a:r>
          </a:p>
          <a:p>
            <a:endParaRPr lang="en-US" dirty="0">
              <a:solidFill>
                <a:srgbClr val="C6DAEC"/>
              </a:solidFill>
              <a:latin typeface="Muli"/>
            </a:endParaRPr>
          </a:p>
          <a:p>
            <a:r>
              <a:rPr lang="en-US" dirty="0" smtClean="0">
                <a:solidFill>
                  <a:srgbClr val="C6DAEC"/>
                </a:solidFill>
                <a:latin typeface="Muli"/>
              </a:rPr>
              <a:t>Can be typed directly in a shell or stored in a file that is read into the shell and evaluated:</a:t>
            </a:r>
          </a:p>
          <a:p>
            <a:endParaRPr lang="en-US" dirty="0">
              <a:solidFill>
                <a:srgbClr val="C6DAEC"/>
              </a:solidFill>
              <a:latin typeface="Muli"/>
            </a:endParaRPr>
          </a:p>
          <a:p>
            <a:r>
              <a:rPr lang="en-US" dirty="0" smtClean="0">
                <a:solidFill>
                  <a:srgbClr val="C6DAEC"/>
                </a:solidFill>
                <a:latin typeface="Courier New" panose="02070309020205020404" pitchFamily="49" charset="0"/>
                <a:cs typeface="Courier New" panose="02070309020205020404" pitchFamily="49" charset="0"/>
              </a:rPr>
              <a:t>In [</a:t>
            </a:r>
            <a:r>
              <a:rPr lang="en-US" dirty="0">
                <a:solidFill>
                  <a:srgbClr val="C6DAEC"/>
                </a:solidFill>
                <a:latin typeface="Courier New" panose="02070309020205020404" pitchFamily="49" charset="0"/>
                <a:cs typeface="Courier New" panose="02070309020205020404" pitchFamily="49" charset="0"/>
              </a:rPr>
              <a:t>1]: </a:t>
            </a:r>
            <a:r>
              <a:rPr lang="en-US" dirty="0">
                <a:solidFill>
                  <a:schemeClr val="accent2"/>
                </a:solidFill>
                <a:latin typeface="Courier New" panose="02070309020205020404" pitchFamily="49" charset="0"/>
                <a:cs typeface="Courier New" panose="02070309020205020404" pitchFamily="49" charset="0"/>
              </a:rPr>
              <a:t>type(5)</a:t>
            </a:r>
          </a:p>
          <a:p>
            <a:r>
              <a:rPr lang="en-US" dirty="0">
                <a:solidFill>
                  <a:srgbClr val="C6DAEC"/>
                </a:solidFill>
                <a:latin typeface="Courier New" panose="02070309020205020404" pitchFamily="49" charset="0"/>
                <a:cs typeface="Courier New" panose="02070309020205020404" pitchFamily="49" charset="0"/>
              </a:rPr>
              <a:t>Out[1]: </a:t>
            </a:r>
            <a:r>
              <a:rPr lang="en-US" dirty="0">
                <a:solidFill>
                  <a:schemeClr val="accent2"/>
                </a:solidFill>
                <a:latin typeface="Courier New" panose="02070309020205020404" pitchFamily="49" charset="0"/>
                <a:cs typeface="Courier New" panose="02070309020205020404" pitchFamily="49" charset="0"/>
              </a:rPr>
              <a:t>int</a:t>
            </a:r>
          </a:p>
          <a:p>
            <a:endParaRPr lang="en-US" dirty="0">
              <a:solidFill>
                <a:srgbClr val="C6DAEC"/>
              </a:solidFill>
              <a:latin typeface="Muli"/>
            </a:endParaRPr>
          </a:p>
          <a:p>
            <a:r>
              <a:rPr lang="en-US" dirty="0" smtClean="0">
                <a:solidFill>
                  <a:srgbClr val="C6DAEC"/>
                </a:solidFill>
                <a:latin typeface="Courier New" panose="02070309020205020404" pitchFamily="49" charset="0"/>
                <a:cs typeface="Courier New" panose="02070309020205020404" pitchFamily="49" charset="0"/>
              </a:rPr>
              <a:t>In [</a:t>
            </a:r>
            <a:r>
              <a:rPr lang="en-US" dirty="0">
                <a:solidFill>
                  <a:srgbClr val="C6DAEC"/>
                </a:solidFill>
                <a:latin typeface="Courier New" panose="02070309020205020404" pitchFamily="49" charset="0"/>
                <a:cs typeface="Courier New" panose="02070309020205020404" pitchFamily="49" charset="0"/>
              </a:rPr>
              <a:t>2]: </a:t>
            </a:r>
            <a:r>
              <a:rPr lang="en-US" dirty="0">
                <a:solidFill>
                  <a:schemeClr val="accent2"/>
                </a:solidFill>
                <a:latin typeface="Courier New" panose="02070309020205020404" pitchFamily="49" charset="0"/>
                <a:cs typeface="Courier New" panose="02070309020205020404" pitchFamily="49" charset="0"/>
              </a:rPr>
              <a:t>type(3.0)</a:t>
            </a:r>
          </a:p>
          <a:p>
            <a:r>
              <a:rPr lang="en-US" dirty="0">
                <a:solidFill>
                  <a:srgbClr val="C6DAEC"/>
                </a:solidFill>
                <a:latin typeface="Courier New" panose="02070309020205020404" pitchFamily="49" charset="0"/>
                <a:cs typeface="Courier New" panose="02070309020205020404" pitchFamily="49" charset="0"/>
              </a:rPr>
              <a:t>Out[2</a:t>
            </a:r>
            <a:r>
              <a:rPr lang="en-US" dirty="0" smtClean="0">
                <a:solidFill>
                  <a:srgbClr val="C6DAEC"/>
                </a:solidFill>
                <a:latin typeface="Courier New" panose="02070309020205020404" pitchFamily="49" charset="0"/>
                <a:cs typeface="Courier New" panose="02070309020205020404" pitchFamily="49" charset="0"/>
              </a:rPr>
              <a:t>]: </a:t>
            </a:r>
            <a:r>
              <a:rPr lang="en-US" dirty="0" smtClean="0">
                <a:solidFill>
                  <a:schemeClr val="accent2"/>
                </a:solidFill>
                <a:latin typeface="Courier New" panose="02070309020205020404" pitchFamily="49" charset="0"/>
                <a:cs typeface="Courier New" panose="02070309020205020404" pitchFamily="49" charset="0"/>
              </a:rPr>
              <a:t>float</a:t>
            </a:r>
            <a:endParaRPr lang="en-US" dirty="0">
              <a:solidFill>
                <a:schemeClr val="accent2"/>
              </a:solidFill>
              <a:latin typeface="Courier New" panose="02070309020205020404" pitchFamily="49" charset="0"/>
              <a:cs typeface="Courier New" panose="02070309020205020404" pitchFamily="49" charset="0"/>
            </a:endParaRPr>
          </a:p>
          <a:p>
            <a:endParaRPr lang="en-US" sz="1800" dirty="0" smtClean="0">
              <a:solidFill>
                <a:srgbClr val="C6DAEC"/>
              </a:solidFill>
              <a:latin typeface="Muli"/>
            </a:endParaRPr>
          </a:p>
          <a:p>
            <a:endParaRPr lang="en-US" sz="1800" dirty="0">
              <a:solidFill>
                <a:srgbClr val="C6DAEC"/>
              </a:solidFill>
              <a:latin typeface="Muli"/>
            </a:endParaRPr>
          </a:p>
          <a:p>
            <a:endParaRPr lang="en-US" sz="1800" dirty="0" smtClean="0">
              <a:solidFill>
                <a:srgbClr val="C6DAEC"/>
              </a:solidFill>
              <a:latin typeface="Muli"/>
            </a:endParaRPr>
          </a:p>
        </p:txBody>
      </p:sp>
    </p:spTree>
    <p:extLst>
      <p:ext uri="{BB962C8B-B14F-4D97-AF65-F5344CB8AC3E}">
        <p14:creationId xmlns:p14="http://schemas.microsoft.com/office/powerpoint/2010/main" val="3294944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6011582" cy="646331"/>
          </a:xfrm>
          <a:prstGeom prst="rect">
            <a:avLst/>
          </a:prstGeom>
        </p:spPr>
        <p:txBody>
          <a:bodyPr wrap="none">
            <a:spAutoFit/>
          </a:bodyPr>
          <a:lstStyle/>
          <a:p>
            <a:r>
              <a:rPr lang="en-CA" sz="3600" dirty="0" smtClean="0">
                <a:solidFill>
                  <a:srgbClr val="19BBD5"/>
                </a:solidFill>
                <a:latin typeface="Nixie One"/>
                <a:sym typeface="Nixie One"/>
              </a:rPr>
              <a:t>Type Conversions </a:t>
            </a:r>
            <a:r>
              <a:rPr lang="en-CA" sz="3600" dirty="0">
                <a:solidFill>
                  <a:srgbClr val="19BBD5"/>
                </a:solidFill>
                <a:latin typeface="Nixie One"/>
              </a:rPr>
              <a:t>(CAST)</a:t>
            </a:r>
            <a:endParaRPr lang="en-CA" sz="3600" dirty="0">
              <a:solidFill>
                <a:srgbClr val="19BBD5"/>
              </a:solidFill>
              <a:latin typeface="Nixie One"/>
              <a:sym typeface="Nixie One"/>
            </a:endParaRPr>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6842238" cy="2031325"/>
          </a:xfrm>
          <a:prstGeom prst="rect">
            <a:avLst/>
          </a:prstGeom>
        </p:spPr>
        <p:txBody>
          <a:bodyPr wrap="square">
            <a:spAutoFit/>
          </a:bodyPr>
          <a:lstStyle/>
          <a:p>
            <a:r>
              <a:rPr lang="en-US" sz="1800" dirty="0" smtClean="0">
                <a:solidFill>
                  <a:srgbClr val="C6DAEC"/>
                </a:solidFill>
                <a:latin typeface="Muli"/>
              </a:rPr>
              <a:t>Can convert object of one type to another</a:t>
            </a:r>
            <a:endParaRPr lang="en-US" sz="1800" dirty="0" smtClean="0">
              <a:solidFill>
                <a:schemeClr val="accent2"/>
              </a:solidFill>
              <a:latin typeface="Muli"/>
            </a:endParaRPr>
          </a:p>
          <a:p>
            <a:endParaRPr lang="en-US" sz="1800" dirty="0">
              <a:solidFill>
                <a:srgbClr val="C6DAEC"/>
              </a:solidFill>
              <a:latin typeface="Muli"/>
            </a:endParaRPr>
          </a:p>
          <a:p>
            <a:pPr marL="285750" indent="-285750">
              <a:buClr>
                <a:schemeClr val="accent4"/>
              </a:buClr>
              <a:buFont typeface="Courier New" panose="02070309020205020404" pitchFamily="49" charset="0"/>
              <a:buChar char="o"/>
            </a:pPr>
            <a:r>
              <a:rPr lang="en-US" sz="1800" dirty="0" smtClean="0">
                <a:solidFill>
                  <a:schemeClr val="accent2"/>
                </a:solidFill>
                <a:latin typeface="Courier New" panose="02070309020205020404" pitchFamily="49" charset="0"/>
                <a:cs typeface="Courier New" panose="02070309020205020404" pitchFamily="49" charset="0"/>
              </a:rPr>
              <a:t>f</a:t>
            </a:r>
            <a:r>
              <a:rPr lang="en-US" sz="1800" dirty="0" smtClean="0">
                <a:solidFill>
                  <a:schemeClr val="accent2"/>
                </a:solidFill>
                <a:latin typeface="Courier New" panose="02070309020205020404" pitchFamily="49" charset="0"/>
                <a:cs typeface="Courier New" panose="02070309020205020404" pitchFamily="49" charset="0"/>
              </a:rPr>
              <a:t>loat(3)</a:t>
            </a:r>
            <a:r>
              <a:rPr lang="en-US" sz="1800" dirty="0">
                <a:solidFill>
                  <a:srgbClr val="C6DAEC"/>
                </a:solidFill>
                <a:latin typeface="Muli"/>
              </a:rPr>
              <a:t> </a:t>
            </a:r>
            <a:r>
              <a:rPr lang="en-US" sz="1800" dirty="0" smtClean="0">
                <a:solidFill>
                  <a:srgbClr val="C6DAEC"/>
                </a:solidFill>
                <a:latin typeface="Muli"/>
              </a:rPr>
              <a:t>converts integer </a:t>
            </a:r>
            <a:r>
              <a:rPr lang="en-US" sz="1800" dirty="0">
                <a:solidFill>
                  <a:schemeClr val="accent2"/>
                </a:solidFill>
                <a:latin typeface="Courier New" panose="02070309020205020404" pitchFamily="49" charset="0"/>
                <a:cs typeface="Courier New" panose="02070309020205020404" pitchFamily="49" charset="0"/>
              </a:rPr>
              <a:t>3</a:t>
            </a:r>
            <a:r>
              <a:rPr lang="en-US" sz="1800" dirty="0" smtClean="0">
                <a:solidFill>
                  <a:srgbClr val="C6DAEC"/>
                </a:solidFill>
                <a:latin typeface="Muli"/>
              </a:rPr>
              <a:t> to float </a:t>
            </a:r>
            <a:r>
              <a:rPr lang="en-US" sz="1800" dirty="0" smtClean="0">
                <a:solidFill>
                  <a:schemeClr val="accent2"/>
                </a:solidFill>
                <a:latin typeface="Courier New" panose="02070309020205020404" pitchFamily="49" charset="0"/>
                <a:cs typeface="Courier New" panose="02070309020205020404" pitchFamily="49" charset="0"/>
              </a:rPr>
              <a:t>3.0</a:t>
            </a:r>
          </a:p>
          <a:p>
            <a:pPr marL="285750" indent="-285750">
              <a:buClr>
                <a:schemeClr val="accent4"/>
              </a:buClr>
              <a:buFont typeface="Courier New" panose="02070309020205020404" pitchFamily="49" charset="0"/>
              <a:buChar char="o"/>
            </a:pPr>
            <a:r>
              <a:rPr lang="en-US" sz="1800" dirty="0" err="1" smtClean="0">
                <a:solidFill>
                  <a:schemeClr val="accent2"/>
                </a:solidFill>
                <a:latin typeface="Courier New" panose="02070309020205020404" pitchFamily="49" charset="0"/>
                <a:cs typeface="Courier New" panose="02070309020205020404" pitchFamily="49" charset="0"/>
              </a:rPr>
              <a:t>int</a:t>
            </a:r>
            <a:r>
              <a:rPr lang="en-US" sz="1800" dirty="0" smtClean="0">
                <a:solidFill>
                  <a:schemeClr val="accent2"/>
                </a:solidFill>
                <a:latin typeface="Courier New" panose="02070309020205020404" pitchFamily="49" charset="0"/>
                <a:cs typeface="Courier New" panose="02070309020205020404" pitchFamily="49" charset="0"/>
              </a:rPr>
              <a:t>(3.9)</a:t>
            </a:r>
            <a:r>
              <a:rPr lang="en-US" sz="1800" dirty="0">
                <a:solidFill>
                  <a:srgbClr val="C6DAEC"/>
                </a:solidFill>
                <a:latin typeface="Muli"/>
              </a:rPr>
              <a:t> </a:t>
            </a:r>
            <a:r>
              <a:rPr lang="en-US" sz="1800" dirty="0" smtClean="0">
                <a:solidFill>
                  <a:srgbClr val="C6DAEC"/>
                </a:solidFill>
                <a:latin typeface="Muli"/>
              </a:rPr>
              <a:t>converts </a:t>
            </a:r>
            <a:r>
              <a:rPr lang="en-US" sz="1800" dirty="0">
                <a:solidFill>
                  <a:srgbClr val="C6DAEC"/>
                </a:solidFill>
                <a:latin typeface="Muli"/>
              </a:rPr>
              <a:t>float </a:t>
            </a:r>
            <a:r>
              <a:rPr lang="en-US" sz="1800" dirty="0" smtClean="0">
                <a:solidFill>
                  <a:schemeClr val="accent2"/>
                </a:solidFill>
                <a:latin typeface="Courier New" panose="02070309020205020404" pitchFamily="49" charset="0"/>
                <a:cs typeface="Courier New" panose="02070309020205020404" pitchFamily="49" charset="0"/>
              </a:rPr>
              <a:t>3.9 </a:t>
            </a:r>
            <a:r>
              <a:rPr lang="en-US" sz="1800" dirty="0">
                <a:solidFill>
                  <a:srgbClr val="C6DAEC"/>
                </a:solidFill>
                <a:latin typeface="Muli"/>
              </a:rPr>
              <a:t>to integer </a:t>
            </a:r>
            <a:r>
              <a:rPr lang="en-US" sz="1800" dirty="0" smtClean="0">
                <a:solidFill>
                  <a:schemeClr val="accent2"/>
                </a:solidFill>
                <a:latin typeface="Courier New" panose="02070309020205020404" pitchFamily="49" charset="0"/>
                <a:cs typeface="Courier New" panose="02070309020205020404" pitchFamily="49" charset="0"/>
              </a:rPr>
              <a:t>3</a:t>
            </a:r>
            <a:endParaRPr lang="en-US" sz="1800" dirty="0">
              <a:solidFill>
                <a:schemeClr val="accent2"/>
              </a:solidFill>
              <a:latin typeface="Courier New" panose="02070309020205020404" pitchFamily="49" charset="0"/>
              <a:cs typeface="Courier New" panose="02070309020205020404" pitchFamily="49" charset="0"/>
            </a:endParaRPr>
          </a:p>
          <a:p>
            <a:endParaRPr lang="en-US" sz="1800" dirty="0" smtClean="0">
              <a:solidFill>
                <a:srgbClr val="C6DAEC"/>
              </a:solidFill>
              <a:latin typeface="Muli"/>
            </a:endParaRPr>
          </a:p>
          <a:p>
            <a:endParaRPr lang="en-US" sz="1800" dirty="0">
              <a:solidFill>
                <a:srgbClr val="C6DAEC"/>
              </a:solidFill>
              <a:latin typeface="Muli"/>
            </a:endParaRPr>
          </a:p>
          <a:p>
            <a:endParaRPr lang="en-US" sz="1800" dirty="0" smtClean="0">
              <a:solidFill>
                <a:srgbClr val="C6DAEC"/>
              </a:solidFill>
              <a:latin typeface="Muli"/>
            </a:endParaRPr>
          </a:p>
        </p:txBody>
      </p:sp>
    </p:spTree>
    <p:extLst>
      <p:ext uri="{BB962C8B-B14F-4D97-AF65-F5344CB8AC3E}">
        <p14:creationId xmlns:p14="http://schemas.microsoft.com/office/powerpoint/2010/main" val="2902104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4586512" cy="646331"/>
          </a:xfrm>
          <a:prstGeom prst="rect">
            <a:avLst/>
          </a:prstGeom>
        </p:spPr>
        <p:txBody>
          <a:bodyPr wrap="none">
            <a:spAutoFit/>
          </a:bodyPr>
          <a:lstStyle/>
          <a:p>
            <a:r>
              <a:rPr lang="en-CA" sz="3600" dirty="0" smtClean="0">
                <a:solidFill>
                  <a:srgbClr val="19BBD5"/>
                </a:solidFill>
                <a:latin typeface="Nixie One"/>
                <a:sym typeface="Nixie One"/>
              </a:rPr>
              <a:t>Printing to Console</a:t>
            </a:r>
            <a:endParaRPr lang="en-CA" sz="3600" dirty="0">
              <a:solidFill>
                <a:srgbClr val="19BBD5"/>
              </a:solidFill>
              <a:latin typeface="Nixie One"/>
              <a:sym typeface="Nixie One"/>
            </a:endParaRPr>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6842238" cy="2862322"/>
          </a:xfrm>
          <a:prstGeom prst="rect">
            <a:avLst/>
          </a:prstGeom>
        </p:spPr>
        <p:txBody>
          <a:bodyPr wrap="square">
            <a:spAutoFit/>
          </a:bodyPr>
          <a:lstStyle/>
          <a:p>
            <a:r>
              <a:rPr lang="en-US" sz="1800" dirty="0" smtClean="0">
                <a:solidFill>
                  <a:srgbClr val="C6DAEC"/>
                </a:solidFill>
                <a:latin typeface="Muli"/>
              </a:rPr>
              <a:t>To show output from code to a user, use print command</a:t>
            </a:r>
            <a:endParaRPr lang="en-US" sz="1800" dirty="0" smtClean="0">
              <a:solidFill>
                <a:schemeClr val="accent2"/>
              </a:solidFill>
              <a:latin typeface="Muli"/>
            </a:endParaRPr>
          </a:p>
          <a:p>
            <a:endParaRPr lang="en-US" sz="1800" dirty="0">
              <a:solidFill>
                <a:srgbClr val="C6DAEC"/>
              </a:solidFill>
              <a:latin typeface="Muli"/>
            </a:endParaRPr>
          </a:p>
          <a:p>
            <a:r>
              <a:rPr lang="en-US" sz="1800" dirty="0" smtClean="0">
                <a:solidFill>
                  <a:srgbClr val="C6DAEC"/>
                </a:solidFill>
                <a:latin typeface="Courier New" panose="02070309020205020404" pitchFamily="49" charset="0"/>
                <a:cs typeface="Courier New" panose="02070309020205020404" pitchFamily="49" charset="0"/>
              </a:rPr>
              <a:t>In [11]: </a:t>
            </a:r>
            <a:r>
              <a:rPr lang="en-US" sz="1800" dirty="0" smtClean="0">
                <a:solidFill>
                  <a:schemeClr val="accent2"/>
                </a:solidFill>
                <a:latin typeface="Courier New" panose="02070309020205020404" pitchFamily="49" charset="0"/>
                <a:cs typeface="Courier New" panose="02070309020205020404" pitchFamily="49" charset="0"/>
              </a:rPr>
              <a:t>3+2</a:t>
            </a:r>
            <a:endParaRPr lang="en-US" sz="1800" dirty="0">
              <a:solidFill>
                <a:schemeClr val="accent2"/>
              </a:solidFill>
              <a:latin typeface="Courier New" panose="02070309020205020404" pitchFamily="49" charset="0"/>
              <a:cs typeface="Courier New" panose="02070309020205020404" pitchFamily="49" charset="0"/>
            </a:endParaRPr>
          </a:p>
          <a:p>
            <a:r>
              <a:rPr lang="en-US" sz="1800" dirty="0" smtClean="0">
                <a:solidFill>
                  <a:srgbClr val="C6DAEC"/>
                </a:solidFill>
                <a:latin typeface="Courier New" panose="02070309020205020404" pitchFamily="49" charset="0"/>
                <a:cs typeface="Courier New" panose="02070309020205020404" pitchFamily="49" charset="0"/>
              </a:rPr>
              <a:t>Out[11]: </a:t>
            </a:r>
            <a:r>
              <a:rPr lang="en-US" sz="1800" dirty="0" smtClean="0">
                <a:solidFill>
                  <a:schemeClr val="accent2"/>
                </a:solidFill>
                <a:latin typeface="Courier New" panose="02070309020205020404" pitchFamily="49" charset="0"/>
                <a:cs typeface="Courier New" panose="02070309020205020404" pitchFamily="49" charset="0"/>
              </a:rPr>
              <a:t>5</a:t>
            </a:r>
            <a:endParaRPr lang="en-US" sz="1800" dirty="0">
              <a:solidFill>
                <a:schemeClr val="accent2"/>
              </a:solidFill>
              <a:latin typeface="Courier New" panose="02070309020205020404" pitchFamily="49" charset="0"/>
              <a:cs typeface="Courier New" panose="02070309020205020404" pitchFamily="49" charset="0"/>
            </a:endParaRPr>
          </a:p>
          <a:p>
            <a:endParaRPr lang="en-US" sz="1800" dirty="0">
              <a:solidFill>
                <a:srgbClr val="C6DAEC"/>
              </a:solidFill>
              <a:latin typeface="Muli"/>
            </a:endParaRPr>
          </a:p>
          <a:p>
            <a:r>
              <a:rPr lang="en-US" sz="1800" dirty="0" smtClean="0">
                <a:solidFill>
                  <a:srgbClr val="C6DAEC"/>
                </a:solidFill>
                <a:latin typeface="Courier New" panose="02070309020205020404" pitchFamily="49" charset="0"/>
                <a:cs typeface="Courier New" panose="02070309020205020404" pitchFamily="49" charset="0"/>
              </a:rPr>
              <a:t>In [12]: </a:t>
            </a:r>
            <a:r>
              <a:rPr lang="en-US" sz="1800" dirty="0" smtClean="0">
                <a:solidFill>
                  <a:schemeClr val="accent2"/>
                </a:solidFill>
                <a:latin typeface="Courier New" panose="02070309020205020404" pitchFamily="49" charset="0"/>
                <a:cs typeface="Courier New" panose="02070309020205020404" pitchFamily="49" charset="0"/>
              </a:rPr>
              <a:t>print(3+2)</a:t>
            </a:r>
            <a:endParaRPr lang="en-US" sz="1800" dirty="0">
              <a:solidFill>
                <a:schemeClr val="accent2"/>
              </a:solidFill>
              <a:latin typeface="Courier New" panose="02070309020205020404" pitchFamily="49" charset="0"/>
              <a:cs typeface="Courier New" panose="02070309020205020404" pitchFamily="49" charset="0"/>
            </a:endParaRPr>
          </a:p>
          <a:p>
            <a:r>
              <a:rPr lang="en-US" sz="1800" dirty="0">
                <a:solidFill>
                  <a:srgbClr val="C6DAEC"/>
                </a:solidFill>
                <a:latin typeface="Courier New" panose="02070309020205020404" pitchFamily="49" charset="0"/>
                <a:cs typeface="Courier New" panose="02070309020205020404" pitchFamily="49" charset="0"/>
              </a:rPr>
              <a:t>5</a:t>
            </a:r>
            <a:endParaRPr lang="en-US" sz="1800" dirty="0">
              <a:solidFill>
                <a:schemeClr val="accent2"/>
              </a:solidFill>
              <a:latin typeface="Courier New" panose="02070309020205020404" pitchFamily="49" charset="0"/>
              <a:cs typeface="Courier New" panose="02070309020205020404" pitchFamily="49" charset="0"/>
            </a:endParaRPr>
          </a:p>
          <a:p>
            <a:endParaRPr lang="en-US" sz="1800" dirty="0" smtClean="0">
              <a:solidFill>
                <a:srgbClr val="C6DAEC"/>
              </a:solidFill>
              <a:latin typeface="Muli"/>
            </a:endParaRPr>
          </a:p>
          <a:p>
            <a:endParaRPr lang="en-US" sz="1800" dirty="0">
              <a:solidFill>
                <a:srgbClr val="C6DAEC"/>
              </a:solidFill>
              <a:latin typeface="Muli"/>
            </a:endParaRPr>
          </a:p>
          <a:p>
            <a:endParaRPr lang="en-US" sz="1800" dirty="0" smtClean="0">
              <a:solidFill>
                <a:srgbClr val="C6DAEC"/>
              </a:solidFill>
              <a:latin typeface="Muli"/>
            </a:endParaRPr>
          </a:p>
        </p:txBody>
      </p:sp>
    </p:spTree>
    <p:extLst>
      <p:ext uri="{BB962C8B-B14F-4D97-AF65-F5344CB8AC3E}">
        <p14:creationId xmlns:p14="http://schemas.microsoft.com/office/powerpoint/2010/main" val="1228559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2999539" cy="646331"/>
          </a:xfrm>
          <a:prstGeom prst="rect">
            <a:avLst/>
          </a:prstGeom>
        </p:spPr>
        <p:txBody>
          <a:bodyPr wrap="none">
            <a:spAutoFit/>
          </a:bodyPr>
          <a:lstStyle/>
          <a:p>
            <a:r>
              <a:rPr lang="en-CA" sz="3600" dirty="0" smtClean="0">
                <a:solidFill>
                  <a:srgbClr val="19BBD5"/>
                </a:solidFill>
                <a:latin typeface="Nixie One"/>
                <a:sym typeface="Nixie One"/>
              </a:rPr>
              <a:t>Expressions</a:t>
            </a:r>
            <a:endParaRPr lang="en-CA" sz="3600" dirty="0">
              <a:solidFill>
                <a:srgbClr val="19BBD5"/>
              </a:solidFill>
              <a:latin typeface="Nixie One"/>
              <a:sym typeface="Nixie One"/>
            </a:endParaRPr>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6842238" cy="2308324"/>
          </a:xfrm>
          <a:prstGeom prst="rect">
            <a:avLst/>
          </a:prstGeom>
        </p:spPr>
        <p:txBody>
          <a:bodyPr wrap="square">
            <a:spAutoFit/>
          </a:bodyPr>
          <a:lstStyle/>
          <a:p>
            <a:r>
              <a:rPr lang="en-US" sz="1800" dirty="0" smtClean="0">
                <a:solidFill>
                  <a:schemeClr val="accent2"/>
                </a:solidFill>
                <a:latin typeface="Muli"/>
              </a:rPr>
              <a:t>Combine objects and operators </a:t>
            </a:r>
            <a:r>
              <a:rPr lang="en-US" sz="1800" dirty="0" smtClean="0">
                <a:solidFill>
                  <a:srgbClr val="C6DAEC"/>
                </a:solidFill>
                <a:latin typeface="Muli"/>
              </a:rPr>
              <a:t>to form expressions</a:t>
            </a:r>
            <a:endParaRPr lang="en-US" sz="1800" dirty="0" smtClean="0">
              <a:solidFill>
                <a:schemeClr val="accent2"/>
              </a:solidFill>
              <a:latin typeface="Muli"/>
            </a:endParaRPr>
          </a:p>
          <a:p>
            <a:endParaRPr lang="en-US" sz="1800" dirty="0">
              <a:solidFill>
                <a:srgbClr val="C6DAEC"/>
              </a:solidFill>
              <a:latin typeface="Muli"/>
            </a:endParaRPr>
          </a:p>
          <a:p>
            <a:pPr marL="285750" indent="-285750">
              <a:buClr>
                <a:schemeClr val="accent4"/>
              </a:buClr>
              <a:buFont typeface="Courier New" panose="02070309020205020404" pitchFamily="49" charset="0"/>
              <a:buChar char="o"/>
            </a:pPr>
            <a:r>
              <a:rPr lang="en-US" sz="1800" dirty="0">
                <a:solidFill>
                  <a:srgbClr val="C6DAEC"/>
                </a:solidFill>
                <a:latin typeface="Muli"/>
              </a:rPr>
              <a:t>An expression has a </a:t>
            </a:r>
            <a:r>
              <a:rPr lang="en-US" sz="1800" dirty="0" smtClean="0">
                <a:solidFill>
                  <a:schemeClr val="accent2"/>
                </a:solidFill>
                <a:latin typeface="Muli"/>
              </a:rPr>
              <a:t>value</a:t>
            </a:r>
            <a:r>
              <a:rPr lang="en-US" sz="1800" dirty="0" smtClean="0">
                <a:solidFill>
                  <a:schemeClr val="accent2"/>
                </a:solidFill>
                <a:latin typeface="Courier New" panose="02070309020205020404" pitchFamily="49" charset="0"/>
                <a:cs typeface="Courier New" panose="02070309020205020404" pitchFamily="49" charset="0"/>
              </a:rPr>
              <a:t>,</a:t>
            </a:r>
            <a:r>
              <a:rPr lang="en-US" sz="1800" dirty="0">
                <a:solidFill>
                  <a:srgbClr val="C6DAEC"/>
                </a:solidFill>
                <a:latin typeface="Muli"/>
              </a:rPr>
              <a:t> </a:t>
            </a:r>
            <a:r>
              <a:rPr lang="en-US" sz="1800" dirty="0" smtClean="0">
                <a:solidFill>
                  <a:srgbClr val="C6DAEC"/>
                </a:solidFill>
                <a:latin typeface="Muli"/>
              </a:rPr>
              <a:t>which </a:t>
            </a:r>
            <a:r>
              <a:rPr lang="en-US" sz="1800" dirty="0">
                <a:solidFill>
                  <a:srgbClr val="C6DAEC"/>
                </a:solidFill>
                <a:latin typeface="Muli"/>
              </a:rPr>
              <a:t>has a </a:t>
            </a:r>
            <a:r>
              <a:rPr lang="en-US" sz="1800" dirty="0" smtClean="0">
                <a:solidFill>
                  <a:schemeClr val="accent2"/>
                </a:solidFill>
                <a:latin typeface="Courier New" panose="02070309020205020404" pitchFamily="49" charset="0"/>
                <a:cs typeface="Courier New" panose="02070309020205020404" pitchFamily="49" charset="0"/>
              </a:rPr>
              <a:t>type</a:t>
            </a:r>
          </a:p>
          <a:p>
            <a:pPr marL="285750" indent="-285750">
              <a:buClr>
                <a:schemeClr val="accent4"/>
              </a:buClr>
              <a:buFont typeface="Courier New" panose="02070309020205020404" pitchFamily="49" charset="0"/>
              <a:buChar char="o"/>
            </a:pPr>
            <a:r>
              <a:rPr lang="en-US" sz="1800" dirty="0">
                <a:solidFill>
                  <a:srgbClr val="C6DAEC"/>
                </a:solidFill>
                <a:latin typeface="Muli"/>
              </a:rPr>
              <a:t>Syntax for a simple </a:t>
            </a:r>
            <a:r>
              <a:rPr lang="en-US" sz="1800" dirty="0" smtClean="0">
                <a:solidFill>
                  <a:srgbClr val="C6DAEC"/>
                </a:solidFill>
                <a:latin typeface="Muli"/>
              </a:rPr>
              <a:t>expression:</a:t>
            </a:r>
            <a:endParaRPr lang="en-US" sz="1800" dirty="0">
              <a:solidFill>
                <a:srgbClr val="C6DAEC"/>
              </a:solidFill>
              <a:latin typeface="Muli"/>
            </a:endParaRPr>
          </a:p>
          <a:p>
            <a:pPr lvl="1">
              <a:buClr>
                <a:schemeClr val="accent4"/>
              </a:buClr>
            </a:pPr>
            <a:r>
              <a:rPr lang="en-US" sz="1800" dirty="0" smtClean="0">
                <a:solidFill>
                  <a:schemeClr val="accent2"/>
                </a:solidFill>
                <a:latin typeface="Courier New" panose="02070309020205020404" pitchFamily="49" charset="0"/>
                <a:cs typeface="Courier New" panose="02070309020205020404" pitchFamily="49" charset="0"/>
              </a:rPr>
              <a:t>  &lt;</a:t>
            </a:r>
            <a:r>
              <a:rPr lang="en-US" sz="1800" dirty="0">
                <a:solidFill>
                  <a:schemeClr val="accent2"/>
                </a:solidFill>
                <a:latin typeface="Courier New" panose="02070309020205020404" pitchFamily="49" charset="0"/>
                <a:cs typeface="Courier New" panose="02070309020205020404" pitchFamily="49" charset="0"/>
              </a:rPr>
              <a:t>object&gt; &lt;operator&gt; &lt;object&gt;</a:t>
            </a:r>
          </a:p>
          <a:p>
            <a:endParaRPr lang="en-US" sz="1800" dirty="0" smtClean="0">
              <a:solidFill>
                <a:srgbClr val="C6DAEC"/>
              </a:solidFill>
              <a:latin typeface="Muli"/>
            </a:endParaRPr>
          </a:p>
          <a:p>
            <a:endParaRPr lang="en-US" sz="1800" dirty="0">
              <a:solidFill>
                <a:srgbClr val="C6DAEC"/>
              </a:solidFill>
              <a:latin typeface="Muli"/>
            </a:endParaRPr>
          </a:p>
          <a:p>
            <a:endParaRPr lang="en-US" sz="1800" dirty="0" smtClean="0">
              <a:solidFill>
                <a:srgbClr val="C6DAEC"/>
              </a:solidFill>
              <a:latin typeface="Muli"/>
            </a:endParaRPr>
          </a:p>
        </p:txBody>
      </p:sp>
    </p:spTree>
    <p:extLst>
      <p:ext uri="{BB962C8B-B14F-4D97-AF65-F5344CB8AC3E}">
        <p14:creationId xmlns:p14="http://schemas.microsoft.com/office/powerpoint/2010/main" val="323955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6681637" cy="646331"/>
          </a:xfrm>
          <a:prstGeom prst="rect">
            <a:avLst/>
          </a:prstGeom>
        </p:spPr>
        <p:txBody>
          <a:bodyPr wrap="none">
            <a:spAutoFit/>
          </a:bodyPr>
          <a:lstStyle/>
          <a:p>
            <a:r>
              <a:rPr lang="en-CA" sz="3600" dirty="0" smtClean="0">
                <a:solidFill>
                  <a:srgbClr val="19BBD5"/>
                </a:solidFill>
                <a:latin typeface="Nixie One"/>
                <a:sym typeface="Nixie One"/>
              </a:rPr>
              <a:t>Operators on ints and floats</a:t>
            </a:r>
            <a:endParaRPr lang="en-CA" sz="3600" dirty="0">
              <a:solidFill>
                <a:srgbClr val="19BBD5"/>
              </a:solidFill>
              <a:latin typeface="Nixie One"/>
              <a:sym typeface="Nixie One"/>
            </a:endParaRPr>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6842238" cy="4524315"/>
          </a:xfrm>
          <a:prstGeom prst="rect">
            <a:avLst/>
          </a:prstGeom>
        </p:spPr>
        <p:txBody>
          <a:bodyPr wrap="square">
            <a:spAutoFit/>
          </a:bodyPr>
          <a:lstStyle/>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i + j</a:t>
            </a:r>
            <a:r>
              <a:rPr lang="en-US" sz="1800" dirty="0">
                <a:solidFill>
                  <a:srgbClr val="C6DAEC"/>
                </a:solidFill>
                <a:latin typeface="Muli"/>
              </a:rPr>
              <a:t> </a:t>
            </a:r>
            <a:r>
              <a:rPr lang="en-US" sz="1800" dirty="0" smtClean="0">
                <a:solidFill>
                  <a:srgbClr val="C6DAEC"/>
                </a:solidFill>
                <a:latin typeface="Muli"/>
              </a:rPr>
              <a:t>  → the sum</a:t>
            </a:r>
          </a:p>
          <a:p>
            <a:pPr>
              <a:buClr>
                <a:schemeClr val="accent4"/>
              </a:buClr>
            </a:pPr>
            <a:endParaRPr lang="en-US" sz="1800" dirty="0">
              <a:solidFill>
                <a:srgbClr val="C6DAEC"/>
              </a:solidFill>
              <a:latin typeface="Muli"/>
            </a:endParaRP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i</a:t>
            </a:r>
            <a:r>
              <a:rPr lang="en-US" sz="1800" dirty="0">
                <a:solidFill>
                  <a:schemeClr val="accent2"/>
                </a:solidFill>
                <a:latin typeface="Courier New" panose="02070309020205020404" pitchFamily="49" charset="0"/>
                <a:cs typeface="Courier New" panose="02070309020205020404" pitchFamily="49" charset="0"/>
              </a:rPr>
              <a:t> – </a:t>
            </a:r>
            <a:r>
              <a:rPr lang="en-US" sz="1800" dirty="0" smtClean="0">
                <a:solidFill>
                  <a:schemeClr val="accent2"/>
                </a:solidFill>
                <a:latin typeface="Courier New" panose="02070309020205020404" pitchFamily="49" charset="0"/>
                <a:cs typeface="Courier New" panose="02070309020205020404" pitchFamily="49" charset="0"/>
              </a:rPr>
              <a:t>j</a:t>
            </a:r>
            <a:r>
              <a:rPr lang="en-US" sz="1800" dirty="0">
                <a:solidFill>
                  <a:srgbClr val="C6DAEC"/>
                </a:solidFill>
                <a:latin typeface="Muli"/>
              </a:rPr>
              <a:t>  </a:t>
            </a:r>
            <a:r>
              <a:rPr lang="en-US" sz="1800" dirty="0" smtClean="0">
                <a:solidFill>
                  <a:srgbClr val="C6DAEC"/>
                </a:solidFill>
                <a:latin typeface="Muli"/>
              </a:rPr>
              <a:t> → </a:t>
            </a:r>
            <a:r>
              <a:rPr lang="en-US" sz="1800" dirty="0">
                <a:solidFill>
                  <a:srgbClr val="C6DAEC"/>
                </a:solidFill>
                <a:latin typeface="Muli"/>
              </a:rPr>
              <a:t>the </a:t>
            </a:r>
            <a:r>
              <a:rPr lang="en-US" sz="1800" dirty="0" smtClean="0">
                <a:solidFill>
                  <a:srgbClr val="C6DAEC"/>
                </a:solidFill>
                <a:latin typeface="Muli"/>
              </a:rPr>
              <a:t>difference  → →</a:t>
            </a:r>
            <a:r>
              <a:rPr lang="en-US" sz="1800" dirty="0">
                <a:solidFill>
                  <a:srgbClr val="C6DAEC"/>
                </a:solidFill>
                <a:latin typeface="Muli"/>
              </a:rPr>
              <a:t> </a:t>
            </a:r>
            <a:r>
              <a:rPr lang="en-US" sz="1800" dirty="0" smtClean="0">
                <a:solidFill>
                  <a:srgbClr val="C6DAEC"/>
                </a:solidFill>
                <a:latin typeface="Muli"/>
              </a:rPr>
              <a:t>→</a:t>
            </a:r>
          </a:p>
          <a:p>
            <a:pPr>
              <a:buClr>
                <a:schemeClr val="accent4"/>
              </a:buClr>
            </a:pPr>
            <a:endParaRPr lang="en-US" sz="1800" dirty="0">
              <a:solidFill>
                <a:schemeClr val="accent2"/>
              </a:solidFill>
              <a:latin typeface="Courier New" panose="02070309020205020404" pitchFamily="49" charset="0"/>
              <a:cs typeface="Courier New" panose="02070309020205020404" pitchFamily="49" charset="0"/>
            </a:endParaRP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i</a:t>
            </a:r>
            <a:r>
              <a:rPr lang="en-US" sz="1800" dirty="0" smtClean="0">
                <a:solidFill>
                  <a:schemeClr val="accent2"/>
                </a:solidFill>
                <a:latin typeface="Courier New" panose="02070309020205020404" pitchFamily="49" charset="0"/>
                <a:cs typeface="Courier New" panose="02070309020205020404" pitchFamily="49" charset="0"/>
              </a:rPr>
              <a:t> * j</a:t>
            </a:r>
            <a:r>
              <a:rPr lang="en-US" sz="1800" dirty="0">
                <a:solidFill>
                  <a:srgbClr val="C6DAEC"/>
                </a:solidFill>
                <a:latin typeface="Muli"/>
              </a:rPr>
              <a:t>  </a:t>
            </a:r>
            <a:r>
              <a:rPr lang="en-US" sz="1800" dirty="0" smtClean="0">
                <a:solidFill>
                  <a:srgbClr val="C6DAEC"/>
                </a:solidFill>
                <a:latin typeface="Muli"/>
              </a:rPr>
              <a:t> → </a:t>
            </a:r>
            <a:r>
              <a:rPr lang="en-US" sz="1800" dirty="0">
                <a:solidFill>
                  <a:srgbClr val="C6DAEC"/>
                </a:solidFill>
                <a:latin typeface="Muli"/>
              </a:rPr>
              <a:t>the </a:t>
            </a:r>
            <a:r>
              <a:rPr lang="en-US" sz="1800" dirty="0" smtClean="0">
                <a:solidFill>
                  <a:srgbClr val="C6DAEC"/>
                </a:solidFill>
                <a:latin typeface="Muli"/>
              </a:rPr>
              <a:t>product</a:t>
            </a:r>
          </a:p>
          <a:p>
            <a:pPr>
              <a:buClr>
                <a:schemeClr val="accent4"/>
              </a:buClr>
            </a:pPr>
            <a:endParaRPr lang="en-US" sz="1800" dirty="0" smtClean="0">
              <a:solidFill>
                <a:schemeClr val="accent2"/>
              </a:solidFill>
              <a:latin typeface="Courier New" panose="02070309020205020404" pitchFamily="49" charset="0"/>
              <a:cs typeface="Courier New" panose="02070309020205020404" pitchFamily="49" charset="0"/>
            </a:endParaRP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i</a:t>
            </a:r>
            <a:r>
              <a:rPr lang="en-US" sz="1800" dirty="0" smtClean="0">
                <a:solidFill>
                  <a:schemeClr val="accent2"/>
                </a:solidFill>
                <a:latin typeface="Courier New" panose="02070309020205020404" pitchFamily="49" charset="0"/>
                <a:cs typeface="Courier New" panose="02070309020205020404" pitchFamily="49" charset="0"/>
              </a:rPr>
              <a:t> / j</a:t>
            </a:r>
            <a:r>
              <a:rPr lang="en-US" sz="1800" dirty="0">
                <a:solidFill>
                  <a:srgbClr val="C6DAEC"/>
                </a:solidFill>
                <a:latin typeface="Muli"/>
              </a:rPr>
              <a:t> </a:t>
            </a:r>
            <a:r>
              <a:rPr lang="en-US" sz="1800" dirty="0" smtClean="0">
                <a:solidFill>
                  <a:srgbClr val="C6DAEC"/>
                </a:solidFill>
                <a:latin typeface="Muli"/>
              </a:rPr>
              <a:t>  → </a:t>
            </a:r>
            <a:r>
              <a:rPr lang="en-US" sz="1800" dirty="0">
                <a:solidFill>
                  <a:srgbClr val="C6DAEC"/>
                </a:solidFill>
                <a:latin typeface="Muli"/>
              </a:rPr>
              <a:t>the </a:t>
            </a:r>
            <a:r>
              <a:rPr lang="en-US" sz="1800" dirty="0" smtClean="0">
                <a:solidFill>
                  <a:srgbClr val="C6DAEC"/>
                </a:solidFill>
                <a:latin typeface="Muli"/>
              </a:rPr>
              <a:t>quotient (division)</a:t>
            </a:r>
            <a:r>
              <a:rPr lang="en-US" sz="1800" dirty="0">
                <a:solidFill>
                  <a:srgbClr val="C6DAEC"/>
                </a:solidFill>
                <a:latin typeface="Muli"/>
              </a:rPr>
              <a:t> → </a:t>
            </a:r>
            <a:r>
              <a:rPr lang="en-US" sz="1800" dirty="0" smtClean="0">
                <a:solidFill>
                  <a:srgbClr val="C6DAEC"/>
                </a:solidFill>
                <a:latin typeface="Muli"/>
              </a:rPr>
              <a:t>→</a:t>
            </a:r>
            <a:r>
              <a:rPr lang="en-US" sz="1800" dirty="0">
                <a:solidFill>
                  <a:srgbClr val="C6DAEC"/>
                </a:solidFill>
                <a:latin typeface="Muli"/>
              </a:rPr>
              <a:t>  </a:t>
            </a:r>
            <a:r>
              <a:rPr lang="en-US" sz="1800" dirty="0" smtClean="0">
                <a:solidFill>
                  <a:srgbClr val="C6DAEC"/>
                </a:solidFill>
                <a:latin typeface="Muli"/>
              </a:rPr>
              <a:t>  </a:t>
            </a:r>
            <a:r>
              <a:rPr lang="en-US" dirty="0" smtClean="0">
                <a:solidFill>
                  <a:schemeClr val="accent2"/>
                </a:solidFill>
                <a:latin typeface="Muli"/>
              </a:rPr>
              <a:t>Result </a:t>
            </a:r>
            <a:r>
              <a:rPr lang="en-US" dirty="0">
                <a:solidFill>
                  <a:schemeClr val="accent2"/>
                </a:solidFill>
                <a:latin typeface="Muli"/>
              </a:rPr>
              <a:t>is float</a:t>
            </a:r>
          </a:p>
          <a:p>
            <a:pPr>
              <a:buClr>
                <a:schemeClr val="accent4"/>
              </a:buClr>
            </a:pPr>
            <a:endParaRPr lang="en-US" sz="1800" dirty="0" smtClean="0">
              <a:solidFill>
                <a:schemeClr val="accent2"/>
              </a:solidFill>
              <a:latin typeface="Courier New" panose="02070309020205020404" pitchFamily="49" charset="0"/>
              <a:cs typeface="Courier New" panose="02070309020205020404" pitchFamily="49" charset="0"/>
            </a:endParaRP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i</a:t>
            </a:r>
            <a:r>
              <a:rPr lang="en-US" sz="1800" dirty="0" smtClean="0">
                <a:solidFill>
                  <a:schemeClr val="accent2"/>
                </a:solidFill>
                <a:latin typeface="Courier New" panose="02070309020205020404" pitchFamily="49" charset="0"/>
                <a:cs typeface="Courier New" panose="02070309020205020404" pitchFamily="49" charset="0"/>
              </a:rPr>
              <a:t> // j</a:t>
            </a:r>
            <a:r>
              <a:rPr lang="en-US" sz="1800" dirty="0">
                <a:solidFill>
                  <a:srgbClr val="C6DAEC"/>
                </a:solidFill>
                <a:latin typeface="Muli"/>
              </a:rPr>
              <a:t> → </a:t>
            </a:r>
            <a:r>
              <a:rPr lang="en-US" sz="1800" dirty="0" smtClean="0">
                <a:solidFill>
                  <a:srgbClr val="C6DAEC"/>
                </a:solidFill>
                <a:latin typeface="Muli"/>
              </a:rPr>
              <a:t>int division</a:t>
            </a:r>
            <a:r>
              <a:rPr lang="en-US" sz="1800" dirty="0">
                <a:solidFill>
                  <a:srgbClr val="C6DAEC"/>
                </a:solidFill>
                <a:latin typeface="Muli"/>
              </a:rPr>
              <a:t> → → → → → </a:t>
            </a:r>
            <a:r>
              <a:rPr lang="en-US" sz="1800" dirty="0" smtClean="0">
                <a:solidFill>
                  <a:srgbClr val="C6DAEC"/>
                </a:solidFill>
                <a:latin typeface="Muli"/>
              </a:rPr>
              <a:t>→</a:t>
            </a:r>
          </a:p>
          <a:p>
            <a:pPr>
              <a:buClr>
                <a:schemeClr val="accent4"/>
              </a:buClr>
            </a:pPr>
            <a:endParaRPr lang="en-US" sz="1800" dirty="0" smtClean="0">
              <a:solidFill>
                <a:schemeClr val="accent2"/>
              </a:solidFill>
              <a:latin typeface="Courier New" panose="02070309020205020404" pitchFamily="49" charset="0"/>
              <a:cs typeface="Courier New" panose="02070309020205020404" pitchFamily="49" charset="0"/>
            </a:endParaRPr>
          </a:p>
          <a:p>
            <a:pPr marL="285750" indent="-285750">
              <a:buClr>
                <a:schemeClr val="accent4"/>
              </a:buClr>
              <a:buFont typeface="Courier New" panose="02070309020205020404" pitchFamily="49" charset="0"/>
              <a:buChar char="o"/>
            </a:pPr>
            <a:r>
              <a:rPr lang="en-US" sz="1800" dirty="0" smtClean="0">
                <a:solidFill>
                  <a:schemeClr val="accent2"/>
                </a:solidFill>
                <a:latin typeface="Courier New" panose="02070309020205020404" pitchFamily="49" charset="0"/>
                <a:cs typeface="Courier New" panose="02070309020205020404" pitchFamily="49" charset="0"/>
              </a:rPr>
              <a:t>i % j</a:t>
            </a:r>
            <a:r>
              <a:rPr lang="en-US" sz="1800" dirty="0">
                <a:solidFill>
                  <a:srgbClr val="C6DAEC"/>
                </a:solidFill>
                <a:latin typeface="Muli"/>
              </a:rPr>
              <a:t> </a:t>
            </a:r>
            <a:r>
              <a:rPr lang="en-US" sz="1800" dirty="0" smtClean="0">
                <a:solidFill>
                  <a:srgbClr val="C6DAEC"/>
                </a:solidFill>
                <a:latin typeface="Muli"/>
              </a:rPr>
              <a:t>  → the remainder when </a:t>
            </a:r>
            <a:r>
              <a:rPr lang="en-US" sz="1800" dirty="0">
                <a:solidFill>
                  <a:schemeClr val="accent2"/>
                </a:solidFill>
                <a:latin typeface="Courier New" panose="02070309020205020404" pitchFamily="49" charset="0"/>
                <a:cs typeface="Courier New" panose="02070309020205020404" pitchFamily="49" charset="0"/>
              </a:rPr>
              <a:t>i</a:t>
            </a:r>
            <a:r>
              <a:rPr lang="en-US" sz="1800" dirty="0" smtClean="0">
                <a:solidFill>
                  <a:srgbClr val="C6DAEC"/>
                </a:solidFill>
                <a:latin typeface="Muli"/>
              </a:rPr>
              <a:t> is divided by </a:t>
            </a:r>
            <a:r>
              <a:rPr lang="en-US" sz="1800" dirty="0" smtClean="0">
                <a:solidFill>
                  <a:schemeClr val="accent2"/>
                </a:solidFill>
                <a:latin typeface="Courier New" panose="02070309020205020404" pitchFamily="49" charset="0"/>
                <a:cs typeface="Courier New" panose="02070309020205020404" pitchFamily="49" charset="0"/>
              </a:rPr>
              <a:t>j</a:t>
            </a:r>
          </a:p>
          <a:p>
            <a:pPr>
              <a:buClr>
                <a:schemeClr val="accent4"/>
              </a:buClr>
            </a:pPr>
            <a:endParaRPr lang="en-US" sz="1800" dirty="0">
              <a:solidFill>
                <a:schemeClr val="accent2"/>
              </a:solidFill>
              <a:latin typeface="Courier New" panose="02070309020205020404" pitchFamily="49" charset="0"/>
              <a:cs typeface="Courier New" panose="02070309020205020404" pitchFamily="49" charset="0"/>
            </a:endParaRP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i</a:t>
            </a:r>
            <a:r>
              <a:rPr lang="en-US" sz="1800" dirty="0" smtClean="0">
                <a:solidFill>
                  <a:schemeClr val="accent2"/>
                </a:solidFill>
                <a:latin typeface="Courier New" panose="02070309020205020404" pitchFamily="49" charset="0"/>
                <a:cs typeface="Courier New" panose="02070309020205020404" pitchFamily="49" charset="0"/>
              </a:rPr>
              <a:t> ** j</a:t>
            </a:r>
            <a:r>
              <a:rPr lang="en-US" sz="1800" dirty="0">
                <a:solidFill>
                  <a:srgbClr val="C6DAEC"/>
                </a:solidFill>
                <a:latin typeface="Muli"/>
              </a:rPr>
              <a:t> → </a:t>
            </a:r>
            <a:r>
              <a:rPr lang="en-US" sz="1800" dirty="0">
                <a:solidFill>
                  <a:schemeClr val="accent2"/>
                </a:solidFill>
                <a:latin typeface="Courier New" panose="02070309020205020404" pitchFamily="49" charset="0"/>
                <a:cs typeface="Courier New" panose="02070309020205020404" pitchFamily="49" charset="0"/>
              </a:rPr>
              <a:t>i</a:t>
            </a:r>
            <a:r>
              <a:rPr lang="en-US" sz="1800" dirty="0" smtClean="0">
                <a:solidFill>
                  <a:srgbClr val="C6DAEC"/>
                </a:solidFill>
                <a:latin typeface="Muli"/>
              </a:rPr>
              <a:t> to the power of </a:t>
            </a:r>
            <a:r>
              <a:rPr lang="en-US" sz="1800" dirty="0">
                <a:solidFill>
                  <a:schemeClr val="accent2"/>
                </a:solidFill>
                <a:latin typeface="Courier New" panose="02070309020205020404" pitchFamily="49" charset="0"/>
                <a:cs typeface="Courier New" panose="02070309020205020404" pitchFamily="49" charset="0"/>
              </a:rPr>
              <a:t>j</a:t>
            </a:r>
            <a:endParaRPr lang="en-US" sz="1800" dirty="0">
              <a:solidFill>
                <a:srgbClr val="C6DAEC"/>
              </a:solidFill>
              <a:latin typeface="Muli"/>
            </a:endParaRPr>
          </a:p>
          <a:p>
            <a:endParaRPr lang="en-US" sz="1800" dirty="0" smtClean="0">
              <a:solidFill>
                <a:srgbClr val="C6DAEC"/>
              </a:solidFill>
              <a:latin typeface="Muli"/>
            </a:endParaRPr>
          </a:p>
          <a:p>
            <a:endParaRPr lang="en-US" sz="1800" dirty="0">
              <a:solidFill>
                <a:srgbClr val="C6DAEC"/>
              </a:solidFill>
              <a:latin typeface="Muli"/>
            </a:endParaRPr>
          </a:p>
          <a:p>
            <a:endParaRPr lang="en-US" sz="1800" dirty="0" smtClean="0">
              <a:solidFill>
                <a:srgbClr val="C6DAEC"/>
              </a:solidFill>
              <a:latin typeface="Muli"/>
            </a:endParaRPr>
          </a:p>
        </p:txBody>
      </p:sp>
      <p:sp>
        <p:nvSpPr>
          <p:cNvPr id="3" name="Left Brace 2"/>
          <p:cNvSpPr/>
          <p:nvPr/>
        </p:nvSpPr>
        <p:spPr>
          <a:xfrm>
            <a:off x="5758180" y="1143126"/>
            <a:ext cx="353059" cy="1429657"/>
          </a:xfrm>
          <a:prstGeom prst="leftBrace">
            <a:avLst/>
          </a:prstGeom>
          <a:ln w="22225">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p:cNvSpPr txBox="1"/>
          <p:nvPr/>
        </p:nvSpPr>
        <p:spPr>
          <a:xfrm>
            <a:off x="5957569" y="1396505"/>
            <a:ext cx="2233931" cy="954107"/>
          </a:xfrm>
          <a:prstGeom prst="rect">
            <a:avLst/>
          </a:prstGeom>
          <a:noFill/>
        </p:spPr>
        <p:txBody>
          <a:bodyPr wrap="square" rtlCol="0">
            <a:spAutoFit/>
          </a:bodyPr>
          <a:lstStyle/>
          <a:p>
            <a:pPr marL="285750" indent="-285750">
              <a:buClr>
                <a:schemeClr val="accent4"/>
              </a:buClr>
              <a:buFont typeface="Arial" panose="020B0604020202020204" pitchFamily="34" charset="0"/>
              <a:buChar char="•"/>
            </a:pPr>
            <a:r>
              <a:rPr lang="en-US" dirty="0">
                <a:solidFill>
                  <a:schemeClr val="accent2"/>
                </a:solidFill>
                <a:latin typeface="Muli"/>
              </a:rPr>
              <a:t>If both are ints, result is </a:t>
            </a:r>
            <a:r>
              <a:rPr lang="en-US" dirty="0" smtClean="0">
                <a:solidFill>
                  <a:schemeClr val="accent2"/>
                </a:solidFill>
                <a:latin typeface="Muli"/>
              </a:rPr>
              <a:t>int</a:t>
            </a:r>
            <a:endParaRPr lang="en-US" dirty="0">
              <a:solidFill>
                <a:schemeClr val="accent2"/>
              </a:solidFill>
              <a:latin typeface="Muli"/>
            </a:endParaRPr>
          </a:p>
          <a:p>
            <a:pPr marL="285750" indent="-285750">
              <a:buClr>
                <a:schemeClr val="accent4"/>
              </a:buClr>
              <a:buFont typeface="Arial" panose="020B0604020202020204" pitchFamily="34" charset="0"/>
              <a:buChar char="•"/>
            </a:pPr>
            <a:r>
              <a:rPr lang="en-US" dirty="0">
                <a:solidFill>
                  <a:schemeClr val="accent2"/>
                </a:solidFill>
                <a:latin typeface="Muli"/>
              </a:rPr>
              <a:t>If either or both are floats, result is float</a:t>
            </a:r>
            <a:endParaRPr lang="en-US" dirty="0">
              <a:solidFill>
                <a:schemeClr val="accent2"/>
              </a:solidFill>
              <a:latin typeface="Muli"/>
            </a:endParaRPr>
          </a:p>
        </p:txBody>
      </p:sp>
      <p:sp>
        <p:nvSpPr>
          <p:cNvPr id="6" name="TextBox 5"/>
          <p:cNvSpPr txBox="1"/>
          <p:nvPr/>
        </p:nvSpPr>
        <p:spPr>
          <a:xfrm>
            <a:off x="6236100" y="3248812"/>
            <a:ext cx="2191620" cy="523220"/>
          </a:xfrm>
          <a:prstGeom prst="rect">
            <a:avLst/>
          </a:prstGeom>
          <a:noFill/>
        </p:spPr>
        <p:txBody>
          <a:bodyPr wrap="square" rtlCol="0">
            <a:spAutoFit/>
          </a:bodyPr>
          <a:lstStyle/>
          <a:p>
            <a:r>
              <a:rPr lang="en-US" dirty="0">
                <a:solidFill>
                  <a:schemeClr val="accent2"/>
                </a:solidFill>
                <a:latin typeface="Muli"/>
              </a:rPr>
              <a:t>Result is int, quotient without remainder</a:t>
            </a:r>
            <a:endParaRPr lang="en-US" dirty="0">
              <a:solidFill>
                <a:schemeClr val="accent2"/>
              </a:solidFill>
              <a:latin typeface="Muli"/>
            </a:endParaRPr>
          </a:p>
        </p:txBody>
      </p:sp>
    </p:spTree>
    <p:extLst>
      <p:ext uri="{BB962C8B-B14F-4D97-AF65-F5344CB8AC3E}">
        <p14:creationId xmlns:p14="http://schemas.microsoft.com/office/powerpoint/2010/main" val="2266037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7" name="Rectangle 6">
            <a:extLst>
              <a:ext uri="{FF2B5EF4-FFF2-40B4-BE49-F238E27FC236}">
                <a16:creationId xmlns:a16="http://schemas.microsoft.com/office/drawing/2014/main" id="{3B9CCF0A-B6AC-4E3E-9AE0-0E6C02D98C1E}"/>
              </a:ext>
            </a:extLst>
          </p:cNvPr>
          <p:cNvSpPr/>
          <p:nvPr/>
        </p:nvSpPr>
        <p:spPr>
          <a:xfrm>
            <a:off x="2422014" y="182099"/>
            <a:ext cx="4854214" cy="646331"/>
          </a:xfrm>
          <a:prstGeom prst="rect">
            <a:avLst/>
          </a:prstGeom>
        </p:spPr>
        <p:txBody>
          <a:bodyPr wrap="none">
            <a:spAutoFit/>
          </a:bodyPr>
          <a:lstStyle/>
          <a:p>
            <a:r>
              <a:rPr lang="en-CA" sz="3600" dirty="0" smtClean="0">
                <a:solidFill>
                  <a:srgbClr val="19BBD5"/>
                </a:solidFill>
                <a:latin typeface="Nixie One"/>
                <a:sym typeface="Nixie One"/>
              </a:rPr>
              <a:t>Order of Operations</a:t>
            </a:r>
            <a:endParaRPr lang="en-CA" sz="3600" dirty="0">
              <a:solidFill>
                <a:srgbClr val="19BBD5"/>
              </a:solidFill>
              <a:latin typeface="Nixie One"/>
              <a:sym typeface="Nixie One"/>
            </a:endParaRPr>
          </a:p>
        </p:txBody>
      </p:sp>
      <p:sp>
        <p:nvSpPr>
          <p:cNvPr id="4" name="Rectangle 3">
            <a:extLst>
              <a:ext uri="{FF2B5EF4-FFF2-40B4-BE49-F238E27FC236}">
                <a16:creationId xmlns:a16="http://schemas.microsoft.com/office/drawing/2014/main" id="{F2D98915-2730-44C5-A61F-55A36F7CB933}"/>
              </a:ext>
            </a:extLst>
          </p:cNvPr>
          <p:cNvSpPr/>
          <p:nvPr/>
        </p:nvSpPr>
        <p:spPr>
          <a:xfrm>
            <a:off x="1722409" y="1135506"/>
            <a:ext cx="6842238" cy="3416320"/>
          </a:xfrm>
          <a:prstGeom prst="rect">
            <a:avLst/>
          </a:prstGeom>
        </p:spPr>
        <p:txBody>
          <a:bodyPr wrap="square">
            <a:spAutoFit/>
          </a:bodyPr>
          <a:lstStyle/>
          <a:p>
            <a:r>
              <a:rPr lang="en-US" sz="1800" dirty="0">
                <a:solidFill>
                  <a:srgbClr val="C6DAEC"/>
                </a:solidFill>
                <a:latin typeface="Muli"/>
              </a:rPr>
              <a:t>Parentheses used to tell Python to do </a:t>
            </a:r>
            <a:r>
              <a:rPr lang="en-US" sz="1800" dirty="0" smtClean="0">
                <a:solidFill>
                  <a:srgbClr val="C6DAEC"/>
                </a:solidFill>
                <a:latin typeface="Muli"/>
              </a:rPr>
              <a:t>these </a:t>
            </a:r>
            <a:r>
              <a:rPr lang="en-US" sz="1800" dirty="0">
                <a:solidFill>
                  <a:srgbClr val="C6DAEC"/>
                </a:solidFill>
                <a:latin typeface="Muli"/>
              </a:rPr>
              <a:t>operations first:</a:t>
            </a: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3 * 5 + 1</a:t>
            </a:r>
            <a:r>
              <a:rPr lang="en-US" sz="1800" dirty="0">
                <a:solidFill>
                  <a:srgbClr val="C6DAEC"/>
                </a:solidFill>
                <a:latin typeface="Muli"/>
              </a:rPr>
              <a:t> </a:t>
            </a:r>
            <a:r>
              <a:rPr lang="en-US" sz="1800" dirty="0">
                <a:solidFill>
                  <a:srgbClr val="C6DAEC"/>
                </a:solidFill>
                <a:latin typeface="Muli"/>
              </a:rPr>
              <a:t>evaluates to </a:t>
            </a:r>
            <a:r>
              <a:rPr lang="en-US" sz="1800" dirty="0">
                <a:solidFill>
                  <a:schemeClr val="accent2"/>
                </a:solidFill>
                <a:latin typeface="Courier New" panose="02070309020205020404" pitchFamily="49" charset="0"/>
                <a:cs typeface="Courier New" panose="02070309020205020404" pitchFamily="49" charset="0"/>
              </a:rPr>
              <a:t>16</a:t>
            </a: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3 * (5+</a:t>
            </a:r>
            <a:r>
              <a:rPr lang="en-US" sz="1800" dirty="0">
                <a:solidFill>
                  <a:schemeClr val="accent2"/>
                </a:solidFill>
                <a:latin typeface="Courier New" panose="02070309020205020404" pitchFamily="49" charset="0"/>
                <a:cs typeface="Courier New" panose="02070309020205020404" pitchFamily="49" charset="0"/>
              </a:rPr>
              <a:t>1)</a:t>
            </a:r>
            <a:r>
              <a:rPr lang="en-US" sz="1800" dirty="0">
                <a:solidFill>
                  <a:srgbClr val="C6DAEC"/>
                </a:solidFill>
                <a:latin typeface="Muli"/>
              </a:rPr>
              <a:t> </a:t>
            </a:r>
            <a:r>
              <a:rPr lang="en-US" sz="1800" dirty="0">
                <a:solidFill>
                  <a:srgbClr val="C6DAEC"/>
                </a:solidFill>
                <a:latin typeface="Muli"/>
              </a:rPr>
              <a:t>evaluates to </a:t>
            </a:r>
            <a:r>
              <a:rPr lang="en-US" sz="1800" dirty="0">
                <a:solidFill>
                  <a:schemeClr val="accent2"/>
                </a:solidFill>
                <a:latin typeface="Courier New" panose="02070309020205020404" pitchFamily="49" charset="0"/>
                <a:cs typeface="Courier New" panose="02070309020205020404" pitchFamily="49" charset="0"/>
              </a:rPr>
              <a:t>18</a:t>
            </a:r>
          </a:p>
          <a:p>
            <a:endParaRPr lang="en-US" sz="1800" dirty="0">
              <a:solidFill>
                <a:srgbClr val="C6DAEC"/>
              </a:solidFill>
              <a:latin typeface="Muli"/>
            </a:endParaRPr>
          </a:p>
          <a:p>
            <a:pPr>
              <a:buClr>
                <a:schemeClr val="accent4"/>
              </a:buClr>
            </a:pPr>
            <a:r>
              <a:rPr lang="en-US" sz="1800" dirty="0" smtClean="0">
                <a:solidFill>
                  <a:srgbClr val="C6DAEC"/>
                </a:solidFill>
                <a:latin typeface="Muli"/>
              </a:rPr>
              <a:t>Operator precedence without parentheses</a:t>
            </a:r>
            <a:endParaRPr lang="en-US" sz="1800" dirty="0" smtClean="0">
              <a:solidFill>
                <a:schemeClr val="accent2"/>
              </a:solidFill>
              <a:latin typeface="Courier New" panose="02070309020205020404" pitchFamily="49" charset="0"/>
              <a:cs typeface="Courier New" panose="02070309020205020404" pitchFamily="49" charset="0"/>
            </a:endParaRP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a:t>
            </a: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a:t>
            </a: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a:t>
            </a:r>
          </a:p>
          <a:p>
            <a:pPr marL="285750" indent="-285750">
              <a:buClr>
                <a:schemeClr val="accent4"/>
              </a:buClr>
              <a:buFont typeface="Courier New" panose="02070309020205020404" pitchFamily="49" charset="0"/>
              <a:buChar char="o"/>
            </a:pPr>
            <a:r>
              <a:rPr lang="en-US" sz="1800" dirty="0">
                <a:solidFill>
                  <a:schemeClr val="accent2"/>
                </a:solidFill>
                <a:latin typeface="Courier New" panose="02070309020205020404" pitchFamily="49" charset="0"/>
                <a:cs typeface="Courier New" panose="02070309020205020404" pitchFamily="49" charset="0"/>
              </a:rPr>
              <a:t>+</a:t>
            </a:r>
            <a:r>
              <a:rPr lang="en-US" sz="1800" dirty="0">
                <a:solidFill>
                  <a:srgbClr val="C6DAEC"/>
                </a:solidFill>
                <a:latin typeface="Muli"/>
              </a:rPr>
              <a:t> </a:t>
            </a:r>
            <a:r>
              <a:rPr lang="en-US" sz="1800" dirty="0" smtClean="0">
                <a:solidFill>
                  <a:srgbClr val="C6DAEC"/>
                </a:solidFill>
                <a:latin typeface="Muli"/>
              </a:rPr>
              <a:t>and</a:t>
            </a:r>
            <a:r>
              <a:rPr lang="en-US" sz="1800" dirty="0">
                <a:solidFill>
                  <a:srgbClr val="C6DAEC"/>
                </a:solidFill>
                <a:latin typeface="Muli"/>
              </a:rPr>
              <a:t> </a:t>
            </a:r>
            <a:r>
              <a:rPr lang="en-US" sz="1800" dirty="0">
                <a:solidFill>
                  <a:schemeClr val="accent2"/>
                </a:solidFill>
                <a:latin typeface="Courier New" panose="02070309020205020404" pitchFamily="49" charset="0"/>
                <a:cs typeface="Courier New" panose="02070309020205020404" pitchFamily="49" charset="0"/>
              </a:rPr>
              <a:t>–</a:t>
            </a:r>
          </a:p>
          <a:p>
            <a:pPr marL="285750" indent="-285750">
              <a:buClr>
                <a:schemeClr val="accent4"/>
              </a:buClr>
              <a:buFont typeface="Courier New" panose="02070309020205020404" pitchFamily="49" charset="0"/>
              <a:buChar char="o"/>
            </a:pPr>
            <a:r>
              <a:rPr lang="en-US" sz="1800" dirty="0" smtClean="0">
                <a:solidFill>
                  <a:srgbClr val="C6DAEC"/>
                </a:solidFill>
                <a:latin typeface="Muli"/>
              </a:rPr>
              <a:t>Executed left to right, as appear in expression</a:t>
            </a:r>
            <a:endParaRPr lang="en-US" sz="1800" dirty="0" smtClean="0">
              <a:solidFill>
                <a:srgbClr val="C6DAEC"/>
              </a:solidFill>
              <a:latin typeface="Muli"/>
            </a:endParaRPr>
          </a:p>
          <a:p>
            <a:endParaRPr lang="en-US" sz="1800" dirty="0">
              <a:solidFill>
                <a:srgbClr val="C6DAEC"/>
              </a:solidFill>
              <a:latin typeface="Muli"/>
            </a:endParaRPr>
          </a:p>
          <a:p>
            <a:endParaRPr lang="en-US" sz="1800" dirty="0" smtClean="0">
              <a:solidFill>
                <a:srgbClr val="C6DAEC"/>
              </a:solidFill>
              <a:latin typeface="Muli"/>
            </a:endParaRPr>
          </a:p>
        </p:txBody>
      </p:sp>
    </p:spTree>
    <p:extLst>
      <p:ext uri="{BB962C8B-B14F-4D97-AF65-F5344CB8AC3E}">
        <p14:creationId xmlns:p14="http://schemas.microsoft.com/office/powerpoint/2010/main" val="892223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8069</TotalTime>
  <Words>2975</Words>
  <Application>Microsoft Office PowerPoint</Application>
  <PresentationFormat>On-screen Show (16:9)</PresentationFormat>
  <Paragraphs>167</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Helvetica Neue</vt:lpstr>
      <vt:lpstr>Muli</vt:lpstr>
      <vt:lpstr>Nixie One</vt:lpstr>
      <vt:lpstr>Arial</vt:lpstr>
      <vt:lpstr>Courier New</vt:lpstr>
      <vt:lpstr>Imogen template</vt:lpstr>
      <vt:lpstr>Intro to Python: Lesson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Python</dc:title>
  <dc:creator>Hoffman, Brandon</dc:creator>
  <cp:lastModifiedBy>Hoffman, Brandon</cp:lastModifiedBy>
  <cp:revision>72</cp:revision>
  <dcterms:modified xsi:type="dcterms:W3CDTF">2020-09-30T22:16:28Z</dcterms:modified>
</cp:coreProperties>
</file>