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58" r:id="rId4"/>
    <p:sldId id="261" r:id="rId5"/>
    <p:sldId id="270" r:id="rId6"/>
    <p:sldId id="262" r:id="rId7"/>
    <p:sldId id="263" r:id="rId8"/>
    <p:sldId id="269" r:id="rId9"/>
    <p:sldId id="266" r:id="rId10"/>
    <p:sldId id="265" r:id="rId11"/>
    <p:sldId id="272" r:id="rId12"/>
    <p:sldId id="273"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83409" autoAdjust="0"/>
  </p:normalViewPr>
  <p:slideViewPr>
    <p:cSldViewPr snapToGrid="0">
      <p:cViewPr>
        <p:scale>
          <a:sx n="86" d="100"/>
          <a:sy n="86" d="100"/>
        </p:scale>
        <p:origin x="48"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ande\Google%20Drive\School\Free%20Translations\Company%20Final%20Workboo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ande\Google%20Drive\School\Free%20Translations\Company%20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4 Locations: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Results!$W$9</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E7D-4D06-9110-1001F6ED51C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E7D-4D06-9110-1001F6ED51C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E7D-4D06-9110-1001F6ED51C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E7D-4D06-9110-1001F6ED51C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Results!$R$10:$R$13</c:f>
              <c:strCache>
                <c:ptCount val="4"/>
                <c:pt idx="0">
                  <c:v>Beg. Of Report</c:v>
                </c:pt>
                <c:pt idx="1">
                  <c:v>Fin. State</c:v>
                </c:pt>
                <c:pt idx="2">
                  <c:v>Auditor's Report</c:v>
                </c:pt>
                <c:pt idx="3">
                  <c:v>Other</c:v>
                </c:pt>
              </c:strCache>
            </c:strRef>
          </c:cat>
          <c:val>
            <c:numRef>
              <c:f>Results!$W$10:$W$13</c:f>
              <c:numCache>
                <c:formatCode>0%</c:formatCode>
                <c:ptCount val="4"/>
                <c:pt idx="0">
                  <c:v>0.28999999999999998</c:v>
                </c:pt>
                <c:pt idx="1">
                  <c:v>0.04</c:v>
                </c:pt>
                <c:pt idx="2">
                  <c:v>0.81</c:v>
                </c:pt>
                <c:pt idx="3">
                  <c:v>0.57999999999999996</c:v>
                </c:pt>
              </c:numCache>
            </c:numRef>
          </c:val>
          <c:extLst>
            <c:ext xmlns:c16="http://schemas.microsoft.com/office/drawing/2014/chart" uri="{C3380CC4-5D6E-409C-BE32-E72D297353CC}">
              <c16:uniqueId val="{00000008-DE7D-4D06-9110-1001F6ED51CD}"/>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Overall </a:t>
            </a:r>
          </a:p>
        </c:rich>
      </c:tx>
      <c:layout>
        <c:manualLayout>
          <c:xMode val="edge"/>
          <c:yMode val="edge"/>
          <c:x val="0.42158333333333325"/>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712-40E2-8AD9-4451DED63B0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712-40E2-8AD9-4451DED63B0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712-40E2-8AD9-4451DED63B0E}"/>
              </c:ext>
            </c:extLst>
          </c:dPt>
          <c:dLbls>
            <c:dLbl>
              <c:idx val="2"/>
              <c:layout>
                <c:manualLayout>
                  <c:x val="3.1511373578302711E-3"/>
                  <c:y val="-7.0184456109652956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712-40E2-8AD9-4451DED63B0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Results!$I$22:$I$24</c:f>
              <c:strCache>
                <c:ptCount val="3"/>
                <c:pt idx="0">
                  <c:v>1 Location</c:v>
                </c:pt>
                <c:pt idx="1">
                  <c:v>Multile Locations</c:v>
                </c:pt>
                <c:pt idx="2">
                  <c:v>All</c:v>
                </c:pt>
              </c:strCache>
            </c:strRef>
          </c:cat>
          <c:val>
            <c:numRef>
              <c:f>Results!$N$22:$N$24</c:f>
              <c:numCache>
                <c:formatCode>0</c:formatCode>
                <c:ptCount val="3"/>
                <c:pt idx="0">
                  <c:v>24</c:v>
                </c:pt>
                <c:pt idx="1">
                  <c:v>27</c:v>
                </c:pt>
                <c:pt idx="2">
                  <c:v>1</c:v>
                </c:pt>
              </c:numCache>
            </c:numRef>
          </c:val>
          <c:extLst>
            <c:ext xmlns:c16="http://schemas.microsoft.com/office/drawing/2014/chart" uri="{C3380CC4-5D6E-409C-BE32-E72D297353CC}">
              <c16:uniqueId val="{00000006-4712-40E2-8AD9-4451DED63B0E}"/>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a:t>Disclaimer</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'IAS 7 compliance'!$B$2</c:f>
              <c:strCache>
                <c:ptCount val="1"/>
                <c:pt idx="0">
                  <c:v>Compliance</c:v>
                </c:pt>
              </c:strCache>
            </c:strRef>
          </c:tx>
          <c:spPr>
            <a:solidFill>
              <a:schemeClr val="accent1"/>
            </a:solidFill>
            <a:ln>
              <a:noFill/>
            </a:ln>
            <a:effectLst/>
          </c:spPr>
          <c:invertIfNegative val="0"/>
          <c:cat>
            <c:strRef>
              <c:f>'IAS 7 compliance'!$A$3:$A$7</c:f>
              <c:strCache>
                <c:ptCount val="5"/>
                <c:pt idx="0">
                  <c:v>Income Tax</c:v>
                </c:pt>
                <c:pt idx="1">
                  <c:v>Interest Paid</c:v>
                </c:pt>
                <c:pt idx="2">
                  <c:v>Interest Received</c:v>
                </c:pt>
                <c:pt idx="3">
                  <c:v>Dividends Paid</c:v>
                </c:pt>
                <c:pt idx="4">
                  <c:v>Dividends Received</c:v>
                </c:pt>
              </c:strCache>
            </c:strRef>
          </c:cat>
          <c:val>
            <c:numRef>
              <c:f>'IAS 7 compliance'!$B$3:$B$7</c:f>
              <c:numCache>
                <c:formatCode>0.00%</c:formatCode>
                <c:ptCount val="5"/>
                <c:pt idx="0">
                  <c:v>0.69230000000000003</c:v>
                </c:pt>
                <c:pt idx="1">
                  <c:v>0.53849999999999998</c:v>
                </c:pt>
                <c:pt idx="2">
                  <c:v>0.3654</c:v>
                </c:pt>
                <c:pt idx="3">
                  <c:v>0.78849999999999998</c:v>
                </c:pt>
                <c:pt idx="4">
                  <c:v>0.1923</c:v>
                </c:pt>
              </c:numCache>
            </c:numRef>
          </c:val>
          <c:extLst>
            <c:ext xmlns:c16="http://schemas.microsoft.com/office/drawing/2014/chart" uri="{C3380CC4-5D6E-409C-BE32-E72D297353CC}">
              <c16:uniqueId val="{00000000-FCFE-4848-8953-B30F4FEE4296}"/>
            </c:ext>
          </c:extLst>
        </c:ser>
        <c:ser>
          <c:idx val="1"/>
          <c:order val="1"/>
          <c:tx>
            <c:strRef>
              <c:f>'IAS 7 compliance'!$C$2</c:f>
              <c:strCache>
                <c:ptCount val="1"/>
                <c:pt idx="0">
                  <c:v>Non-Compliance</c:v>
                </c:pt>
              </c:strCache>
            </c:strRef>
          </c:tx>
          <c:spPr>
            <a:solidFill>
              <a:schemeClr val="accent2"/>
            </a:solidFill>
            <a:ln>
              <a:noFill/>
            </a:ln>
            <a:effectLst/>
          </c:spPr>
          <c:invertIfNegative val="0"/>
          <c:cat>
            <c:strRef>
              <c:f>'IAS 7 compliance'!$A$3:$A$7</c:f>
              <c:strCache>
                <c:ptCount val="5"/>
                <c:pt idx="0">
                  <c:v>Income Tax</c:v>
                </c:pt>
                <c:pt idx="1">
                  <c:v>Interest Paid</c:v>
                </c:pt>
                <c:pt idx="2">
                  <c:v>Interest Received</c:v>
                </c:pt>
                <c:pt idx="3">
                  <c:v>Dividends Paid</c:v>
                </c:pt>
                <c:pt idx="4">
                  <c:v>Dividends Received</c:v>
                </c:pt>
              </c:strCache>
            </c:strRef>
          </c:cat>
          <c:val>
            <c:numRef>
              <c:f>'IAS 7 compliance'!$C$3:$C$7</c:f>
              <c:numCache>
                <c:formatCode>0.00%</c:formatCode>
                <c:ptCount val="5"/>
                <c:pt idx="0">
                  <c:v>0.1346</c:v>
                </c:pt>
                <c:pt idx="1">
                  <c:v>0.21149999999999999</c:v>
                </c:pt>
                <c:pt idx="2">
                  <c:v>7.6899999999999996E-2</c:v>
                </c:pt>
                <c:pt idx="3">
                  <c:v>9.6199999999999994E-2</c:v>
                </c:pt>
                <c:pt idx="4" formatCode="0%">
                  <c:v>0.25</c:v>
                </c:pt>
              </c:numCache>
            </c:numRef>
          </c:val>
          <c:extLst>
            <c:ext xmlns:c16="http://schemas.microsoft.com/office/drawing/2014/chart" uri="{C3380CC4-5D6E-409C-BE32-E72D297353CC}">
              <c16:uniqueId val="{00000001-FCFE-4848-8953-B30F4FEE4296}"/>
            </c:ext>
          </c:extLst>
        </c:ser>
        <c:ser>
          <c:idx val="2"/>
          <c:order val="2"/>
          <c:tx>
            <c:strRef>
              <c:f>'IAS 7 compliance'!$D$2</c:f>
              <c:strCache>
                <c:ptCount val="1"/>
                <c:pt idx="0">
                  <c:v>Other</c:v>
                </c:pt>
              </c:strCache>
            </c:strRef>
          </c:tx>
          <c:spPr>
            <a:solidFill>
              <a:schemeClr val="accent3"/>
            </a:solidFill>
            <a:ln>
              <a:noFill/>
            </a:ln>
            <a:effectLst/>
          </c:spPr>
          <c:invertIfNegative val="0"/>
          <c:cat>
            <c:strRef>
              <c:f>'IAS 7 compliance'!$A$3:$A$7</c:f>
              <c:strCache>
                <c:ptCount val="5"/>
                <c:pt idx="0">
                  <c:v>Income Tax</c:v>
                </c:pt>
                <c:pt idx="1">
                  <c:v>Interest Paid</c:v>
                </c:pt>
                <c:pt idx="2">
                  <c:v>Interest Received</c:v>
                </c:pt>
                <c:pt idx="3">
                  <c:v>Dividends Paid</c:v>
                </c:pt>
                <c:pt idx="4">
                  <c:v>Dividends Received</c:v>
                </c:pt>
              </c:strCache>
            </c:strRef>
          </c:cat>
          <c:val>
            <c:numRef>
              <c:f>'IAS 7 compliance'!$D$3:$D$7</c:f>
              <c:numCache>
                <c:formatCode>0%</c:formatCode>
                <c:ptCount val="5"/>
                <c:pt idx="0" formatCode="0.00%">
                  <c:v>0.1731</c:v>
                </c:pt>
                <c:pt idx="1">
                  <c:v>0.25</c:v>
                </c:pt>
                <c:pt idx="2" formatCode="0.00%">
                  <c:v>0.55769999999999997</c:v>
                </c:pt>
                <c:pt idx="3" formatCode="0.00%">
                  <c:v>0.1153</c:v>
                </c:pt>
                <c:pt idx="4" formatCode="0.00%">
                  <c:v>0.55769999999999997</c:v>
                </c:pt>
              </c:numCache>
            </c:numRef>
          </c:val>
          <c:extLst>
            <c:ext xmlns:c16="http://schemas.microsoft.com/office/drawing/2014/chart" uri="{C3380CC4-5D6E-409C-BE32-E72D297353CC}">
              <c16:uniqueId val="{00000002-FCFE-4848-8953-B30F4FEE4296}"/>
            </c:ext>
          </c:extLst>
        </c:ser>
        <c:dLbls>
          <c:showLegendKey val="0"/>
          <c:showVal val="0"/>
          <c:showCatName val="0"/>
          <c:showSerName val="0"/>
          <c:showPercent val="0"/>
          <c:showBubbleSize val="0"/>
        </c:dLbls>
        <c:gapWidth val="182"/>
        <c:axId val="237192168"/>
        <c:axId val="237201680"/>
      </c:barChart>
      <c:catAx>
        <c:axId val="2371921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37201680"/>
        <c:crosses val="autoZero"/>
        <c:auto val="1"/>
        <c:lblAlgn val="ctr"/>
        <c:lblOffset val="100"/>
        <c:noMultiLvlLbl val="0"/>
      </c:catAx>
      <c:valAx>
        <c:axId val="23720168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37192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a:t>No</a:t>
            </a:r>
            <a:r>
              <a:rPr lang="en-US" sz="2000" b="1" baseline="0"/>
              <a:t> Disclaimer</a:t>
            </a:r>
            <a:endParaRPr lang="en-US" sz="2000" b="1"/>
          </a:p>
        </c:rich>
      </c:tx>
      <c:layout>
        <c:manualLayout>
          <c:xMode val="edge"/>
          <c:yMode val="edge"/>
          <c:x val="0.42762456662857229"/>
          <c:y val="2.9143890830722184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'IAS 7 compliance'!$B$10</c:f>
              <c:strCache>
                <c:ptCount val="1"/>
                <c:pt idx="0">
                  <c:v>Compliance</c:v>
                </c:pt>
              </c:strCache>
            </c:strRef>
          </c:tx>
          <c:spPr>
            <a:solidFill>
              <a:schemeClr val="accent1"/>
            </a:solidFill>
            <a:ln>
              <a:noFill/>
            </a:ln>
            <a:effectLst/>
          </c:spPr>
          <c:invertIfNegative val="0"/>
          <c:cat>
            <c:strRef>
              <c:f>'IAS 7 compliance'!$A$11:$A$15</c:f>
              <c:strCache>
                <c:ptCount val="5"/>
                <c:pt idx="0">
                  <c:v>Income Tax</c:v>
                </c:pt>
                <c:pt idx="1">
                  <c:v>Interest Paid</c:v>
                </c:pt>
                <c:pt idx="2">
                  <c:v>Interest Received</c:v>
                </c:pt>
                <c:pt idx="3">
                  <c:v>Dividends Paid</c:v>
                </c:pt>
                <c:pt idx="4">
                  <c:v>Dividends Received</c:v>
                </c:pt>
              </c:strCache>
            </c:strRef>
          </c:cat>
          <c:val>
            <c:numRef>
              <c:f>'IAS 7 compliance'!$B$11:$B$15</c:f>
              <c:numCache>
                <c:formatCode>0.00%</c:formatCode>
                <c:ptCount val="5"/>
                <c:pt idx="0">
                  <c:v>0.85709999999999997</c:v>
                </c:pt>
                <c:pt idx="1">
                  <c:v>0.66669999999999996</c:v>
                </c:pt>
                <c:pt idx="2">
                  <c:v>0.47620000000000001</c:v>
                </c:pt>
                <c:pt idx="3">
                  <c:v>0.85709999999999997</c:v>
                </c:pt>
                <c:pt idx="4">
                  <c:v>0.42859999999999998</c:v>
                </c:pt>
              </c:numCache>
            </c:numRef>
          </c:val>
          <c:extLst>
            <c:ext xmlns:c16="http://schemas.microsoft.com/office/drawing/2014/chart" uri="{C3380CC4-5D6E-409C-BE32-E72D297353CC}">
              <c16:uniqueId val="{00000000-65C8-4A3C-852B-7C2C215801AF}"/>
            </c:ext>
          </c:extLst>
        </c:ser>
        <c:ser>
          <c:idx val="1"/>
          <c:order val="1"/>
          <c:tx>
            <c:strRef>
              <c:f>'IAS 7 compliance'!$C$10</c:f>
              <c:strCache>
                <c:ptCount val="1"/>
                <c:pt idx="0">
                  <c:v>Non-Compliance</c:v>
                </c:pt>
              </c:strCache>
            </c:strRef>
          </c:tx>
          <c:spPr>
            <a:solidFill>
              <a:schemeClr val="accent2"/>
            </a:solidFill>
            <a:ln>
              <a:noFill/>
            </a:ln>
            <a:effectLst/>
          </c:spPr>
          <c:invertIfNegative val="0"/>
          <c:cat>
            <c:strRef>
              <c:f>'IAS 7 compliance'!$A$11:$A$15</c:f>
              <c:strCache>
                <c:ptCount val="5"/>
                <c:pt idx="0">
                  <c:v>Income Tax</c:v>
                </c:pt>
                <c:pt idx="1">
                  <c:v>Interest Paid</c:v>
                </c:pt>
                <c:pt idx="2">
                  <c:v>Interest Received</c:v>
                </c:pt>
                <c:pt idx="3">
                  <c:v>Dividends Paid</c:v>
                </c:pt>
                <c:pt idx="4">
                  <c:v>Dividends Received</c:v>
                </c:pt>
              </c:strCache>
            </c:strRef>
          </c:cat>
          <c:val>
            <c:numRef>
              <c:f>'IAS 7 compliance'!$C$11:$C$15</c:f>
              <c:numCache>
                <c:formatCode>0.00%</c:formatCode>
                <c:ptCount val="5"/>
                <c:pt idx="0" formatCode="0%">
                  <c:v>0</c:v>
                </c:pt>
                <c:pt idx="1">
                  <c:v>0.1429</c:v>
                </c:pt>
                <c:pt idx="2">
                  <c:v>0.1429</c:v>
                </c:pt>
                <c:pt idx="3">
                  <c:v>9.5200000000000007E-2</c:v>
                </c:pt>
                <c:pt idx="4">
                  <c:v>0.33329999999999999</c:v>
                </c:pt>
              </c:numCache>
            </c:numRef>
          </c:val>
          <c:extLst>
            <c:ext xmlns:c16="http://schemas.microsoft.com/office/drawing/2014/chart" uri="{C3380CC4-5D6E-409C-BE32-E72D297353CC}">
              <c16:uniqueId val="{00000001-65C8-4A3C-852B-7C2C215801AF}"/>
            </c:ext>
          </c:extLst>
        </c:ser>
        <c:ser>
          <c:idx val="2"/>
          <c:order val="2"/>
          <c:tx>
            <c:strRef>
              <c:f>'IAS 7 compliance'!$D$10</c:f>
              <c:strCache>
                <c:ptCount val="1"/>
                <c:pt idx="0">
                  <c:v>Other</c:v>
                </c:pt>
              </c:strCache>
            </c:strRef>
          </c:tx>
          <c:spPr>
            <a:solidFill>
              <a:schemeClr val="accent3"/>
            </a:solidFill>
            <a:ln>
              <a:noFill/>
            </a:ln>
            <a:effectLst/>
          </c:spPr>
          <c:invertIfNegative val="0"/>
          <c:cat>
            <c:strRef>
              <c:f>'IAS 7 compliance'!$A$11:$A$15</c:f>
              <c:strCache>
                <c:ptCount val="5"/>
                <c:pt idx="0">
                  <c:v>Income Tax</c:v>
                </c:pt>
                <c:pt idx="1">
                  <c:v>Interest Paid</c:v>
                </c:pt>
                <c:pt idx="2">
                  <c:v>Interest Received</c:v>
                </c:pt>
                <c:pt idx="3">
                  <c:v>Dividends Paid</c:v>
                </c:pt>
                <c:pt idx="4">
                  <c:v>Dividends Received</c:v>
                </c:pt>
              </c:strCache>
            </c:strRef>
          </c:cat>
          <c:val>
            <c:numRef>
              <c:f>'IAS 7 compliance'!$D$11:$D$15</c:f>
              <c:numCache>
                <c:formatCode>0.00%</c:formatCode>
                <c:ptCount val="5"/>
                <c:pt idx="0">
                  <c:v>0.1429</c:v>
                </c:pt>
                <c:pt idx="1">
                  <c:v>0.1905</c:v>
                </c:pt>
                <c:pt idx="2">
                  <c:v>0.38100000000000001</c:v>
                </c:pt>
                <c:pt idx="3">
                  <c:v>4.7600000000000003E-2</c:v>
                </c:pt>
                <c:pt idx="4">
                  <c:v>0.23810000000000001</c:v>
                </c:pt>
              </c:numCache>
            </c:numRef>
          </c:val>
          <c:extLst>
            <c:ext xmlns:c16="http://schemas.microsoft.com/office/drawing/2014/chart" uri="{C3380CC4-5D6E-409C-BE32-E72D297353CC}">
              <c16:uniqueId val="{00000002-65C8-4A3C-852B-7C2C215801AF}"/>
            </c:ext>
          </c:extLst>
        </c:ser>
        <c:dLbls>
          <c:showLegendKey val="0"/>
          <c:showVal val="0"/>
          <c:showCatName val="0"/>
          <c:showSerName val="0"/>
          <c:showPercent val="0"/>
          <c:showBubbleSize val="0"/>
        </c:dLbls>
        <c:gapWidth val="182"/>
        <c:axId val="237208896"/>
        <c:axId val="237204304"/>
      </c:barChart>
      <c:catAx>
        <c:axId val="2372088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37204304"/>
        <c:crosses val="autoZero"/>
        <c:auto val="1"/>
        <c:lblAlgn val="ctr"/>
        <c:lblOffset val="100"/>
        <c:noMultiLvlLbl val="0"/>
      </c:catAx>
      <c:valAx>
        <c:axId val="237204304"/>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3720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60E94-1369-4649-8346-B904F6FD5DDA}" type="datetimeFigureOut">
              <a:rPr lang="en-US" smtClean="0"/>
              <a:t>4/10/2017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71185-B7D8-48D6-997F-2A14499EA2C3}" type="slidenum">
              <a:rPr lang="en-US" smtClean="0"/>
              <a:t>‹#›</a:t>
            </a:fld>
            <a:endParaRPr lang="en-US"/>
          </a:p>
        </p:txBody>
      </p:sp>
    </p:spTree>
    <p:extLst>
      <p:ext uri="{BB962C8B-B14F-4D97-AF65-F5344CB8AC3E}">
        <p14:creationId xmlns:p14="http://schemas.microsoft.com/office/powerpoint/2010/main" val="383151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b="1" dirty="0"/>
              <a:t>Regulators / SEC Equivalent</a:t>
            </a:r>
          </a:p>
          <a:p>
            <a:pPr marL="742950" lvl="1" indent="-285750">
              <a:buFont typeface="Arial" panose="020B0604020202020204" pitchFamily="34" charset="0"/>
              <a:buChar char="•"/>
            </a:pPr>
            <a:r>
              <a:rPr lang="en-US" b="1" dirty="0"/>
              <a:t>Austria: </a:t>
            </a:r>
            <a:r>
              <a:rPr lang="en-US" dirty="0" err="1"/>
              <a:t>Unternehmensgesetzbuch</a:t>
            </a:r>
            <a:r>
              <a:rPr lang="en-US" dirty="0"/>
              <a:t> (UGB)</a:t>
            </a:r>
            <a:endParaRPr lang="en-US" b="1" dirty="0"/>
          </a:p>
          <a:p>
            <a:pPr marL="742950" lvl="1" indent="-285750">
              <a:buFont typeface="Arial" panose="020B0604020202020204" pitchFamily="34" charset="0"/>
              <a:buChar char="•"/>
            </a:pPr>
            <a:r>
              <a:rPr lang="en-US" b="1" dirty="0"/>
              <a:t>France: </a:t>
            </a:r>
            <a:r>
              <a:rPr lang="en-US" dirty="0" err="1"/>
              <a:t>Autorité</a:t>
            </a:r>
            <a:r>
              <a:rPr lang="en-US" dirty="0"/>
              <a:t> des </a:t>
            </a:r>
            <a:r>
              <a:rPr lang="en-US" dirty="0" err="1"/>
              <a:t>Marchés</a:t>
            </a:r>
            <a:r>
              <a:rPr lang="en-US" dirty="0"/>
              <a:t> Financiers (AMF)</a:t>
            </a:r>
          </a:p>
          <a:p>
            <a:pPr marL="742950" lvl="1" indent="-285750">
              <a:buFont typeface="Arial" panose="020B0604020202020204" pitchFamily="34" charset="0"/>
              <a:buChar char="•"/>
            </a:pPr>
            <a:r>
              <a:rPr lang="en-US" b="1" dirty="0"/>
              <a:t>Italy: </a:t>
            </a:r>
            <a:r>
              <a:rPr lang="en-US" dirty="0" err="1"/>
              <a:t>Commissione</a:t>
            </a:r>
            <a:r>
              <a:rPr lang="en-US" dirty="0"/>
              <a:t> Nazionale per le </a:t>
            </a:r>
            <a:r>
              <a:rPr lang="en-US" dirty="0" err="1"/>
              <a:t>Società</a:t>
            </a:r>
            <a:r>
              <a:rPr lang="en-US" dirty="0"/>
              <a:t> e la </a:t>
            </a:r>
            <a:r>
              <a:rPr lang="en-US" dirty="0" err="1"/>
              <a:t>Borsa</a:t>
            </a:r>
            <a:r>
              <a:rPr lang="en-US" dirty="0"/>
              <a:t> (CONSOB)</a:t>
            </a:r>
          </a:p>
          <a:p>
            <a:pPr marL="742950" lvl="1" indent="-285750">
              <a:buFont typeface="Arial" panose="020B0604020202020204" pitchFamily="34" charset="0"/>
              <a:buChar char="•"/>
            </a:pPr>
            <a:r>
              <a:rPr lang="en-US" b="1" dirty="0"/>
              <a:t>Poland: </a:t>
            </a:r>
            <a:r>
              <a:rPr lang="en-US" dirty="0"/>
              <a:t>Polish Financial Supervision Authority (KNF)</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Could not find any specific regulations in regards to translations from the European Commission.</a:t>
            </a:r>
          </a:p>
          <a:p>
            <a:endParaRPr lang="en-US" dirty="0"/>
          </a:p>
        </p:txBody>
      </p:sp>
      <p:sp>
        <p:nvSpPr>
          <p:cNvPr id="4" name="Slide Number Placeholder 3"/>
          <p:cNvSpPr>
            <a:spLocks noGrp="1"/>
          </p:cNvSpPr>
          <p:nvPr>
            <p:ph type="sldNum" sz="quarter" idx="10"/>
          </p:nvPr>
        </p:nvSpPr>
        <p:spPr/>
        <p:txBody>
          <a:bodyPr/>
          <a:lstStyle/>
          <a:p>
            <a:fld id="{E3E71185-B7D8-48D6-997F-2A14499EA2C3}" type="slidenum">
              <a:rPr lang="en-US" smtClean="0"/>
              <a:t>2</a:t>
            </a:fld>
            <a:endParaRPr lang="en-US"/>
          </a:p>
        </p:txBody>
      </p:sp>
    </p:spTree>
    <p:extLst>
      <p:ext uri="{BB962C8B-B14F-4D97-AF65-F5344CB8AC3E}">
        <p14:creationId xmlns:p14="http://schemas.microsoft.com/office/powerpoint/2010/main" val="169182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71185-B7D8-48D6-997F-2A14499EA2C3}" type="slidenum">
              <a:rPr lang="en-US" smtClean="0"/>
              <a:t>4</a:t>
            </a:fld>
            <a:endParaRPr lang="en-US"/>
          </a:p>
        </p:txBody>
      </p:sp>
    </p:spTree>
    <p:extLst>
      <p:ext uri="{BB962C8B-B14F-4D97-AF65-F5344CB8AC3E}">
        <p14:creationId xmlns:p14="http://schemas.microsoft.com/office/powerpoint/2010/main" val="3367683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E8FCF-B224-4862-9783-57A0D23985F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396333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8FCF-B224-4862-9783-57A0D23985F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211601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8FCF-B224-4862-9783-57A0D23985F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E6567-DF0B-4799-9D79-C39793FE536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3832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8FCF-B224-4862-9783-57A0D23985F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970402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8FCF-B224-4862-9783-57A0D23985F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E6567-DF0B-4799-9D79-C39793FE53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723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8FCF-B224-4862-9783-57A0D23985F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1490960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8FCF-B224-4862-9783-57A0D23985F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3690509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8FCF-B224-4862-9783-57A0D23985F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2413934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8FCF-B224-4862-9783-57A0D23985F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315164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8FCF-B224-4862-9783-57A0D23985F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1151547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E8FCF-B224-4862-9783-57A0D23985FB}"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423525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E8FCF-B224-4862-9783-57A0D23985FB}"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76616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E8FCF-B224-4862-9783-57A0D23985FB}"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285441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E8FCF-B224-4862-9783-57A0D23985FB}"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193021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1E8FCF-B224-4862-9783-57A0D23985FB}"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206594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8FCF-B224-4862-9783-57A0D23985FB}"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E6567-DF0B-4799-9D79-C39793FE5360}" type="slidenum">
              <a:rPr lang="en-US" smtClean="0"/>
              <a:t>‹#›</a:t>
            </a:fld>
            <a:endParaRPr lang="en-US"/>
          </a:p>
        </p:txBody>
      </p:sp>
    </p:spTree>
    <p:extLst>
      <p:ext uri="{BB962C8B-B14F-4D97-AF65-F5344CB8AC3E}">
        <p14:creationId xmlns:p14="http://schemas.microsoft.com/office/powerpoint/2010/main" val="336883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1E8FCF-B224-4862-9783-57A0D23985FB}" type="datetimeFigureOut">
              <a:rPr lang="en-US" smtClean="0"/>
              <a:t>4/10/2017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BE6567-DF0B-4799-9D79-C39793FE5360}" type="slidenum">
              <a:rPr lang="en-US" smtClean="0"/>
              <a:t>‹#›</a:t>
            </a:fld>
            <a:endParaRPr lang="en-US"/>
          </a:p>
        </p:txBody>
      </p:sp>
    </p:spTree>
    <p:extLst>
      <p:ext uri="{BB962C8B-B14F-4D97-AF65-F5344CB8AC3E}">
        <p14:creationId xmlns:p14="http://schemas.microsoft.com/office/powerpoint/2010/main" val="13538892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Free Translations</a:t>
            </a:r>
          </a:p>
        </p:txBody>
      </p:sp>
      <p:sp>
        <p:nvSpPr>
          <p:cNvPr id="3" name="Subtitle 2"/>
          <p:cNvSpPr>
            <a:spLocks noGrp="1"/>
          </p:cNvSpPr>
          <p:nvPr>
            <p:ph type="subTitle" idx="1"/>
          </p:nvPr>
        </p:nvSpPr>
        <p:spPr/>
        <p:txBody>
          <a:bodyPr>
            <a:normAutofit lnSpcReduction="10000"/>
          </a:bodyPr>
          <a:lstStyle/>
          <a:p>
            <a:r>
              <a:rPr lang="en-US" dirty="0"/>
              <a:t>Brandon Anderson</a:t>
            </a:r>
          </a:p>
          <a:p>
            <a:r>
              <a:rPr lang="en-US" dirty="0"/>
              <a:t>&amp;</a:t>
            </a:r>
          </a:p>
          <a:p>
            <a:r>
              <a:rPr lang="en-US" dirty="0"/>
              <a:t>Dr. Holt</a:t>
            </a:r>
          </a:p>
        </p:txBody>
      </p:sp>
    </p:spTree>
    <p:extLst>
      <p:ext uri="{BB962C8B-B14F-4D97-AF65-F5344CB8AC3E}">
        <p14:creationId xmlns:p14="http://schemas.microsoft.com/office/powerpoint/2010/main" val="274805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Anomalies</a:t>
            </a:r>
          </a:p>
        </p:txBody>
      </p:sp>
      <p:sp>
        <p:nvSpPr>
          <p:cNvPr id="3" name="Content Placeholder 2"/>
          <p:cNvSpPr>
            <a:spLocks noGrp="1"/>
          </p:cNvSpPr>
          <p:nvPr>
            <p:ph idx="1"/>
          </p:nvPr>
        </p:nvSpPr>
        <p:spPr>
          <a:xfrm>
            <a:off x="677334" y="1322389"/>
            <a:ext cx="9598780" cy="5165497"/>
          </a:xfrm>
        </p:spPr>
        <p:txBody>
          <a:bodyPr>
            <a:normAutofit fontScale="77500" lnSpcReduction="20000"/>
          </a:bodyPr>
          <a:lstStyle/>
          <a:p>
            <a:r>
              <a:rPr lang="en-US" sz="2000" dirty="0"/>
              <a:t>B</a:t>
            </a:r>
            <a:r>
              <a:rPr lang="en-US" sz="2000" b="1" dirty="0"/>
              <a:t>alance Sheet:</a:t>
            </a:r>
          </a:p>
          <a:p>
            <a:pPr lvl="1"/>
            <a:r>
              <a:rPr lang="en-US" sz="2000" dirty="0"/>
              <a:t>Statement of Financial Condition/Situation/Standing</a:t>
            </a:r>
          </a:p>
          <a:p>
            <a:r>
              <a:rPr lang="en-US" sz="2000" b="1" dirty="0"/>
              <a:t>Income Statement:</a:t>
            </a:r>
          </a:p>
          <a:p>
            <a:pPr lvl="1"/>
            <a:r>
              <a:rPr lang="en-US" sz="2000" dirty="0" err="1"/>
              <a:t>Touax</a:t>
            </a:r>
            <a:r>
              <a:rPr lang="en-US" sz="2000" dirty="0"/>
              <a:t>—had two income statements (one by type and another by function)</a:t>
            </a:r>
          </a:p>
          <a:p>
            <a:r>
              <a:rPr lang="en-US" sz="2000" b="1" dirty="0"/>
              <a:t>Other Comprehensive Income:</a:t>
            </a:r>
          </a:p>
          <a:p>
            <a:pPr lvl="1"/>
            <a:r>
              <a:rPr lang="en-US" sz="2000" dirty="0"/>
              <a:t>Some companies combined the statements—which is allowed, however, they did not specifically identify OCI.</a:t>
            </a:r>
          </a:p>
          <a:p>
            <a:pPr lvl="1"/>
            <a:r>
              <a:rPr lang="en-US" sz="2000" dirty="0"/>
              <a:t>Other Elements of Global profit/loss</a:t>
            </a:r>
          </a:p>
          <a:p>
            <a:pPr lvl="1"/>
            <a:r>
              <a:rPr lang="en-US" sz="2000" dirty="0"/>
              <a:t>Global Result</a:t>
            </a:r>
          </a:p>
          <a:p>
            <a:pPr lvl="1"/>
            <a:r>
              <a:rPr lang="en-US" sz="2000" dirty="0"/>
              <a:t>Other total Income</a:t>
            </a:r>
          </a:p>
          <a:p>
            <a:pPr lvl="1"/>
            <a:r>
              <a:rPr lang="en-US" sz="2000" dirty="0"/>
              <a:t>Other total revenue</a:t>
            </a:r>
          </a:p>
          <a:p>
            <a:pPr lvl="1"/>
            <a:r>
              <a:rPr lang="en-US" sz="2000" dirty="0"/>
              <a:t>Financial result  and other total income statement</a:t>
            </a:r>
          </a:p>
          <a:p>
            <a:r>
              <a:rPr lang="en-US" sz="2000" b="1" dirty="0"/>
              <a:t>Cash Flow Statement:</a:t>
            </a:r>
          </a:p>
          <a:p>
            <a:pPr lvl="1"/>
            <a:r>
              <a:rPr lang="en-US" sz="2000" dirty="0"/>
              <a:t>Cash Flow Table</a:t>
            </a:r>
          </a:p>
          <a:p>
            <a:r>
              <a:rPr lang="en-US" sz="2000" b="1" dirty="0"/>
              <a:t>Changes in Equity:</a:t>
            </a:r>
          </a:p>
          <a:p>
            <a:pPr lvl="1"/>
            <a:r>
              <a:rPr lang="en-US" sz="2000" dirty="0"/>
              <a:t>Variation in Equity</a:t>
            </a:r>
          </a:p>
          <a:p>
            <a:pPr lvl="1"/>
            <a:endParaRPr lang="en-US" dirty="0"/>
          </a:p>
          <a:p>
            <a:endParaRPr lang="en-US" dirty="0"/>
          </a:p>
          <a:p>
            <a:endParaRPr lang="en-US" dirty="0"/>
          </a:p>
        </p:txBody>
      </p:sp>
    </p:spTree>
    <p:extLst>
      <p:ext uri="{BB962C8B-B14F-4D97-AF65-F5344CB8AC3E}">
        <p14:creationId xmlns:p14="http://schemas.microsoft.com/office/powerpoint/2010/main" val="399334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00000000-0008-0000-0900-000005000000}"/>
              </a:ext>
            </a:extLst>
          </p:cNvPr>
          <p:cNvGraphicFramePr>
            <a:graphicFrameLocks/>
          </p:cNvGraphicFramePr>
          <p:nvPr>
            <p:extLst>
              <p:ext uri="{D42A27DB-BD31-4B8C-83A1-F6EECF244321}">
                <p14:modId xmlns:p14="http://schemas.microsoft.com/office/powerpoint/2010/main" val="2286709953"/>
              </p:ext>
            </p:extLst>
          </p:nvPr>
        </p:nvGraphicFramePr>
        <p:xfrm>
          <a:off x="527446" y="627458"/>
          <a:ext cx="8779840" cy="5773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096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000000-0008-0000-0900-000004000000}"/>
              </a:ext>
            </a:extLst>
          </p:cNvPr>
          <p:cNvGraphicFramePr>
            <a:graphicFrameLocks/>
          </p:cNvGraphicFramePr>
          <p:nvPr>
            <p:extLst>
              <p:ext uri="{D42A27DB-BD31-4B8C-83A1-F6EECF244321}">
                <p14:modId xmlns:p14="http://schemas.microsoft.com/office/powerpoint/2010/main" val="82924866"/>
              </p:ext>
            </p:extLst>
          </p:nvPr>
        </p:nvGraphicFramePr>
        <p:xfrm>
          <a:off x="500913" y="456009"/>
          <a:ext cx="8719287" cy="6118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207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Further Research</a:t>
            </a:r>
          </a:p>
        </p:txBody>
      </p:sp>
      <p:sp>
        <p:nvSpPr>
          <p:cNvPr id="3" name="Content Placeholder 2"/>
          <p:cNvSpPr>
            <a:spLocks noGrp="1"/>
          </p:cNvSpPr>
          <p:nvPr>
            <p:ph idx="1"/>
          </p:nvPr>
        </p:nvSpPr>
        <p:spPr>
          <a:xfrm>
            <a:off x="838200" y="1825625"/>
            <a:ext cx="10383982" cy="4351338"/>
          </a:xfrm>
        </p:spPr>
        <p:txBody>
          <a:bodyPr>
            <a:noAutofit/>
          </a:bodyPr>
          <a:lstStyle/>
          <a:p>
            <a:r>
              <a:rPr lang="en-US" sz="1400" dirty="0"/>
              <a:t>Other Anomalies not documented:</a:t>
            </a:r>
          </a:p>
          <a:p>
            <a:pPr lvl="1"/>
            <a:r>
              <a:rPr lang="en-US" sz="1200" b="1" dirty="0"/>
              <a:t>Signing Financial Statements: </a:t>
            </a:r>
            <a:r>
              <a:rPr lang="en-US" sz="1200" dirty="0"/>
              <a:t>Some companies simply did not sign off on their financial statements and instead stated that they were signed in the original. However, this occurrence was rare.</a:t>
            </a:r>
          </a:p>
          <a:p>
            <a:pPr lvl="1"/>
            <a:r>
              <a:rPr lang="en-US" sz="1200" b="1" dirty="0"/>
              <a:t>No Current translations: </a:t>
            </a:r>
            <a:r>
              <a:rPr lang="en-US" sz="1200" dirty="0"/>
              <a:t>Some companies provided a translated financial statement for previous years, but did not include one for the current year. How would you feel if you had a financial stake in a company and then they stopped translating the financial statements?</a:t>
            </a:r>
          </a:p>
          <a:p>
            <a:pPr lvl="1"/>
            <a:r>
              <a:rPr lang="en-US" sz="1200" b="1" dirty="0" err="1"/>
              <a:t>Mennica</a:t>
            </a:r>
            <a:r>
              <a:rPr lang="en-US" sz="1200" b="1" dirty="0"/>
              <a:t> </a:t>
            </a:r>
            <a:r>
              <a:rPr lang="en-US" sz="1200" b="1" dirty="0" err="1"/>
              <a:t>Polska</a:t>
            </a:r>
            <a:r>
              <a:rPr lang="en-US" sz="1200" b="1" dirty="0"/>
              <a:t>: </a:t>
            </a:r>
            <a:r>
              <a:rPr lang="en-US" sz="1200" dirty="0"/>
              <a:t>This company combined the English version and the Polish version of their annual report. (In Warsaw Exchange it is allowed to publish financial statements in either language). However, </a:t>
            </a:r>
            <a:r>
              <a:rPr lang="en-US" sz="1200" dirty="0" err="1"/>
              <a:t>Mennica</a:t>
            </a:r>
            <a:r>
              <a:rPr lang="en-US" sz="1200" dirty="0"/>
              <a:t> does not provide financial statement notes, and cannot be found on their polish website or through KNF.</a:t>
            </a:r>
            <a:endParaRPr lang="en-US" sz="1200" b="1" dirty="0"/>
          </a:p>
          <a:p>
            <a:pPr lvl="1"/>
            <a:endParaRPr lang="en-US" sz="1200" dirty="0"/>
          </a:p>
          <a:p>
            <a:r>
              <a:rPr lang="en-US" sz="1400" dirty="0"/>
              <a:t>Further Research Questions:</a:t>
            </a:r>
          </a:p>
          <a:p>
            <a:pPr lvl="1"/>
            <a:r>
              <a:rPr lang="en-US" sz="1200" dirty="0"/>
              <a:t>Are there specific reasons why some companies provide translations, while others do not?</a:t>
            </a:r>
          </a:p>
          <a:p>
            <a:pPr lvl="1"/>
            <a:r>
              <a:rPr lang="en-US" sz="1200" dirty="0"/>
              <a:t>Who implements the disclaimers? Auditors or Management?</a:t>
            </a:r>
          </a:p>
          <a:p>
            <a:pPr lvl="1"/>
            <a:r>
              <a:rPr lang="en-US" sz="1200" dirty="0"/>
              <a:t>Who translates the financial statements, and how is it done?</a:t>
            </a:r>
          </a:p>
          <a:p>
            <a:pPr lvl="1"/>
            <a:r>
              <a:rPr lang="en-US" sz="1200" dirty="0"/>
              <a:t>Are there other countries within the EU that have any guidelines/regulations on translation, such as Austria’s UGB code?</a:t>
            </a:r>
          </a:p>
          <a:p>
            <a:pPr lvl="1"/>
            <a:r>
              <a:rPr lang="en-US" sz="1200" dirty="0"/>
              <a:t>The standards looked at in this study were fairly simple. How do the companies compare to translating results of more complex standards and within more elaborate disclosures such as the financial statement notes?</a:t>
            </a:r>
          </a:p>
        </p:txBody>
      </p:sp>
    </p:spTree>
    <p:extLst>
      <p:ext uri="{BB962C8B-B14F-4D97-AF65-F5344CB8AC3E}">
        <p14:creationId xmlns:p14="http://schemas.microsoft.com/office/powerpoint/2010/main" val="19820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or Recommendations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7632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577273"/>
          </a:xfrm>
        </p:spPr>
        <p:txBody>
          <a:bodyPr/>
          <a:lstStyle/>
          <a:p>
            <a:r>
              <a:rPr lang="en-US" u="sng" dirty="0"/>
              <a:t>General Info:</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74177401"/>
              </p:ext>
            </p:extLst>
          </p:nvPr>
        </p:nvGraphicFramePr>
        <p:xfrm>
          <a:off x="7066818" y="2237577"/>
          <a:ext cx="5086143" cy="2651760"/>
        </p:xfrm>
        <a:graphic>
          <a:graphicData uri="http://schemas.openxmlformats.org/drawingml/2006/table">
            <a:tbl>
              <a:tblPr firstRow="1" bandRow="1">
                <a:tableStyleId>{5C22544A-7EE6-4342-B048-85BDC9FD1C3A}</a:tableStyleId>
              </a:tblPr>
              <a:tblGrid>
                <a:gridCol w="1695381">
                  <a:extLst>
                    <a:ext uri="{9D8B030D-6E8A-4147-A177-3AD203B41FA5}">
                      <a16:colId xmlns:a16="http://schemas.microsoft.com/office/drawing/2014/main" val="2800042689"/>
                    </a:ext>
                  </a:extLst>
                </a:gridCol>
                <a:gridCol w="1695381">
                  <a:extLst>
                    <a:ext uri="{9D8B030D-6E8A-4147-A177-3AD203B41FA5}">
                      <a16:colId xmlns:a16="http://schemas.microsoft.com/office/drawing/2014/main" val="2089579434"/>
                    </a:ext>
                  </a:extLst>
                </a:gridCol>
                <a:gridCol w="1695381">
                  <a:extLst>
                    <a:ext uri="{9D8B030D-6E8A-4147-A177-3AD203B41FA5}">
                      <a16:colId xmlns:a16="http://schemas.microsoft.com/office/drawing/2014/main" val="1478964076"/>
                    </a:ext>
                  </a:extLst>
                </a:gridCol>
              </a:tblGrid>
              <a:tr h="662967">
                <a:tc>
                  <a:txBody>
                    <a:bodyPr/>
                    <a:lstStyle/>
                    <a:p>
                      <a:r>
                        <a:rPr lang="en-US" dirty="0"/>
                        <a:t>Country</a:t>
                      </a:r>
                    </a:p>
                  </a:txBody>
                  <a:tcPr/>
                </a:tc>
                <a:tc>
                  <a:txBody>
                    <a:bodyPr/>
                    <a:lstStyle/>
                    <a:p>
                      <a:r>
                        <a:rPr lang="en-US" dirty="0"/>
                        <a:t>Total</a:t>
                      </a:r>
                      <a:r>
                        <a:rPr lang="en-US" baseline="0" dirty="0"/>
                        <a:t> Companies</a:t>
                      </a:r>
                      <a:endParaRPr lang="en-US" dirty="0"/>
                    </a:p>
                  </a:txBody>
                  <a:tcPr/>
                </a:tc>
                <a:tc>
                  <a:txBody>
                    <a:bodyPr/>
                    <a:lstStyle/>
                    <a:p>
                      <a:r>
                        <a:rPr lang="en-US" sz="1600" dirty="0"/>
                        <a:t>Complete Translated</a:t>
                      </a:r>
                      <a:r>
                        <a:rPr lang="en-US" sz="1600" baseline="0" dirty="0"/>
                        <a:t> Financials</a:t>
                      </a:r>
                      <a:endParaRPr lang="en-US" sz="1600" dirty="0"/>
                    </a:p>
                  </a:txBody>
                  <a:tcPr/>
                </a:tc>
                <a:extLst>
                  <a:ext uri="{0D108BD9-81ED-4DB2-BD59-A6C34878D82A}">
                    <a16:rowId xmlns:a16="http://schemas.microsoft.com/office/drawing/2014/main" val="1070036373"/>
                  </a:ext>
                </a:extLst>
              </a:tr>
              <a:tr h="294652">
                <a:tc>
                  <a:txBody>
                    <a:bodyPr/>
                    <a:lstStyle/>
                    <a:p>
                      <a:r>
                        <a:rPr lang="en-US" dirty="0"/>
                        <a:t>Austria</a:t>
                      </a:r>
                    </a:p>
                  </a:txBody>
                  <a:tcPr/>
                </a:tc>
                <a:tc>
                  <a:txBody>
                    <a:bodyPr/>
                    <a:lstStyle/>
                    <a:p>
                      <a:r>
                        <a:rPr lang="en-US" dirty="0"/>
                        <a:t>18</a:t>
                      </a:r>
                    </a:p>
                  </a:txBody>
                  <a:tcPr/>
                </a:tc>
                <a:tc>
                  <a:txBody>
                    <a:bodyPr/>
                    <a:lstStyle/>
                    <a:p>
                      <a:r>
                        <a:rPr lang="en-US" b="1" dirty="0"/>
                        <a:t>14</a:t>
                      </a:r>
                    </a:p>
                  </a:txBody>
                  <a:tcPr/>
                </a:tc>
                <a:extLst>
                  <a:ext uri="{0D108BD9-81ED-4DB2-BD59-A6C34878D82A}">
                    <a16:rowId xmlns:a16="http://schemas.microsoft.com/office/drawing/2014/main" val="3126501015"/>
                  </a:ext>
                </a:extLst>
              </a:tr>
              <a:tr h="294652">
                <a:tc>
                  <a:txBody>
                    <a:bodyPr/>
                    <a:lstStyle/>
                    <a:p>
                      <a:r>
                        <a:rPr lang="en-US" dirty="0"/>
                        <a:t>France</a:t>
                      </a:r>
                    </a:p>
                  </a:txBody>
                  <a:tcPr/>
                </a:tc>
                <a:tc>
                  <a:txBody>
                    <a:bodyPr/>
                    <a:lstStyle/>
                    <a:p>
                      <a:r>
                        <a:rPr lang="en-US" dirty="0"/>
                        <a:t>64</a:t>
                      </a:r>
                    </a:p>
                  </a:txBody>
                  <a:tcPr/>
                </a:tc>
                <a:tc>
                  <a:txBody>
                    <a:bodyPr/>
                    <a:lstStyle/>
                    <a:p>
                      <a:r>
                        <a:rPr lang="en-US" b="1" dirty="0"/>
                        <a:t>23</a:t>
                      </a:r>
                    </a:p>
                  </a:txBody>
                  <a:tcPr/>
                </a:tc>
                <a:extLst>
                  <a:ext uri="{0D108BD9-81ED-4DB2-BD59-A6C34878D82A}">
                    <a16:rowId xmlns:a16="http://schemas.microsoft.com/office/drawing/2014/main" val="1508274343"/>
                  </a:ext>
                </a:extLst>
              </a:tr>
              <a:tr h="294652">
                <a:tc>
                  <a:txBody>
                    <a:bodyPr/>
                    <a:lstStyle/>
                    <a:p>
                      <a:r>
                        <a:rPr lang="en-US" dirty="0"/>
                        <a:t>Italy</a:t>
                      </a:r>
                    </a:p>
                  </a:txBody>
                  <a:tcPr/>
                </a:tc>
                <a:tc>
                  <a:txBody>
                    <a:bodyPr/>
                    <a:lstStyle/>
                    <a:p>
                      <a:r>
                        <a:rPr lang="en-US" dirty="0"/>
                        <a:t>25</a:t>
                      </a:r>
                    </a:p>
                  </a:txBody>
                  <a:tcPr/>
                </a:tc>
                <a:tc>
                  <a:txBody>
                    <a:bodyPr/>
                    <a:lstStyle/>
                    <a:p>
                      <a:r>
                        <a:rPr lang="en-US" b="1" dirty="0"/>
                        <a:t>15</a:t>
                      </a:r>
                    </a:p>
                  </a:txBody>
                  <a:tcPr/>
                </a:tc>
                <a:extLst>
                  <a:ext uri="{0D108BD9-81ED-4DB2-BD59-A6C34878D82A}">
                    <a16:rowId xmlns:a16="http://schemas.microsoft.com/office/drawing/2014/main" val="2397248550"/>
                  </a:ext>
                </a:extLst>
              </a:tr>
              <a:tr h="294652">
                <a:tc>
                  <a:txBody>
                    <a:bodyPr/>
                    <a:lstStyle/>
                    <a:p>
                      <a:r>
                        <a:rPr lang="en-US" dirty="0"/>
                        <a:t>Poland</a:t>
                      </a:r>
                    </a:p>
                  </a:txBody>
                  <a:tcPr/>
                </a:tc>
                <a:tc>
                  <a:txBody>
                    <a:bodyPr/>
                    <a:lstStyle/>
                    <a:p>
                      <a:r>
                        <a:rPr lang="en-US" dirty="0"/>
                        <a:t>66</a:t>
                      </a:r>
                    </a:p>
                  </a:txBody>
                  <a:tcPr/>
                </a:tc>
                <a:tc>
                  <a:txBody>
                    <a:bodyPr/>
                    <a:lstStyle/>
                    <a:p>
                      <a:r>
                        <a:rPr lang="en-US" b="1" dirty="0"/>
                        <a:t>21</a:t>
                      </a:r>
                    </a:p>
                  </a:txBody>
                  <a:tcPr/>
                </a:tc>
                <a:extLst>
                  <a:ext uri="{0D108BD9-81ED-4DB2-BD59-A6C34878D82A}">
                    <a16:rowId xmlns:a16="http://schemas.microsoft.com/office/drawing/2014/main" val="2004326763"/>
                  </a:ext>
                </a:extLst>
              </a:tr>
              <a:tr h="294652">
                <a:tc>
                  <a:txBody>
                    <a:bodyPr/>
                    <a:lstStyle/>
                    <a:p>
                      <a:pPr lvl="1"/>
                      <a:r>
                        <a:rPr lang="en-US" b="1" dirty="0"/>
                        <a:t>Total:</a:t>
                      </a:r>
                    </a:p>
                  </a:txBody>
                  <a:tcPr/>
                </a:tc>
                <a:tc>
                  <a:txBody>
                    <a:bodyPr/>
                    <a:lstStyle/>
                    <a:p>
                      <a:r>
                        <a:rPr lang="en-US" dirty="0"/>
                        <a:t>173</a:t>
                      </a:r>
                    </a:p>
                  </a:txBody>
                  <a:tcPr/>
                </a:tc>
                <a:tc>
                  <a:txBody>
                    <a:bodyPr/>
                    <a:lstStyle/>
                    <a:p>
                      <a:r>
                        <a:rPr lang="en-US" b="1" dirty="0"/>
                        <a:t>73</a:t>
                      </a:r>
                    </a:p>
                  </a:txBody>
                  <a:tcPr/>
                </a:tc>
                <a:extLst>
                  <a:ext uri="{0D108BD9-81ED-4DB2-BD59-A6C34878D82A}">
                    <a16:rowId xmlns:a16="http://schemas.microsoft.com/office/drawing/2014/main" val="33150710"/>
                  </a:ext>
                </a:extLst>
              </a:tr>
            </a:tbl>
          </a:graphicData>
        </a:graphic>
      </p:graphicFrame>
      <p:sp>
        <p:nvSpPr>
          <p:cNvPr id="5" name="Text Placeholder 4"/>
          <p:cNvSpPr>
            <a:spLocks noGrp="1"/>
          </p:cNvSpPr>
          <p:nvPr>
            <p:ph type="body" sz="half" idx="2"/>
          </p:nvPr>
        </p:nvSpPr>
        <p:spPr>
          <a:xfrm>
            <a:off x="839788" y="1034473"/>
            <a:ext cx="6160102" cy="5541818"/>
          </a:xfrm>
        </p:spPr>
        <p:txBody>
          <a:bodyPr>
            <a:normAutofit/>
          </a:bodyPr>
          <a:lstStyle/>
          <a:p>
            <a:pPr marL="285750" indent="-285750">
              <a:buFont typeface="Arial" panose="020B0604020202020204" pitchFamily="34" charset="0"/>
              <a:buChar char="•"/>
            </a:pPr>
            <a:r>
              <a:rPr lang="en-US" sz="1600" dirty="0"/>
              <a:t>Public Companies within the </a:t>
            </a:r>
            <a:r>
              <a:rPr lang="en-US" sz="1600" b="1" dirty="0"/>
              <a:t>European Union that follow IFRS within </a:t>
            </a:r>
            <a:r>
              <a:rPr lang="en-US" sz="1600" b="1" dirty="0" err="1"/>
              <a:t>FactSet’s</a:t>
            </a:r>
            <a:r>
              <a:rPr lang="en-US" sz="1600" b="1" dirty="0"/>
              <a:t> Producer Manufacturing Industry</a:t>
            </a:r>
            <a:endParaRPr lang="en-US" sz="1600" dirty="0"/>
          </a:p>
          <a:p>
            <a:pPr marL="285750" indent="-285750">
              <a:buFont typeface="Arial" panose="020B0604020202020204" pitchFamily="34" charset="0"/>
              <a:buChar char="•"/>
            </a:pPr>
            <a:r>
              <a:rPr lang="en-US" sz="1600" dirty="0"/>
              <a:t>Completed Financials means that the company provided a Balance Sheet, Income Statement, Other Comprehensive Income Statement, Changes of Equity, Cash Flow Statement and Notes.</a:t>
            </a:r>
          </a:p>
          <a:p>
            <a:pPr marL="285750" indent="-285750">
              <a:buFont typeface="Arial" panose="020B0604020202020204" pitchFamily="34" charset="0"/>
              <a:buChar char="•"/>
            </a:pPr>
            <a:r>
              <a:rPr lang="en-US" sz="1600" b="1" dirty="0"/>
              <a:t>Countries: </a:t>
            </a:r>
            <a:r>
              <a:rPr lang="en-US" sz="1600" dirty="0"/>
              <a:t>Austria, France, Italy, Poland</a:t>
            </a:r>
          </a:p>
          <a:p>
            <a:pPr marL="285750" indent="-285750">
              <a:buFont typeface="Arial" panose="020B0604020202020204" pitchFamily="34" charset="0"/>
              <a:buChar char="•"/>
            </a:pPr>
            <a:r>
              <a:rPr lang="en-US" sz="1600" b="1" dirty="0"/>
              <a:t>IFRS Foundation created the Translation, Adoption &amp; Copyright (TAC) team.</a:t>
            </a:r>
          </a:p>
          <a:p>
            <a:pPr marL="285750" indent="-285750">
              <a:buFont typeface="Arial" panose="020B0604020202020204" pitchFamily="34" charset="0"/>
              <a:buChar char="•"/>
            </a:pPr>
            <a:r>
              <a:rPr lang="en-US" sz="1600" b="1" dirty="0"/>
              <a:t>Stock Exchanges:</a:t>
            </a:r>
          </a:p>
          <a:p>
            <a:pPr marL="742950" lvl="1" indent="-285750">
              <a:buFont typeface="Arial" panose="020B0604020202020204" pitchFamily="34" charset="0"/>
              <a:buChar char="•"/>
            </a:pPr>
            <a:r>
              <a:rPr lang="en-US" sz="1600" b="1" dirty="0"/>
              <a:t>Vienna Stock Exchange (Austria)</a:t>
            </a:r>
          </a:p>
          <a:p>
            <a:pPr marL="742950" lvl="1" indent="-285750">
              <a:buFont typeface="Arial" panose="020B0604020202020204" pitchFamily="34" charset="0"/>
              <a:buChar char="•"/>
            </a:pPr>
            <a:r>
              <a:rPr lang="en-US" sz="1600" b="1" dirty="0"/>
              <a:t>Euronext Paris Stock Exchange (France)</a:t>
            </a:r>
          </a:p>
          <a:p>
            <a:pPr marL="742950" lvl="1" indent="-285750">
              <a:buFont typeface="Arial" panose="020B0604020202020204" pitchFamily="34" charset="0"/>
              <a:buChar char="•"/>
            </a:pPr>
            <a:r>
              <a:rPr lang="en-US" sz="1600" b="1" dirty="0"/>
              <a:t>Milan Stock Exchange or </a:t>
            </a:r>
            <a:r>
              <a:rPr lang="en-US" sz="1600" b="1" dirty="0" err="1"/>
              <a:t>Borsa</a:t>
            </a:r>
            <a:r>
              <a:rPr lang="en-US" sz="1600" b="1" dirty="0"/>
              <a:t> </a:t>
            </a:r>
            <a:r>
              <a:rPr lang="en-US" sz="1600" b="1" dirty="0" err="1"/>
              <a:t>Italiana</a:t>
            </a:r>
            <a:r>
              <a:rPr lang="en-US" sz="1600" b="1" dirty="0"/>
              <a:t> (Italy)</a:t>
            </a:r>
          </a:p>
          <a:p>
            <a:pPr marL="742950" lvl="1" indent="-285750">
              <a:buFont typeface="Arial" panose="020B0604020202020204" pitchFamily="34" charset="0"/>
              <a:buChar char="•"/>
            </a:pPr>
            <a:r>
              <a:rPr lang="en-US" sz="1600" b="1" dirty="0"/>
              <a:t>Warsaw Stock Exchange (Poland)</a:t>
            </a:r>
            <a:endParaRPr lang="en-US" sz="2800" b="1" dirty="0"/>
          </a:p>
          <a:p>
            <a:pPr marL="274"/>
            <a:endParaRPr lang="en-US" sz="2000" b="1" dirty="0"/>
          </a:p>
          <a:p>
            <a:pPr marL="274"/>
            <a:r>
              <a:rPr lang="en-US" sz="2000" b="1" dirty="0"/>
              <a:t>*Look at Air France</a:t>
            </a:r>
            <a:endParaRPr lang="en-US" sz="16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8161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8231481"/>
              </p:ext>
            </p:extLst>
          </p:nvPr>
        </p:nvGraphicFramePr>
        <p:xfrm>
          <a:off x="677863" y="2160588"/>
          <a:ext cx="8596312" cy="24333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2873355837"/>
                    </a:ext>
                  </a:extLst>
                </a:gridCol>
                <a:gridCol w="2149078">
                  <a:extLst>
                    <a:ext uri="{9D8B030D-6E8A-4147-A177-3AD203B41FA5}">
                      <a16:colId xmlns:a16="http://schemas.microsoft.com/office/drawing/2014/main" val="2396423504"/>
                    </a:ext>
                  </a:extLst>
                </a:gridCol>
                <a:gridCol w="2149078">
                  <a:extLst>
                    <a:ext uri="{9D8B030D-6E8A-4147-A177-3AD203B41FA5}">
                      <a16:colId xmlns:a16="http://schemas.microsoft.com/office/drawing/2014/main" val="256230502"/>
                    </a:ext>
                  </a:extLst>
                </a:gridCol>
                <a:gridCol w="2149078">
                  <a:extLst>
                    <a:ext uri="{9D8B030D-6E8A-4147-A177-3AD203B41FA5}">
                      <a16:colId xmlns:a16="http://schemas.microsoft.com/office/drawing/2014/main" val="537254933"/>
                    </a:ext>
                  </a:extLst>
                </a:gridCol>
              </a:tblGrid>
              <a:tr h="370840">
                <a:tc>
                  <a:txBody>
                    <a:bodyPr/>
                    <a:lstStyle/>
                    <a:p>
                      <a:r>
                        <a:rPr lang="en-US" dirty="0"/>
                        <a:t>Countries</a:t>
                      </a:r>
                    </a:p>
                  </a:txBody>
                  <a:tcPr marL="74751" marR="74751"/>
                </a:tc>
                <a:tc>
                  <a:txBody>
                    <a:bodyPr/>
                    <a:lstStyle/>
                    <a:p>
                      <a:r>
                        <a:rPr lang="en-US" sz="1600" dirty="0"/>
                        <a:t>Complete Translated</a:t>
                      </a:r>
                      <a:r>
                        <a:rPr lang="en-US" sz="1600" baseline="0" dirty="0"/>
                        <a:t> Financials</a:t>
                      </a:r>
                      <a:endParaRPr lang="en-US" sz="1600" dirty="0"/>
                    </a:p>
                  </a:txBody>
                  <a:tcPr marL="74751" marR="74751"/>
                </a:tc>
                <a:tc>
                  <a:txBody>
                    <a:bodyPr/>
                    <a:lstStyle/>
                    <a:p>
                      <a:r>
                        <a:rPr lang="en-US" dirty="0"/>
                        <a:t>Disclaimer</a:t>
                      </a:r>
                    </a:p>
                  </a:txBody>
                  <a:tcPr marL="74751" marR="74751"/>
                </a:tc>
                <a:tc>
                  <a:txBody>
                    <a:bodyPr/>
                    <a:lstStyle/>
                    <a:p>
                      <a:r>
                        <a:rPr lang="en-US" dirty="0"/>
                        <a:t>Audit</a:t>
                      </a:r>
                      <a:r>
                        <a:rPr lang="en-US" baseline="0" dirty="0"/>
                        <a:t> Report</a:t>
                      </a:r>
                      <a:endParaRPr lang="en-US" dirty="0"/>
                    </a:p>
                  </a:txBody>
                  <a:tcPr marL="74751" marR="74751"/>
                </a:tc>
                <a:extLst>
                  <a:ext uri="{0D108BD9-81ED-4DB2-BD59-A6C34878D82A}">
                    <a16:rowId xmlns:a16="http://schemas.microsoft.com/office/drawing/2014/main" val="1546117648"/>
                  </a:ext>
                </a:extLst>
              </a:tr>
              <a:tr h="370840">
                <a:tc>
                  <a:txBody>
                    <a:bodyPr/>
                    <a:lstStyle/>
                    <a:p>
                      <a:r>
                        <a:rPr lang="en-US" dirty="0"/>
                        <a:t>Austria</a:t>
                      </a:r>
                    </a:p>
                  </a:txBody>
                  <a:tcPr marL="74751" marR="74751"/>
                </a:tc>
                <a:tc>
                  <a:txBody>
                    <a:bodyPr/>
                    <a:lstStyle/>
                    <a:p>
                      <a:r>
                        <a:rPr lang="en-US" b="1" dirty="0"/>
                        <a:t>14</a:t>
                      </a:r>
                    </a:p>
                  </a:txBody>
                  <a:tcPr marL="74751" marR="74751"/>
                </a:tc>
                <a:tc>
                  <a:txBody>
                    <a:bodyPr/>
                    <a:lstStyle/>
                    <a:p>
                      <a:r>
                        <a:rPr lang="en-US" dirty="0"/>
                        <a:t>79%</a:t>
                      </a:r>
                    </a:p>
                  </a:txBody>
                  <a:tcPr marL="74751" marR="74751"/>
                </a:tc>
                <a:tc>
                  <a:txBody>
                    <a:bodyPr/>
                    <a:lstStyle/>
                    <a:p>
                      <a:r>
                        <a:rPr lang="en-US" dirty="0"/>
                        <a:t>100%</a:t>
                      </a:r>
                    </a:p>
                  </a:txBody>
                  <a:tcPr marL="74751" marR="74751"/>
                </a:tc>
                <a:extLst>
                  <a:ext uri="{0D108BD9-81ED-4DB2-BD59-A6C34878D82A}">
                    <a16:rowId xmlns:a16="http://schemas.microsoft.com/office/drawing/2014/main" val="1853635353"/>
                  </a:ext>
                </a:extLst>
              </a:tr>
              <a:tr h="370840">
                <a:tc>
                  <a:txBody>
                    <a:bodyPr/>
                    <a:lstStyle/>
                    <a:p>
                      <a:r>
                        <a:rPr lang="en-US" dirty="0"/>
                        <a:t>France</a:t>
                      </a:r>
                    </a:p>
                  </a:txBody>
                  <a:tcPr marL="74751" marR="74751"/>
                </a:tc>
                <a:tc>
                  <a:txBody>
                    <a:bodyPr/>
                    <a:lstStyle/>
                    <a:p>
                      <a:r>
                        <a:rPr lang="en-US" b="1" dirty="0"/>
                        <a:t>23</a:t>
                      </a:r>
                    </a:p>
                  </a:txBody>
                  <a:tcPr marL="74751" marR="74751"/>
                </a:tc>
                <a:tc>
                  <a:txBody>
                    <a:bodyPr/>
                    <a:lstStyle/>
                    <a:p>
                      <a:r>
                        <a:rPr lang="en-US" dirty="0"/>
                        <a:t>78%</a:t>
                      </a:r>
                    </a:p>
                  </a:txBody>
                  <a:tcPr marL="74751" marR="74751"/>
                </a:tc>
                <a:tc>
                  <a:txBody>
                    <a:bodyPr/>
                    <a:lstStyle/>
                    <a:p>
                      <a:r>
                        <a:rPr lang="en-US" dirty="0"/>
                        <a:t>91%</a:t>
                      </a:r>
                    </a:p>
                  </a:txBody>
                  <a:tcPr marL="74751" marR="74751"/>
                </a:tc>
                <a:extLst>
                  <a:ext uri="{0D108BD9-81ED-4DB2-BD59-A6C34878D82A}">
                    <a16:rowId xmlns:a16="http://schemas.microsoft.com/office/drawing/2014/main" val="1754795787"/>
                  </a:ext>
                </a:extLst>
              </a:tr>
              <a:tr h="370840">
                <a:tc>
                  <a:txBody>
                    <a:bodyPr/>
                    <a:lstStyle/>
                    <a:p>
                      <a:r>
                        <a:rPr lang="en-US" dirty="0"/>
                        <a:t>Italy</a:t>
                      </a:r>
                    </a:p>
                  </a:txBody>
                  <a:tcPr marL="74751" marR="74751"/>
                </a:tc>
                <a:tc>
                  <a:txBody>
                    <a:bodyPr/>
                    <a:lstStyle/>
                    <a:p>
                      <a:r>
                        <a:rPr lang="en-US" b="1" dirty="0"/>
                        <a:t>15</a:t>
                      </a:r>
                    </a:p>
                  </a:txBody>
                  <a:tcPr marL="74751" marR="74751"/>
                </a:tc>
                <a:tc>
                  <a:txBody>
                    <a:bodyPr/>
                    <a:lstStyle/>
                    <a:p>
                      <a:r>
                        <a:rPr lang="en-US" dirty="0"/>
                        <a:t>93%</a:t>
                      </a:r>
                    </a:p>
                  </a:txBody>
                  <a:tcPr marL="74751" marR="74751"/>
                </a:tc>
                <a:tc>
                  <a:txBody>
                    <a:bodyPr/>
                    <a:lstStyle/>
                    <a:p>
                      <a:r>
                        <a:rPr lang="en-US" dirty="0"/>
                        <a:t>100%</a:t>
                      </a:r>
                    </a:p>
                  </a:txBody>
                  <a:tcPr marL="74751" marR="74751"/>
                </a:tc>
                <a:extLst>
                  <a:ext uri="{0D108BD9-81ED-4DB2-BD59-A6C34878D82A}">
                    <a16:rowId xmlns:a16="http://schemas.microsoft.com/office/drawing/2014/main" val="1257033739"/>
                  </a:ext>
                </a:extLst>
              </a:tr>
              <a:tr h="370840">
                <a:tc>
                  <a:txBody>
                    <a:bodyPr/>
                    <a:lstStyle/>
                    <a:p>
                      <a:r>
                        <a:rPr lang="en-US" dirty="0"/>
                        <a:t>Poland</a:t>
                      </a:r>
                    </a:p>
                  </a:txBody>
                  <a:tcPr marL="74751" marR="74751"/>
                </a:tc>
                <a:tc>
                  <a:txBody>
                    <a:bodyPr/>
                    <a:lstStyle/>
                    <a:p>
                      <a:r>
                        <a:rPr lang="en-US" b="1" dirty="0"/>
                        <a:t>21</a:t>
                      </a:r>
                    </a:p>
                  </a:txBody>
                  <a:tcPr marL="74751" marR="74751"/>
                </a:tc>
                <a:tc>
                  <a:txBody>
                    <a:bodyPr/>
                    <a:lstStyle/>
                    <a:p>
                      <a:r>
                        <a:rPr lang="en-US" dirty="0"/>
                        <a:t>43%</a:t>
                      </a:r>
                    </a:p>
                  </a:txBody>
                  <a:tcPr marL="74751" marR="74751"/>
                </a:tc>
                <a:tc>
                  <a:txBody>
                    <a:bodyPr/>
                    <a:lstStyle/>
                    <a:p>
                      <a:r>
                        <a:rPr lang="en-US" dirty="0"/>
                        <a:t>67%</a:t>
                      </a:r>
                    </a:p>
                  </a:txBody>
                  <a:tcPr marL="74751" marR="74751"/>
                </a:tc>
                <a:extLst>
                  <a:ext uri="{0D108BD9-81ED-4DB2-BD59-A6C34878D82A}">
                    <a16:rowId xmlns:a16="http://schemas.microsoft.com/office/drawing/2014/main" val="3213676321"/>
                  </a:ext>
                </a:extLst>
              </a:tr>
              <a:tr h="370840">
                <a:tc>
                  <a:txBody>
                    <a:bodyPr/>
                    <a:lstStyle/>
                    <a:p>
                      <a:pPr lvl="1"/>
                      <a:r>
                        <a:rPr lang="en-US" b="1" dirty="0"/>
                        <a:t>Total:</a:t>
                      </a:r>
                    </a:p>
                  </a:txBody>
                  <a:tcPr marL="74751" marR="74751"/>
                </a:tc>
                <a:tc>
                  <a:txBody>
                    <a:bodyPr/>
                    <a:lstStyle/>
                    <a:p>
                      <a:pPr lvl="1"/>
                      <a:r>
                        <a:rPr lang="en-US" b="1" dirty="0"/>
                        <a:t>73</a:t>
                      </a:r>
                    </a:p>
                  </a:txBody>
                  <a:tcPr marL="74751" marR="74751"/>
                </a:tc>
                <a:tc>
                  <a:txBody>
                    <a:bodyPr/>
                    <a:lstStyle/>
                    <a:p>
                      <a:pPr lvl="1"/>
                      <a:r>
                        <a:rPr lang="en-US" b="1" dirty="0"/>
                        <a:t>71%</a:t>
                      </a:r>
                    </a:p>
                  </a:txBody>
                  <a:tcPr marL="74751" marR="74751"/>
                </a:tc>
                <a:tc>
                  <a:txBody>
                    <a:bodyPr/>
                    <a:lstStyle/>
                    <a:p>
                      <a:pPr lvl="1"/>
                      <a:r>
                        <a:rPr lang="en-US" b="1" dirty="0"/>
                        <a:t>88%</a:t>
                      </a:r>
                    </a:p>
                  </a:txBody>
                  <a:tcPr marL="74751" marR="74751"/>
                </a:tc>
                <a:extLst>
                  <a:ext uri="{0D108BD9-81ED-4DB2-BD59-A6C34878D82A}">
                    <a16:rowId xmlns:a16="http://schemas.microsoft.com/office/drawing/2014/main" val="2048861855"/>
                  </a:ext>
                </a:extLst>
              </a:tr>
            </a:tbl>
          </a:graphicData>
        </a:graphic>
      </p:graphicFrame>
      <p:sp>
        <p:nvSpPr>
          <p:cNvPr id="3" name="TextBox 2"/>
          <p:cNvSpPr txBox="1"/>
          <p:nvPr/>
        </p:nvSpPr>
        <p:spPr>
          <a:xfrm>
            <a:off x="838200" y="5020887"/>
            <a:ext cx="10456025" cy="646331"/>
          </a:xfrm>
          <a:prstGeom prst="rect">
            <a:avLst/>
          </a:prstGeom>
          <a:noFill/>
        </p:spPr>
        <p:txBody>
          <a:bodyPr wrap="square" rtlCol="0">
            <a:spAutoFit/>
          </a:bodyPr>
          <a:lstStyle/>
          <a:p>
            <a:r>
              <a:rPr lang="en-US" sz="3600" dirty="0"/>
              <a:t>Where should the Disclaimer be located?</a:t>
            </a:r>
          </a:p>
        </p:txBody>
      </p:sp>
    </p:spTree>
    <p:extLst>
      <p:ext uri="{BB962C8B-B14F-4D97-AF65-F5344CB8AC3E}">
        <p14:creationId xmlns:p14="http://schemas.microsoft.com/office/powerpoint/2010/main" val="182608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9773"/>
            <a:ext cx="9318171" cy="5386090"/>
          </a:xfrm>
          <a:prstGeom prst="rect">
            <a:avLst/>
          </a:prstGeom>
          <a:noFill/>
        </p:spPr>
        <p:txBody>
          <a:bodyPr wrap="square" rtlCol="0">
            <a:spAutoFit/>
          </a:bodyPr>
          <a:lstStyle/>
          <a:p>
            <a:r>
              <a:rPr lang="en-US" sz="2400" b="1" dirty="0"/>
              <a:t>4 Locations:</a:t>
            </a:r>
          </a:p>
          <a:p>
            <a:pPr marL="342900" indent="-342900">
              <a:buFont typeface="Arial" panose="020B0604020202020204" pitchFamily="34" charset="0"/>
              <a:buChar char="•"/>
            </a:pPr>
            <a:r>
              <a:rPr lang="en-US" sz="1600" u="sng" dirty="0"/>
              <a:t>Beginning of Report:</a:t>
            </a:r>
          </a:p>
          <a:p>
            <a:pPr marL="800100" lvl="1" indent="-342900">
              <a:buFont typeface="Arial" panose="020B0604020202020204" pitchFamily="34" charset="0"/>
              <a:buChar char="•"/>
            </a:pPr>
            <a:r>
              <a:rPr lang="en-US" sz="1600" dirty="0"/>
              <a:t>Disclaimers was within the first couple of pages before any major section. Typically before or directly after the table of contents like the example.</a:t>
            </a:r>
          </a:p>
          <a:p>
            <a:pPr marL="800100" lvl="1" indent="-342900">
              <a:buFont typeface="Arial" panose="020B0604020202020204" pitchFamily="34" charset="0"/>
              <a:buChar char="•"/>
            </a:pPr>
            <a:endParaRPr lang="en-US" sz="1600" b="1" dirty="0"/>
          </a:p>
          <a:p>
            <a:pPr marL="342900" indent="-342900">
              <a:buFont typeface="Arial" panose="020B0604020202020204" pitchFamily="34" charset="0"/>
              <a:buChar char="•"/>
            </a:pPr>
            <a:r>
              <a:rPr lang="en-US" sz="1600" u="sng" dirty="0"/>
              <a:t>Financial Statements &amp; Notes:</a:t>
            </a:r>
          </a:p>
          <a:p>
            <a:pPr marL="800100" lvl="1" indent="-342900">
              <a:buFont typeface="Arial" panose="020B0604020202020204" pitchFamily="34" charset="0"/>
              <a:buChar char="•"/>
            </a:pPr>
            <a:r>
              <a:rPr lang="en-US" sz="1600" dirty="0"/>
              <a:t>Disclaimer was presented within introduction to financial statements (BS, I/S, CFS, OE), or within the footnotes. </a:t>
            </a:r>
          </a:p>
          <a:p>
            <a:pPr marL="800100" lvl="1" indent="-342900">
              <a:buFont typeface="Arial" panose="020B0604020202020204" pitchFamily="34" charset="0"/>
              <a:buChar char="•"/>
            </a:pPr>
            <a:r>
              <a:rPr lang="en-US" sz="1600" dirty="0"/>
              <a:t>One company had a stamped version of disclaimer on all pages.</a:t>
            </a:r>
          </a:p>
          <a:p>
            <a:pPr marL="800100" lvl="1"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u="sng" dirty="0"/>
              <a:t>Auditor’s Report:</a:t>
            </a:r>
          </a:p>
          <a:p>
            <a:pPr marL="800100" lvl="1" indent="-342900">
              <a:buFont typeface="Arial" panose="020B0604020202020204" pitchFamily="34" charset="0"/>
              <a:buChar char="•"/>
            </a:pPr>
            <a:r>
              <a:rPr lang="en-US" sz="1600" dirty="0"/>
              <a:t>Located somewhere within the auditor’s report. Typically at the very beginning or at the very end below the Accounting firm signature. </a:t>
            </a:r>
          </a:p>
          <a:p>
            <a:pPr marL="800100" lvl="1"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u="sng" dirty="0"/>
              <a:t>Other:</a:t>
            </a:r>
          </a:p>
          <a:p>
            <a:pPr marL="800100" lvl="1" indent="-342900">
              <a:buFont typeface="Arial" panose="020B0604020202020204" pitchFamily="34" charset="0"/>
              <a:buChar char="•"/>
            </a:pPr>
            <a:r>
              <a:rPr lang="en-US" sz="1600" dirty="0"/>
              <a:t>Somewhere else other than the 3 categories. Such as French companies sustainability reports or the management report. </a:t>
            </a:r>
          </a:p>
          <a:p>
            <a:pPr marL="800100" lvl="1" indent="-342900">
              <a:buFont typeface="Arial" panose="020B0604020202020204" pitchFamily="34" charset="0"/>
              <a:buChar char="•"/>
            </a:pPr>
            <a:endParaRPr lang="en-US" sz="1600" dirty="0"/>
          </a:p>
          <a:p>
            <a:pPr marL="800100" lvl="1" indent="-342900">
              <a:buFont typeface="Arial" panose="020B0604020202020204" pitchFamily="34" charset="0"/>
              <a:buChar char="•"/>
            </a:pPr>
            <a:endParaRPr lang="en-US" sz="1600" dirty="0"/>
          </a:p>
          <a:p>
            <a:pPr marL="800100" lvl="1" indent="-342900">
              <a:buFont typeface="Arial" panose="020B0604020202020204" pitchFamily="34" charset="0"/>
              <a:buChar char="•"/>
            </a:pPr>
            <a:endParaRPr lang="en-US" sz="1600" dirty="0"/>
          </a:p>
          <a:p>
            <a:pPr lvl="1"/>
            <a:r>
              <a:rPr lang="en-US" sz="1600" dirty="0"/>
              <a:t>*Page 3 has a list of examples.</a:t>
            </a:r>
          </a:p>
        </p:txBody>
      </p:sp>
    </p:spTree>
    <p:extLst>
      <p:ext uri="{BB962C8B-B14F-4D97-AF65-F5344CB8AC3E}">
        <p14:creationId xmlns:p14="http://schemas.microsoft.com/office/powerpoint/2010/main" val="66621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756967764"/>
              </p:ext>
            </p:extLst>
          </p:nvPr>
        </p:nvGraphicFramePr>
        <p:xfrm>
          <a:off x="-168280" y="1169360"/>
          <a:ext cx="5817966" cy="42299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852355452"/>
              </p:ext>
            </p:extLst>
          </p:nvPr>
        </p:nvGraphicFramePr>
        <p:xfrm>
          <a:off x="5649686" y="1169359"/>
          <a:ext cx="5919503" cy="42299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917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a:t>
            </a:r>
          </a:p>
        </p:txBody>
      </p:sp>
      <p:sp>
        <p:nvSpPr>
          <p:cNvPr id="3" name="Content Placeholder 2"/>
          <p:cNvSpPr>
            <a:spLocks noGrp="1"/>
          </p:cNvSpPr>
          <p:nvPr>
            <p:ph idx="1"/>
          </p:nvPr>
        </p:nvSpPr>
        <p:spPr>
          <a:xfrm>
            <a:off x="764309" y="1881043"/>
            <a:ext cx="10515600" cy="4351338"/>
          </a:xfrm>
        </p:spPr>
        <p:txBody>
          <a:bodyPr>
            <a:normAutofit/>
          </a:bodyPr>
          <a:lstStyle/>
          <a:p>
            <a:r>
              <a:rPr lang="en-US" dirty="0"/>
              <a:t>Titles of Financial Statements</a:t>
            </a:r>
          </a:p>
          <a:p>
            <a:pPr marL="0" indent="0">
              <a:buNone/>
            </a:pPr>
            <a:endParaRPr lang="en-US" dirty="0"/>
          </a:p>
          <a:p>
            <a:r>
              <a:rPr lang="en-US" dirty="0"/>
              <a:t>Disclosure of Cash Flow Items (IAS 7):</a:t>
            </a:r>
          </a:p>
          <a:p>
            <a:pPr lvl="1"/>
            <a:r>
              <a:rPr lang="en-US" dirty="0"/>
              <a:t>Income Tax Paid</a:t>
            </a:r>
          </a:p>
          <a:p>
            <a:pPr lvl="1"/>
            <a:r>
              <a:rPr lang="en-US" dirty="0"/>
              <a:t>Interest Received</a:t>
            </a:r>
          </a:p>
          <a:p>
            <a:pPr lvl="1"/>
            <a:r>
              <a:rPr lang="en-US" dirty="0"/>
              <a:t>Interest Paid</a:t>
            </a:r>
          </a:p>
          <a:p>
            <a:pPr lvl="1"/>
            <a:r>
              <a:rPr lang="en-US" dirty="0"/>
              <a:t>Dividends Received</a:t>
            </a:r>
          </a:p>
          <a:p>
            <a:pPr lvl="1"/>
            <a:r>
              <a:rPr lang="en-US" dirty="0"/>
              <a:t>Dividends Paid</a:t>
            </a:r>
          </a:p>
          <a:p>
            <a:pPr lvl="1"/>
            <a:r>
              <a:rPr lang="en-US" dirty="0"/>
              <a:t>First Line Item Disclosed</a:t>
            </a:r>
          </a:p>
          <a:p>
            <a:pPr lvl="1"/>
            <a:endParaRPr lang="en-US" dirty="0"/>
          </a:p>
          <a:p>
            <a:r>
              <a:rPr lang="en-US" dirty="0"/>
              <a:t>Any unusual terms occurring from translation (Provide Handout)</a:t>
            </a:r>
          </a:p>
        </p:txBody>
      </p:sp>
    </p:spTree>
    <p:extLst>
      <p:ext uri="{BB962C8B-B14F-4D97-AF65-F5344CB8AC3E}">
        <p14:creationId xmlns:p14="http://schemas.microsoft.com/office/powerpoint/2010/main" val="26151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MGI </a:t>
            </a:r>
            <a:r>
              <a:rPr lang="en-US" dirty="0" err="1"/>
              <a:t>Coutier</a:t>
            </a:r>
            <a:r>
              <a:rPr lang="en-US" dirty="0"/>
              <a:t> Group</a:t>
            </a:r>
          </a:p>
        </p:txBody>
      </p:sp>
    </p:spTree>
    <p:extLst>
      <p:ext uri="{BB962C8B-B14F-4D97-AF65-F5344CB8AC3E}">
        <p14:creationId xmlns:p14="http://schemas.microsoft.com/office/powerpoint/2010/main" val="124125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Unusual Terms</a:t>
            </a:r>
          </a:p>
        </p:txBody>
      </p:sp>
      <p:sp>
        <p:nvSpPr>
          <p:cNvPr id="5" name="Text Placeholder 4"/>
          <p:cNvSpPr>
            <a:spLocks noGrp="1"/>
          </p:cNvSpPr>
          <p:nvPr>
            <p:ph type="body" idx="1"/>
          </p:nvPr>
        </p:nvSpPr>
        <p:spPr>
          <a:xfrm>
            <a:off x="675744" y="1270000"/>
            <a:ext cx="4185623" cy="576262"/>
          </a:xfrm>
        </p:spPr>
        <p:txBody>
          <a:bodyPr/>
          <a:lstStyle/>
          <a:p>
            <a:r>
              <a:rPr lang="en-US" u="sng" dirty="0"/>
              <a:t>Balance Sheet</a:t>
            </a:r>
          </a:p>
        </p:txBody>
      </p:sp>
      <p:sp>
        <p:nvSpPr>
          <p:cNvPr id="6" name="Content Placeholder 5"/>
          <p:cNvSpPr>
            <a:spLocks noGrp="1"/>
          </p:cNvSpPr>
          <p:nvPr>
            <p:ph sz="half" idx="2"/>
          </p:nvPr>
        </p:nvSpPr>
        <p:spPr>
          <a:xfrm>
            <a:off x="675742" y="1846262"/>
            <a:ext cx="4185623" cy="1808056"/>
          </a:xfrm>
        </p:spPr>
        <p:txBody>
          <a:bodyPr>
            <a:normAutofit fontScale="77500" lnSpcReduction="20000"/>
          </a:bodyPr>
          <a:lstStyle/>
          <a:p>
            <a:r>
              <a:rPr lang="en-US" dirty="0"/>
              <a:t>Customers</a:t>
            </a:r>
          </a:p>
          <a:p>
            <a:r>
              <a:rPr lang="en-US" dirty="0"/>
              <a:t>Supplier</a:t>
            </a:r>
          </a:p>
          <a:p>
            <a:r>
              <a:rPr lang="en-US" dirty="0"/>
              <a:t>Sundry Payables</a:t>
            </a:r>
          </a:p>
          <a:p>
            <a:r>
              <a:rPr lang="en-US" dirty="0"/>
              <a:t>Stocks and WIP</a:t>
            </a:r>
          </a:p>
          <a:p>
            <a:r>
              <a:rPr lang="en-US" dirty="0"/>
              <a:t>Acquisition differentials</a:t>
            </a:r>
          </a:p>
          <a:p>
            <a:r>
              <a:rPr lang="en-US" dirty="0"/>
              <a:t>Undivided Financial Results</a:t>
            </a:r>
          </a:p>
        </p:txBody>
      </p:sp>
      <p:sp>
        <p:nvSpPr>
          <p:cNvPr id="7" name="Text Placeholder 6"/>
          <p:cNvSpPr>
            <a:spLocks noGrp="1"/>
          </p:cNvSpPr>
          <p:nvPr>
            <p:ph type="body" sz="quarter" idx="3"/>
          </p:nvPr>
        </p:nvSpPr>
        <p:spPr>
          <a:xfrm>
            <a:off x="4974875" y="1270000"/>
            <a:ext cx="4185618" cy="576262"/>
          </a:xfrm>
        </p:spPr>
        <p:txBody>
          <a:bodyPr/>
          <a:lstStyle/>
          <a:p>
            <a:r>
              <a:rPr lang="en-US" u="sng" dirty="0"/>
              <a:t>Income Statement</a:t>
            </a:r>
          </a:p>
        </p:txBody>
      </p:sp>
      <p:sp>
        <p:nvSpPr>
          <p:cNvPr id="8" name="Content Placeholder 7"/>
          <p:cNvSpPr>
            <a:spLocks noGrp="1"/>
          </p:cNvSpPr>
          <p:nvPr>
            <p:ph sz="quarter" idx="4"/>
          </p:nvPr>
        </p:nvSpPr>
        <p:spPr>
          <a:xfrm>
            <a:off x="4974876" y="1846262"/>
            <a:ext cx="4185617" cy="1820575"/>
          </a:xfrm>
        </p:spPr>
        <p:txBody>
          <a:bodyPr/>
          <a:lstStyle/>
          <a:p>
            <a:r>
              <a:rPr lang="en-US" dirty="0"/>
              <a:t>Variation of Stored Production</a:t>
            </a:r>
          </a:p>
          <a:p>
            <a:r>
              <a:rPr lang="en-US" dirty="0"/>
              <a:t>Global Income</a:t>
            </a:r>
          </a:p>
          <a:p>
            <a:r>
              <a:rPr lang="en-US" dirty="0"/>
              <a:t>Costs for capitalized internal works</a:t>
            </a:r>
          </a:p>
          <a:p>
            <a:r>
              <a:rPr lang="en-US" dirty="0"/>
              <a:t>Value Added</a:t>
            </a:r>
          </a:p>
          <a:p>
            <a:endParaRPr lang="en-US" dirty="0"/>
          </a:p>
          <a:p>
            <a:endParaRPr lang="en-US" dirty="0"/>
          </a:p>
        </p:txBody>
      </p:sp>
      <p:sp>
        <p:nvSpPr>
          <p:cNvPr id="10" name="Text Placeholder 4"/>
          <p:cNvSpPr txBox="1">
            <a:spLocks/>
          </p:cNvSpPr>
          <p:nvPr/>
        </p:nvSpPr>
        <p:spPr>
          <a:xfrm>
            <a:off x="675743" y="3759200"/>
            <a:ext cx="4185623"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u="sng" dirty="0"/>
              <a:t>Cash Flow Statement</a:t>
            </a:r>
          </a:p>
        </p:txBody>
      </p:sp>
      <p:sp>
        <p:nvSpPr>
          <p:cNvPr id="13" name="Text Placeholder 6"/>
          <p:cNvSpPr txBox="1">
            <a:spLocks/>
          </p:cNvSpPr>
          <p:nvPr/>
        </p:nvSpPr>
        <p:spPr>
          <a:xfrm>
            <a:off x="4974875" y="3759200"/>
            <a:ext cx="418561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u="sng" dirty="0"/>
              <a:t>Owner’s Equity</a:t>
            </a:r>
          </a:p>
        </p:txBody>
      </p:sp>
      <p:sp>
        <p:nvSpPr>
          <p:cNvPr id="15" name="TextBox 14"/>
          <p:cNvSpPr txBox="1"/>
          <p:nvPr/>
        </p:nvSpPr>
        <p:spPr>
          <a:xfrm>
            <a:off x="4974875" y="4427825"/>
            <a:ext cx="4299131"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Adopted Dividend</a:t>
            </a:r>
          </a:p>
          <a:p>
            <a:pPr marL="285750" indent="-285750">
              <a:buFont typeface="Wingdings" panose="05000000000000000000" pitchFamily="2" charset="2"/>
              <a:buChar char="Ø"/>
            </a:pPr>
            <a:r>
              <a:rPr lang="en-US" dirty="0"/>
              <a:t>Undivided Financial Results</a:t>
            </a:r>
          </a:p>
          <a:p>
            <a:pPr marL="285750" indent="-285750">
              <a:buFont typeface="Wingdings" panose="05000000000000000000" pitchFamily="2" charset="2"/>
              <a:buChar char="Ø"/>
            </a:pPr>
            <a:endParaRPr lang="en-US" dirty="0"/>
          </a:p>
        </p:txBody>
      </p:sp>
      <p:sp>
        <p:nvSpPr>
          <p:cNvPr id="16" name="TextBox 15"/>
          <p:cNvSpPr txBox="1"/>
          <p:nvPr/>
        </p:nvSpPr>
        <p:spPr>
          <a:xfrm>
            <a:off x="675742" y="4427825"/>
            <a:ext cx="418562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Free Shares</a:t>
            </a:r>
          </a:p>
          <a:p>
            <a:pPr marL="285750" indent="-285750">
              <a:buFont typeface="Wingdings" panose="05000000000000000000" pitchFamily="2" charset="2"/>
              <a:buChar char="Ø"/>
            </a:pPr>
            <a:r>
              <a:rPr lang="en-US" dirty="0"/>
              <a:t>Variation of indebtedness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51112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Unusual Terms</a:t>
            </a:r>
          </a:p>
        </p:txBody>
      </p:sp>
      <p:sp>
        <p:nvSpPr>
          <p:cNvPr id="3" name="Content Placeholder 2"/>
          <p:cNvSpPr>
            <a:spLocks noGrp="1"/>
          </p:cNvSpPr>
          <p:nvPr>
            <p:ph idx="1"/>
          </p:nvPr>
        </p:nvSpPr>
        <p:spPr>
          <a:xfrm>
            <a:off x="838200" y="1825625"/>
            <a:ext cx="4583545" cy="4351338"/>
          </a:xfrm>
        </p:spPr>
        <p:txBody>
          <a:bodyPr>
            <a:normAutofit fontScale="92500" lnSpcReduction="10000"/>
          </a:bodyPr>
          <a:lstStyle/>
          <a:p>
            <a:r>
              <a:rPr lang="en-US" dirty="0"/>
              <a:t>End-of-lifecycle assets (third party share)</a:t>
            </a:r>
          </a:p>
          <a:p>
            <a:r>
              <a:rPr lang="en-US" dirty="0"/>
              <a:t>Taxes and duties other than on income</a:t>
            </a:r>
          </a:p>
          <a:p>
            <a:r>
              <a:rPr lang="en-US" dirty="0"/>
              <a:t>Current bank facilities and overdrafts</a:t>
            </a:r>
          </a:p>
          <a:p>
            <a:r>
              <a:rPr lang="en-US" dirty="0"/>
              <a:t>Sundry Payables</a:t>
            </a:r>
          </a:p>
          <a:p>
            <a:r>
              <a:rPr lang="en-US" dirty="0"/>
              <a:t>Customers (Balance sheet Item)</a:t>
            </a:r>
          </a:p>
          <a:p>
            <a:r>
              <a:rPr lang="en-US" dirty="0"/>
              <a:t>Supplier (liability item)</a:t>
            </a:r>
          </a:p>
          <a:p>
            <a:r>
              <a:rPr lang="en-US" dirty="0"/>
              <a:t>Free Shares (CFS)</a:t>
            </a:r>
          </a:p>
          <a:p>
            <a:r>
              <a:rPr lang="en-US" dirty="0"/>
              <a:t>Change in FSH Advances</a:t>
            </a:r>
          </a:p>
          <a:p>
            <a:r>
              <a:rPr lang="en-US" dirty="0"/>
              <a:t>Undivided Financial results</a:t>
            </a:r>
          </a:p>
          <a:p>
            <a:r>
              <a:rPr lang="en-US" dirty="0"/>
              <a:t>Capital work in progress</a:t>
            </a:r>
          </a:p>
          <a:p>
            <a:r>
              <a:rPr lang="en-US" dirty="0"/>
              <a:t>Adopted Dividend</a:t>
            </a:r>
          </a:p>
          <a:p>
            <a:r>
              <a:rPr lang="en-US" dirty="0"/>
              <a:t>Initial Capital</a:t>
            </a:r>
          </a:p>
          <a:p>
            <a:endParaRPr lang="en-US" dirty="0"/>
          </a:p>
        </p:txBody>
      </p:sp>
      <p:sp>
        <p:nvSpPr>
          <p:cNvPr id="4" name="TextBox 3"/>
          <p:cNvSpPr txBox="1"/>
          <p:nvPr/>
        </p:nvSpPr>
        <p:spPr>
          <a:xfrm>
            <a:off x="6373091" y="1825625"/>
            <a:ext cx="526472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Variation of stored production</a:t>
            </a:r>
          </a:p>
          <a:p>
            <a:pPr marL="285750" indent="-285750">
              <a:buFont typeface="Arial" panose="020B0604020202020204" pitchFamily="34" charset="0"/>
              <a:buChar char="•"/>
            </a:pPr>
            <a:r>
              <a:rPr lang="en-US" dirty="0"/>
              <a:t>Assets Slated for Disposal</a:t>
            </a:r>
          </a:p>
          <a:p>
            <a:pPr marL="285750" indent="-285750">
              <a:buFont typeface="Arial" panose="020B0604020202020204" pitchFamily="34" charset="0"/>
              <a:buChar char="•"/>
            </a:pPr>
            <a:r>
              <a:rPr lang="en-US" dirty="0"/>
              <a:t>Purchases Consumed</a:t>
            </a:r>
          </a:p>
          <a:p>
            <a:pPr marL="285750" indent="-285750">
              <a:buFont typeface="Arial" panose="020B0604020202020204" pitchFamily="34" charset="0"/>
              <a:buChar char="•"/>
            </a:pPr>
            <a:r>
              <a:rPr lang="en-US" dirty="0"/>
              <a:t>Impact changes in scope</a:t>
            </a:r>
          </a:p>
          <a:p>
            <a:pPr marL="285750" indent="-285750">
              <a:buFont typeface="Arial" panose="020B0604020202020204" pitchFamily="34" charset="0"/>
              <a:buChar char="•"/>
            </a:pPr>
            <a:r>
              <a:rPr lang="en-US" dirty="0"/>
              <a:t>Acquisition differentials</a:t>
            </a:r>
          </a:p>
          <a:p>
            <a:pPr marL="285750" indent="-285750">
              <a:buFont typeface="Arial" panose="020B0604020202020204" pitchFamily="34" charset="0"/>
              <a:buChar char="•"/>
            </a:pPr>
            <a:r>
              <a:rPr lang="en-US" dirty="0"/>
              <a:t>Advance Dividends</a:t>
            </a:r>
          </a:p>
          <a:p>
            <a:pPr marL="285750" indent="-285750">
              <a:buFont typeface="Arial" panose="020B0604020202020204" pitchFamily="34" charset="0"/>
              <a:buChar char="•"/>
            </a:pPr>
            <a:r>
              <a:rPr lang="en-US" dirty="0"/>
              <a:t>Value Added</a:t>
            </a:r>
          </a:p>
          <a:p>
            <a:pPr marL="285750" indent="-285750">
              <a:buFont typeface="Arial" panose="020B0604020202020204" pitchFamily="34" charset="0"/>
              <a:buChar char="•"/>
            </a:pPr>
            <a:r>
              <a:rPr lang="en-US" dirty="0"/>
              <a:t>Global Income</a:t>
            </a:r>
          </a:p>
          <a:p>
            <a:pPr marL="285750" indent="-285750">
              <a:buFont typeface="Arial" panose="020B0604020202020204" pitchFamily="34" charset="0"/>
              <a:buChar char="•"/>
            </a:pPr>
            <a:r>
              <a:rPr lang="en-US" dirty="0"/>
              <a:t>Stocks and WIP</a:t>
            </a:r>
          </a:p>
          <a:p>
            <a:pPr marL="285750" indent="-285750">
              <a:buFont typeface="Arial" panose="020B0604020202020204" pitchFamily="34" charset="0"/>
              <a:buChar char="•"/>
            </a:pPr>
            <a:r>
              <a:rPr lang="en-US" dirty="0"/>
              <a:t>Dividend equalization tax</a:t>
            </a:r>
          </a:p>
          <a:p>
            <a:pPr marL="285750" indent="-285750">
              <a:buFont typeface="Arial" panose="020B0604020202020204" pitchFamily="34" charset="0"/>
              <a:buChar char="•"/>
            </a:pPr>
            <a:r>
              <a:rPr lang="en-US" dirty="0"/>
              <a:t>Impact of acquisition</a:t>
            </a:r>
          </a:p>
          <a:p>
            <a:pPr marL="285750" indent="-285750">
              <a:buFont typeface="Arial" panose="020B0604020202020204" pitchFamily="34" charset="0"/>
              <a:buChar char="•"/>
            </a:pPr>
            <a:r>
              <a:rPr lang="en-US" dirty="0"/>
              <a:t>Hybrid Capital &amp; Hybrid Capital Coupons</a:t>
            </a:r>
          </a:p>
          <a:p>
            <a:pPr marL="285750" indent="-285750">
              <a:buFont typeface="Arial" panose="020B0604020202020204" pitchFamily="34" charset="0"/>
              <a:buChar char="•"/>
            </a:pPr>
            <a:r>
              <a:rPr lang="en-US" dirty="0"/>
              <a:t>Cost of Capitalized internal works</a:t>
            </a:r>
          </a:p>
          <a:p>
            <a:pPr marL="285750" indent="-285750">
              <a:buFont typeface="Arial" panose="020B0604020202020204" pitchFamily="34" charset="0"/>
              <a:buChar char="•"/>
            </a:pPr>
            <a:r>
              <a:rPr lang="en-US" dirty="0"/>
              <a:t>Disinvestments and other movements in </a:t>
            </a:r>
            <a:r>
              <a:rPr lang="en-US" dirty="0" err="1"/>
              <a:t>ppe</a:t>
            </a:r>
            <a:endParaRPr lang="en-US" dirty="0"/>
          </a:p>
          <a:p>
            <a:pPr marL="285750" indent="-285750">
              <a:buFont typeface="Arial" panose="020B0604020202020204" pitchFamily="34" charset="0"/>
              <a:buChar char="•"/>
            </a:pPr>
            <a:r>
              <a:rPr lang="en-US" dirty="0"/>
              <a:t>Cost for capitalized in-house work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013273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1218</TotalTime>
  <Words>909</Words>
  <Application>Microsoft Office PowerPoint</Application>
  <PresentationFormat>Widescreen</PresentationFormat>
  <Paragraphs>181</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Free Translations</vt:lpstr>
      <vt:lpstr>General Info:</vt:lpstr>
      <vt:lpstr>Results</vt:lpstr>
      <vt:lpstr>PowerPoint Presentation</vt:lpstr>
      <vt:lpstr>PowerPoint Presentation</vt:lpstr>
      <vt:lpstr>Part 2</vt:lpstr>
      <vt:lpstr>Exercise: MGI Coutier Group</vt:lpstr>
      <vt:lpstr>Unusual Terms</vt:lpstr>
      <vt:lpstr>Unusual Terms</vt:lpstr>
      <vt:lpstr>Title Anomalies</vt:lpstr>
      <vt:lpstr>PowerPoint Presentation</vt:lpstr>
      <vt:lpstr>PowerPoint Presentation</vt:lpstr>
      <vt:lpstr>Conclusion / Further Research</vt:lpstr>
      <vt:lpstr>Questions or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Translations</dc:title>
  <dc:creator>Brandon Anderson</dc:creator>
  <cp:lastModifiedBy>Brandon Anderson</cp:lastModifiedBy>
  <cp:revision>49</cp:revision>
  <dcterms:created xsi:type="dcterms:W3CDTF">2016-03-26T19:06:20Z</dcterms:created>
  <dcterms:modified xsi:type="dcterms:W3CDTF">2017-04-11T02:19:53Z</dcterms:modified>
</cp:coreProperties>
</file>