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  <p:sldMasterId id="2147483657" r:id="rId2"/>
  </p:sldMasterIdLst>
  <p:notesMasterIdLst>
    <p:notesMasterId r:id="rId15"/>
  </p:notesMasterIdLst>
  <p:sldIdLst>
    <p:sldId id="260" r:id="rId3"/>
    <p:sldId id="261" r:id="rId4"/>
    <p:sldId id="277" r:id="rId5"/>
    <p:sldId id="284" r:id="rId6"/>
    <p:sldId id="285" r:id="rId7"/>
    <p:sldId id="286" r:id="rId8"/>
    <p:sldId id="282" r:id="rId9"/>
    <p:sldId id="283" r:id="rId10"/>
    <p:sldId id="281" r:id="rId11"/>
    <p:sldId id="280" r:id="rId12"/>
    <p:sldId id="279" r:id="rId13"/>
    <p:sldId id="276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pos="4974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8BCBC"/>
    <a:srgbClr val="01C4BE"/>
    <a:srgbClr val="767171"/>
    <a:srgbClr val="FFFFFF"/>
    <a:srgbClr val="00796B"/>
    <a:srgbClr val="00423A"/>
    <a:srgbClr val="006055"/>
    <a:srgbClr val="00B086"/>
    <a:srgbClr val="EB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95581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296"/>
        <p:guide pos="3840"/>
        <p:guide pos="7151"/>
        <p:guide pos="4974"/>
        <p:guide pos="5201"/>
        <p:guide pos="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2D49-6140-4B4C-925B-A7947A8770A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CE44E-80EC-45A6-983C-139CE24B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7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CE44E-80EC-45A6-983C-139CE24B2A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7BFEF-58FC-45B0-8458-003C2424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BB9749-305A-4D6A-BDBD-DD948305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13"/>
            <a:ext cx="10515600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BD2CD3-C130-4AE0-835F-B8E1C4E6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92F919F-F9DB-42FF-85A7-EE399F5D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21BDC8-D06D-4ED8-9924-303B9B2A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6994E2B-BE02-4362-9CC8-34D36246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3958E42-C076-40D6-8643-C29A379C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34D738-52F9-478F-BBD4-6F00D60A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8840E4E-6660-4275-AC47-1A1A2C91F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C793FB4-893C-4D03-9615-78DE8606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6FC7B4E-DC1E-4C02-8C08-6861E4B9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38B9B89-B890-4582-A3F7-53926381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4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79798D-91A7-4D1F-B974-F88D0316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7843E62-F749-4470-A382-7C1B439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F9DAA41-C780-430E-9EBA-0A350243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37E2DA6-441C-45DF-AA2C-387126F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7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E07FCB9-893E-4038-8F18-B257C81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3E4312D-1863-4530-A1DF-366499D2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4062F42-0E4D-4E4A-B142-497FA2F5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4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0578D9-7B3F-4D58-B945-CFA6B9D4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7F3CF6-A87C-4EAC-A8AE-FA43CC30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F2B4384-8BD8-4D8F-B279-9AC511D7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A55200-B61D-4D47-AEA6-B1A6B983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E8B9758-91A5-4FBD-95F9-B7CE77ED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2D6EFA-EE35-4650-8CE4-0CD269BE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8EAAB6-4B56-4264-9136-E4185BEA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C2FA4F7-C117-4FB5-97E2-76D3D0634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98CCD7-4769-4577-BA5F-9EF633EB6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FAD028-DCC6-45A8-8FA9-6449345C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4B51A5-EB32-48F5-B050-3E9A8983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5736C94-01F1-49A8-B953-C2F1ED22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5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EC21F1-A226-4A2E-8B0D-DBF96E4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79298B4-1EBD-4C92-80CD-741809FF9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B2C91E-EE34-4352-9F62-6BC7D7A6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DA87B2C-99EB-465B-9171-E08E82C9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FA1CA2-466B-43DB-8388-437D0F85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0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4B239A3-9D90-4936-9B15-5D22A7DF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E5308A6-3F77-4477-B708-40FD2FE58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724CAE-30E9-4D77-9958-132A0F41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1CECECA-AFF9-4463-8821-AC76FB99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B6BEF8-9F22-47FA-A3BC-33D23EAB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D159673-FBC7-4022-A61D-817DD593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8782" y="1268413"/>
            <a:ext cx="4865017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1606474-783E-49D3-8913-C9F4BDCE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4A509B2-087D-4F68-83E1-C4FE1CDB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xmlns="" id="{B2D1C2CF-7A99-4B81-8000-14E5B4251BB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68413"/>
            <a:ext cx="4865016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0C668C53-BF66-4E7C-A40C-6322F4E0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202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E2309D-A1F7-4C38-BDB2-6DD82CCB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393"/>
            <a:ext cx="5008053" cy="55771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1ADCC5E-2B1B-420B-B93A-380333E9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3496" y="1256393"/>
            <a:ext cx="5009509" cy="55771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3D1D4F9-0493-4A12-B6AC-B76F17D9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C5776B-8BB0-4A69-B120-AC74D2BB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xmlns="" id="{E975656C-10FF-4D44-8FFB-2100954F775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14111"/>
            <a:ext cx="5010356" cy="4494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xmlns="" id="{69A55560-3381-4D4F-8278-4BB475595E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44238" y="1814111"/>
            <a:ext cx="5007973" cy="4494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9A10E4F1-59A2-43D7-88AC-6707308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36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E2309D-A1F7-4C38-BDB2-6DD82CCB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8413"/>
            <a:ext cx="10510766" cy="5456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3D1D4F9-0493-4A12-B6AC-B76F17D9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C5776B-8BB0-4A69-B120-AC74D2BB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xmlns="" id="{E975656C-10FF-4D44-8FFB-2100954F775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14111"/>
            <a:ext cx="10515600" cy="44946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180000" tIns="180000" rIns="180000" bIns="180000"/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9A10E4F1-59A2-43D7-88AC-6707308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17"/>
            <a:ext cx="10515600" cy="557901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944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B29E8F-0433-45C2-88A5-63E12298C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C7D45DB-A3A3-4327-BD4B-5E8D67991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CD8E67-BCAF-4739-BC7F-E33DE48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7F569-09D1-48E5-8063-06BBC62E00F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7919D4-83C6-4405-B21B-24BD2539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831" y="6577805"/>
            <a:ext cx="4114800" cy="1952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6EFD55-A873-477D-8AF2-9700FA36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77805"/>
            <a:ext cx="2743200" cy="195259"/>
          </a:xfrm>
          <a:prstGeom prst="rect">
            <a:avLst/>
          </a:prstGeom>
        </p:spPr>
        <p:txBody>
          <a:bodyPr/>
          <a:lstStyle/>
          <a:p>
            <a:fld id="{5766EAE7-5F6B-4D5D-99F5-229B5321B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27F98E-3A62-48E0-B5E8-A1E6D6215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56F9E7-5E97-4633-B2F0-20B1AB82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B022AEE-2EFE-4E68-A183-A47570B2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A61FE0-2098-416E-AB2B-D6065235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AD121A-B747-444D-8A2A-0B988F78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2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CEB5C-C0F8-4621-ABE0-F750A5ED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F5E0F9-F53C-4B09-9CEE-972E1A9F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05DC9E-0733-47E7-8855-B081EED0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E833C0-184B-4C46-9ED4-52777AA1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E9BB9F-4A3D-4B6B-9883-827CA663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6DD656-B41C-48D5-AD0C-A026A489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80859C5-E62C-4EDF-A7D7-82D3D207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FACB6BF-CAC0-4ACC-A919-381348E2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A7589F-DB0B-465B-B50B-DDFADEE1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0C1DE1-0F19-478F-9622-A96AF20A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F32858-EAB4-4CBF-95C4-A2A49926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B45780-EFE7-409F-9525-E818D216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C9EDD05-4C88-4DE3-9410-619271A5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384D35-F6FC-4778-BF71-E7A441BD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F80152-D70F-4436-B4E5-A8AA69D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79BCAC-F6A7-43D8-9CC2-999A243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0F69E9-BB8E-4A2A-822E-48FE28A20D20}"/>
              </a:ext>
            </a:extLst>
          </p:cNvPr>
          <p:cNvSpPr/>
          <p:nvPr userDrawn="1"/>
        </p:nvSpPr>
        <p:spPr>
          <a:xfrm>
            <a:off x="0" y="6437375"/>
            <a:ext cx="12192000" cy="425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D68155F-04F6-43B5-AA2A-5BC84A6F4C57}"/>
              </a:ext>
            </a:extLst>
          </p:cNvPr>
          <p:cNvSpPr/>
          <p:nvPr userDrawn="1"/>
        </p:nvSpPr>
        <p:spPr>
          <a:xfrm>
            <a:off x="0" y="0"/>
            <a:ext cx="12192000" cy="970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7E025AB-BFF2-4D31-AD59-A2FCD0A509E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0" y="6577805"/>
            <a:ext cx="1293869" cy="1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69" r:id="rId4"/>
    <p:sldLayoutId id="214748365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bg1">
              <a:lumMod val="9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4F091E2-9717-4EBB-9E14-E276B192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A43083-AF7C-462D-8071-A7CDB9D0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A29D80-70FD-4C1F-B086-15E488CDF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DC0B-6062-4217-8F0C-F5E24085CDB5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87C7F7-EB75-4DD3-A024-4623B5741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266530-E142-4A75-96F3-E8809474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09B0-8917-4691-962E-6131E6133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2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우후죽순 인상되는 배달수수료…가장 큰 문제는 '깜깜이 책정 구조'">
            <a:extLst>
              <a:ext uri="{FF2B5EF4-FFF2-40B4-BE49-F238E27FC236}">
                <a16:creationId xmlns:a16="http://schemas.microsoft.com/office/drawing/2014/main" xmlns="" id="{3404FF28-6B40-4A97-AE4C-CDF8230C8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9792"/>
          <a:stretch/>
        </p:blipFill>
        <p:spPr bwMode="auto">
          <a:xfrm>
            <a:off x="6059488" y="0"/>
            <a:ext cx="70866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D76829D-7D3F-447F-A088-30171543ED43}"/>
              </a:ext>
            </a:extLst>
          </p:cNvPr>
          <p:cNvSpPr/>
          <p:nvPr/>
        </p:nvSpPr>
        <p:spPr>
          <a:xfrm>
            <a:off x="0" y="0"/>
            <a:ext cx="6975836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90CFB6-5106-44D7-9C3E-367E0E343171}"/>
              </a:ext>
            </a:extLst>
          </p:cNvPr>
          <p:cNvSpPr txBox="1"/>
          <p:nvPr/>
        </p:nvSpPr>
        <p:spPr>
          <a:xfrm>
            <a:off x="1193074" y="130216"/>
            <a:ext cx="630500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 </a:t>
            </a: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라이더들의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안전하고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편리하고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정확한 배달을 위해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A21576-6B0C-47EF-8A5B-B0DDD401FB00}"/>
              </a:ext>
            </a:extLst>
          </p:cNvPr>
          <p:cNvSpPr txBox="1"/>
          <p:nvPr/>
        </p:nvSpPr>
        <p:spPr>
          <a:xfrm>
            <a:off x="1193074" y="5385950"/>
            <a:ext cx="3823063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융복합 프로젝트형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 프로젝트 과정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7A34F6-4668-4942-836F-50725667A6CD}"/>
              </a:ext>
            </a:extLst>
          </p:cNvPr>
          <p:cNvSpPr txBox="1"/>
          <p:nvPr/>
        </p:nvSpPr>
        <p:spPr>
          <a:xfrm>
            <a:off x="1193074" y="5728673"/>
            <a:ext cx="49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헬라클레스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C17F44-DB52-4877-8801-DC9125A9218E}"/>
              </a:ext>
            </a:extLst>
          </p:cNvPr>
          <p:cNvSpPr txBox="1"/>
          <p:nvPr/>
        </p:nvSpPr>
        <p:spPr>
          <a:xfrm>
            <a:off x="1193074" y="3524362"/>
            <a:ext cx="4866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음성인식을 통한 </a:t>
            </a:r>
            <a:endParaRPr lang="en-US" altLang="ko-KR" sz="32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3200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배민 라이더</a:t>
            </a:r>
            <a:r>
              <a:rPr lang="en-US" altLang="ko-KR" sz="3200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기능개선 제안</a:t>
            </a:r>
            <a:endParaRPr lang="en-US" altLang="ko-KR" sz="32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08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 dirty="0"/>
              <a:t>IOT </a:t>
            </a:r>
            <a:r>
              <a:rPr lang="ko-KR" altLang="en-US" sz="3300" dirty="0"/>
              <a:t>활용기술</a:t>
            </a:r>
            <a:r>
              <a:rPr lang="en-US" altLang="ko-KR" sz="3300" dirty="0"/>
              <a:t>/ </a:t>
            </a:r>
            <a:r>
              <a:rPr lang="ko-KR" altLang="en-US" sz="3300" dirty="0"/>
              <a:t>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697A8F6-6DBB-406C-95A4-2F36E129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60000"/>
              </a:lnSpc>
            </a:pPr>
            <a:r>
              <a:rPr lang="ko-KR" altLang="en-US" sz="1400" dirty="0"/>
              <a:t>안드로이드 </a:t>
            </a:r>
            <a:r>
              <a:rPr lang="en-US" altLang="ko-KR" sz="1400" dirty="0"/>
              <a:t>app </a:t>
            </a:r>
            <a:r>
              <a:rPr lang="ko-KR" altLang="en-US" sz="1400" dirty="0"/>
              <a:t>구현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/>
              <a:t>안드로이드로 음성 인식을 하여 수신 데이터 </a:t>
            </a:r>
            <a:r>
              <a:rPr lang="en-US" altLang="ko-KR" sz="1400" dirty="0"/>
              <a:t>DB</a:t>
            </a:r>
            <a:r>
              <a:rPr lang="ko-KR" altLang="en-US" sz="1400" dirty="0"/>
              <a:t>로 송신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/>
              <a:t>구글 어시스턴트 이용 예정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/>
              <a:t>진동감지 센서를 연결한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배달 가방에 부착하여 진동 값을 측정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 err="1"/>
              <a:t>진동값을</a:t>
            </a:r>
            <a:r>
              <a:rPr lang="ko-KR" altLang="en-US" sz="1400" dirty="0"/>
              <a:t> </a:t>
            </a:r>
            <a:r>
              <a:rPr lang="en-US" altLang="ko-KR" sz="1400" dirty="0"/>
              <a:t>Bluetooth</a:t>
            </a:r>
            <a:r>
              <a:rPr lang="ko-KR" altLang="en-US" sz="1400" dirty="0"/>
              <a:t>를 이용하여 안드로이드 </a:t>
            </a:r>
            <a:r>
              <a:rPr lang="en-US" altLang="ko-KR" sz="1400" dirty="0"/>
              <a:t>app</a:t>
            </a:r>
            <a:r>
              <a:rPr lang="ko-KR" altLang="en-US" sz="1400" dirty="0"/>
              <a:t>으로 송신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/>
              <a:t>헬멧에 충격감지 센서를 부착하여 충격을 받을 경우 안드로이드 </a:t>
            </a:r>
            <a:r>
              <a:rPr lang="en-US" altLang="ko-KR" sz="1400" dirty="0"/>
              <a:t>app</a:t>
            </a:r>
            <a:r>
              <a:rPr lang="ko-KR" altLang="en-US" sz="1400" dirty="0"/>
              <a:t>으로 값 전송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/>
              <a:t>안드로이드 </a:t>
            </a:r>
            <a:r>
              <a:rPr lang="en-US" altLang="ko-KR" sz="1400" dirty="0"/>
              <a:t>app</a:t>
            </a:r>
            <a:r>
              <a:rPr lang="ko-KR" altLang="en-US" sz="1400" dirty="0"/>
              <a:t>에서 충격 값을 수신하면 </a:t>
            </a:r>
            <a:r>
              <a:rPr lang="en-US" altLang="ko-KR" sz="1400" dirty="0"/>
              <a:t>119</a:t>
            </a:r>
            <a:r>
              <a:rPr lang="ko-KR" altLang="en-US" sz="1400" dirty="0"/>
              <a:t>로 문자 신고 기능 구현</a:t>
            </a:r>
            <a:endParaRPr lang="en-US" altLang="ko-KR" sz="1400" dirty="0"/>
          </a:p>
          <a:p>
            <a:pPr lvl="1">
              <a:lnSpc>
                <a:spcPct val="160000"/>
              </a:lnSpc>
            </a:pPr>
            <a:r>
              <a:rPr lang="ko-KR" altLang="en-US" sz="1400" dirty="0"/>
              <a:t>이정도 </a:t>
            </a:r>
            <a:r>
              <a:rPr lang="en-US" altLang="ko-KR" sz="1400" dirty="0"/>
              <a:t>IOT</a:t>
            </a:r>
            <a:r>
              <a:rPr lang="ko-KR" altLang="en-US" sz="1400" dirty="0"/>
              <a:t>활용 정도면 충분한지</a:t>
            </a:r>
            <a:r>
              <a:rPr lang="en-US" altLang="ko-KR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831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300" dirty="0"/>
              <a:t>AI </a:t>
            </a:r>
            <a:r>
              <a:rPr lang="ko-KR" altLang="en-US" sz="3300" dirty="0"/>
              <a:t>활용기술 </a:t>
            </a:r>
            <a:r>
              <a:rPr lang="en-US" altLang="ko-KR" sz="3300" dirty="0"/>
              <a:t>/ </a:t>
            </a:r>
            <a:r>
              <a:rPr lang="ko-KR" altLang="en-US" sz="3300" dirty="0"/>
              <a:t>방안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E9ABA2EC-E772-4F03-8840-66695F09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60000"/>
              </a:lnSpc>
            </a:pPr>
            <a:r>
              <a:rPr lang="ko-KR" altLang="en-US" sz="1400" dirty="0"/>
              <a:t>구글 </a:t>
            </a:r>
            <a:r>
              <a:rPr lang="en-US" altLang="ko-KR" sz="1400" dirty="0"/>
              <a:t>STT API</a:t>
            </a:r>
            <a:r>
              <a:rPr lang="ko-KR" altLang="en-US" sz="1400" dirty="0"/>
              <a:t>이용</a:t>
            </a:r>
            <a:endParaRPr lang="en-US" altLang="ko-KR" sz="1400" dirty="0"/>
          </a:p>
          <a:p>
            <a:pPr lvl="1">
              <a:lnSpc>
                <a:spcPct val="160000"/>
              </a:lnSpc>
            </a:pPr>
            <a:r>
              <a:rPr lang="ko-KR" altLang="en-US" sz="1400" dirty="0" err="1"/>
              <a:t>텍스트화된</a:t>
            </a:r>
            <a:r>
              <a:rPr lang="ko-KR" altLang="en-US" sz="1400" dirty="0"/>
              <a:t> 음성데이터 </a:t>
            </a:r>
            <a:r>
              <a:rPr lang="en-US" altLang="ko-KR" sz="1400" dirty="0"/>
              <a:t>&gt; </a:t>
            </a:r>
            <a:r>
              <a:rPr lang="ko-KR" altLang="en-US" sz="1400" dirty="0"/>
              <a:t>사용자가 원하는 바를 파악하고 앱을 작동시킬 시그널로 </a:t>
            </a:r>
            <a:r>
              <a:rPr lang="ko-KR" altLang="en-US" sz="1400" dirty="0" err="1"/>
              <a:t>리턴해줘야함</a:t>
            </a:r>
            <a:endParaRPr lang="en-US" altLang="ko-KR" sz="1400" dirty="0"/>
          </a:p>
          <a:p>
            <a:pPr lvl="2">
              <a:lnSpc>
                <a:spcPct val="160000"/>
              </a:lnSpc>
            </a:pPr>
            <a:r>
              <a:rPr lang="ko-KR" altLang="en-US" sz="1400" dirty="0"/>
              <a:t>이 과정에서 </a:t>
            </a:r>
            <a:r>
              <a:rPr lang="ko-KR" altLang="en-US" sz="1400" dirty="0" err="1"/>
              <a:t>딥러닝을</a:t>
            </a:r>
            <a:r>
              <a:rPr lang="ko-KR" altLang="en-US" sz="1400" dirty="0"/>
              <a:t> 이용</a:t>
            </a:r>
            <a:r>
              <a:rPr lang="en-US" altLang="ko-KR" sz="1400" dirty="0"/>
              <a:t>? RNN / LSTM / </a:t>
            </a:r>
            <a:r>
              <a:rPr lang="ko-KR" altLang="en-US" sz="1400" dirty="0" err="1"/>
              <a:t>어탠션</a:t>
            </a:r>
            <a:r>
              <a:rPr lang="en-US" altLang="ko-KR" sz="1400" dirty="0"/>
              <a:t>?</a:t>
            </a:r>
          </a:p>
          <a:p>
            <a:pPr lvl="2">
              <a:lnSpc>
                <a:spcPct val="160000"/>
              </a:lnSpc>
            </a:pPr>
            <a:r>
              <a:rPr lang="ko-KR" altLang="en-US" sz="1400" dirty="0"/>
              <a:t>자연어 처리에서 어떤 과정을 거쳐야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조언을 구하고 싶습니다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1400" dirty="0"/>
              <a:t>현재 개발할 아이템에서 </a:t>
            </a:r>
            <a:r>
              <a:rPr lang="en-US" altLang="ko-KR" sz="1400" dirty="0"/>
              <a:t>AI</a:t>
            </a:r>
            <a:r>
              <a:rPr lang="ko-KR" altLang="en-US" sz="1400" dirty="0"/>
              <a:t>가 응용될 부분이 뭐가 있을지 궁금</a:t>
            </a:r>
            <a:endParaRPr lang="en-US" altLang="ko-KR" sz="1400" dirty="0"/>
          </a:p>
          <a:p>
            <a:pPr lvl="2">
              <a:lnSpc>
                <a:spcPct val="160000"/>
              </a:lnSpc>
            </a:pPr>
            <a:r>
              <a:rPr lang="ko-KR" altLang="en-US" sz="1400" dirty="0"/>
              <a:t>현재 아이템기능</a:t>
            </a:r>
            <a:endParaRPr lang="en-US" altLang="ko-KR" sz="1400" dirty="0"/>
          </a:p>
          <a:p>
            <a:pPr lvl="3">
              <a:lnSpc>
                <a:spcPct val="160000"/>
              </a:lnSpc>
              <a:buAutoNum type="arabicPeriod"/>
            </a:pPr>
            <a:r>
              <a:rPr lang="ko-KR" altLang="en-US" sz="1400" dirty="0"/>
              <a:t>음성인식하여 앱 조작</a:t>
            </a:r>
            <a:endParaRPr lang="en-US" altLang="ko-KR" sz="1400" dirty="0"/>
          </a:p>
          <a:p>
            <a:pPr lvl="3">
              <a:lnSpc>
                <a:spcPct val="160000"/>
              </a:lnSpc>
              <a:buAutoNum type="arabicPeriod"/>
            </a:pPr>
            <a:r>
              <a:rPr lang="ko-KR" altLang="en-US" sz="1400" dirty="0"/>
              <a:t>현재 배달음식통의 기울기 정보를 음성으로 전달하고</a:t>
            </a:r>
            <a:r>
              <a:rPr lang="en-US" altLang="ko-KR" sz="1400" dirty="0"/>
              <a:t>, </a:t>
            </a:r>
            <a:r>
              <a:rPr lang="ko-KR" altLang="en-US" sz="1400" dirty="0"/>
              <a:t>주행 중의 기울기 데이터를 라이더 평가에 이용</a:t>
            </a:r>
            <a:endParaRPr lang="en-US" altLang="ko-KR" sz="1400" dirty="0"/>
          </a:p>
          <a:p>
            <a:pPr marL="1371600" lvl="3" indent="0">
              <a:lnSpc>
                <a:spcPct val="160000"/>
              </a:lnSpc>
              <a:buNone/>
            </a:pPr>
            <a:endParaRPr lang="en-US" altLang="ko-KR" sz="1400" dirty="0"/>
          </a:p>
          <a:p>
            <a:pPr marL="914400" lvl="2" indent="0">
              <a:lnSpc>
                <a:spcPct val="160000"/>
              </a:lnSpc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0440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9512AAE-C4F8-4DFA-8E69-2B20CAF4B75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279D14-F729-4E3D-8071-B448F0A50107}"/>
              </a:ext>
            </a:extLst>
          </p:cNvPr>
          <p:cNvSpPr txBox="1"/>
          <p:nvPr/>
        </p:nvSpPr>
        <p:spPr>
          <a:xfrm>
            <a:off x="2001848" y="3075057"/>
            <a:ext cx="2871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8464A9-A9E9-4121-B24B-118E4E596194}"/>
              </a:ext>
            </a:extLst>
          </p:cNvPr>
          <p:cNvSpPr txBox="1"/>
          <p:nvPr/>
        </p:nvSpPr>
        <p:spPr>
          <a:xfrm>
            <a:off x="7793051" y="5837315"/>
            <a:ext cx="2663701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헬라클레스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박성준 이동규 이재환 이주호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홍연하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B84E52-DEC4-44A1-AB59-F45F1B50F3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r="4064" b="25990"/>
          <a:stretch/>
        </p:blipFill>
        <p:spPr>
          <a:xfrm>
            <a:off x="7717637" y="2728326"/>
            <a:ext cx="2256008" cy="15514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60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9512AAE-C4F8-4DFA-8E69-2B20CAF4B75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279D14-F729-4E3D-8071-B448F0A50107}"/>
              </a:ext>
            </a:extLst>
          </p:cNvPr>
          <p:cNvSpPr txBox="1"/>
          <p:nvPr/>
        </p:nvSpPr>
        <p:spPr>
          <a:xfrm>
            <a:off x="2346913" y="3250187"/>
            <a:ext cx="1402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9C04FB-0ACA-478C-A657-65D7DBFF02BD}"/>
              </a:ext>
            </a:extLst>
          </p:cNvPr>
          <p:cNvSpPr txBox="1"/>
          <p:nvPr/>
        </p:nvSpPr>
        <p:spPr>
          <a:xfrm>
            <a:off x="6765956" y="604848"/>
            <a:ext cx="4586257" cy="556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개요</a:t>
            </a:r>
            <a:endParaRPr lang="en-US" altLang="ko-KR" sz="24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배경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경험 파악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소개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기능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796B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각 분야별 활용기술 방안</a:t>
            </a:r>
            <a:endParaRPr lang="en-US" altLang="ko-KR" sz="24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빅데이터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IOT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en-US" altLang="ko-KR" sz="2400" dirty="0">
              <a:solidFill>
                <a:srgbClr val="00796B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2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질문사항</a:t>
            </a:r>
            <a:endParaRPr lang="en-US" altLang="ko-KR" sz="24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6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 </a:t>
            </a:r>
            <a:r>
              <a:rPr lang="ko-KR" altLang="en-US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기획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697A8F6-6DBB-406C-95A4-2F36E129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시장상황</a:t>
            </a:r>
            <a:endParaRPr lang="en-US" altLang="ko-KR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영향으로 음식 배달거래액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대비</a:t>
            </a:r>
            <a:r>
              <a:rPr lang="ko-KR" altLang="en-US" sz="1400" dirty="0"/>
              <a:t> </a:t>
            </a:r>
            <a:r>
              <a:rPr lang="en-US" altLang="ko-KR" sz="1400" dirty="0"/>
              <a:t>83%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→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배달원들에 대한 수요증가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	→ </a:t>
            </a:r>
            <a:r>
              <a:rPr lang="ko-KR" altLang="en-US" sz="1400" dirty="0"/>
              <a:t>배민 </a:t>
            </a:r>
            <a:r>
              <a:rPr lang="ko-KR" altLang="en-US" sz="1400" dirty="0" err="1"/>
              <a:t>커넥트</a:t>
            </a:r>
            <a:r>
              <a:rPr lang="ko-KR" altLang="en-US" sz="1400" dirty="0"/>
              <a:t> 등 쉽게 단기 목적으로 배달대행가능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 </a:t>
            </a:r>
            <a:r>
              <a:rPr lang="ko-KR" altLang="en-US" sz="16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라이더들은</a:t>
            </a:r>
            <a:endParaRPr lang="en-US" altLang="ko-KR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배달원 전용 </a:t>
            </a:r>
            <a:r>
              <a:rPr lang="en-US" altLang="ko-KR" sz="1400" dirty="0"/>
              <a:t>APP</a:t>
            </a:r>
            <a:r>
              <a:rPr lang="ko-KR" altLang="en-US" sz="1400" dirty="0"/>
              <a:t>이 배달하는 과정에 불편함을 주고 있음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배달하면서</a:t>
            </a:r>
            <a:r>
              <a:rPr lang="en-US" altLang="ko-KR" sz="1400" dirty="0"/>
              <a:t> </a:t>
            </a:r>
            <a:r>
              <a:rPr lang="ko-KR" altLang="en-US" sz="1400" dirty="0"/>
              <a:t>안전에 위협이 받는 상황들이 존재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배달의 </a:t>
            </a:r>
            <a:r>
              <a:rPr lang="en-US" altLang="ko-KR" sz="1400" dirty="0"/>
              <a:t>Quality(</a:t>
            </a:r>
            <a:r>
              <a:rPr lang="ko-KR" altLang="en-US" sz="1400" dirty="0"/>
              <a:t>신속성</a:t>
            </a:r>
            <a:r>
              <a:rPr lang="en-US" altLang="ko-KR" sz="1400" dirty="0"/>
              <a:t>, </a:t>
            </a:r>
            <a:r>
              <a:rPr lang="ko-KR" altLang="en-US" sz="1400" dirty="0"/>
              <a:t>안전한 음식배달</a:t>
            </a:r>
            <a:r>
              <a:rPr lang="en-US" altLang="ko-KR" sz="1400" dirty="0"/>
              <a:t>)</a:t>
            </a:r>
            <a:r>
              <a:rPr lang="ko-KR" altLang="en-US" sz="1400" dirty="0"/>
              <a:t>은 곧 배달</a:t>
            </a:r>
            <a:r>
              <a:rPr lang="en-US" altLang="ko-KR" sz="1400" dirty="0"/>
              <a:t> </a:t>
            </a:r>
            <a:r>
              <a:rPr lang="ko-KR" altLang="en-US" sz="1400" dirty="0"/>
              <a:t>중개 서비스와 음식점 사장님 모두에게 영향을 줌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274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직사각형 356">
            <a:extLst>
              <a:ext uri="{FF2B5EF4-FFF2-40B4-BE49-F238E27FC236}">
                <a16:creationId xmlns:a16="http://schemas.microsoft.com/office/drawing/2014/main" xmlns="" id="{FAAA83CC-C2E4-456B-A016-6AB4C9ED2789}"/>
              </a:ext>
            </a:extLst>
          </p:cNvPr>
          <p:cNvSpPr/>
          <p:nvPr/>
        </p:nvSpPr>
        <p:spPr>
          <a:xfrm>
            <a:off x="9664214" y="4488995"/>
            <a:ext cx="1696112" cy="1819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1.2 </a:t>
            </a:r>
            <a:r>
              <a:rPr lang="ko-KR" altLang="en-US" sz="2400" dirty="0">
                <a:solidFill>
                  <a:schemeClr val="bg1"/>
                </a:solidFill>
              </a:rPr>
              <a:t>사용자 경험 파악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배민 </a:t>
            </a:r>
            <a:r>
              <a:rPr lang="ko-KR" altLang="en-US" sz="2400" dirty="0" err="1">
                <a:solidFill>
                  <a:schemeClr val="bg1"/>
                </a:solidFill>
              </a:rPr>
              <a:t>커넥트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라이더앱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F28B7-B4D5-414B-9408-09346FE49DDD}"/>
              </a:ext>
            </a:extLst>
          </p:cNvPr>
          <p:cNvSpPr txBox="1"/>
          <p:nvPr/>
        </p:nvSpPr>
        <p:spPr>
          <a:xfrm>
            <a:off x="2080452" y="1583419"/>
            <a:ext cx="1482350" cy="65495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운행 신청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D972435-0A5A-4FDE-9AFB-7ACCC5F09E3A}"/>
              </a:ext>
            </a:extLst>
          </p:cNvPr>
          <p:cNvSpPr txBox="1"/>
          <p:nvPr/>
        </p:nvSpPr>
        <p:spPr>
          <a:xfrm>
            <a:off x="1894788" y="3418873"/>
            <a:ext cx="1823619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배차 요청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8172C08-378D-47FD-8412-8AB426262B7F}"/>
              </a:ext>
            </a:extLst>
          </p:cNvPr>
          <p:cNvSpPr txBox="1"/>
          <p:nvPr/>
        </p:nvSpPr>
        <p:spPr>
          <a:xfrm>
            <a:off x="1398868" y="2606458"/>
            <a:ext cx="1185476" cy="523220"/>
          </a:xfrm>
          <a:prstGeom prst="wedgeRectCallout">
            <a:avLst>
              <a:gd name="adj1" fmla="val 61754"/>
              <a:gd name="adj2" fmla="val -3522"/>
            </a:avLst>
          </a:prstGeom>
          <a:solidFill>
            <a:srgbClr val="01C4BE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리스트 제공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38" name="그림 5137">
            <a:extLst>
              <a:ext uri="{FF2B5EF4-FFF2-40B4-BE49-F238E27FC236}">
                <a16:creationId xmlns:a16="http://schemas.microsoft.com/office/drawing/2014/main" xmlns="" id="{1D4F5143-D4C1-4DB5-98E9-859B0AEFE6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r="4064" b="25990"/>
          <a:stretch/>
        </p:blipFill>
        <p:spPr>
          <a:xfrm>
            <a:off x="3601742" y="5424672"/>
            <a:ext cx="1133030" cy="779178"/>
          </a:xfrm>
          <a:prstGeom prst="rect">
            <a:avLst/>
          </a:prstGeom>
          <a:effectLst/>
        </p:spPr>
      </p:pic>
      <p:pic>
        <p:nvPicPr>
          <p:cNvPr id="163" name="Picture 2" descr="배민커넥트 - Home | Facebook">
            <a:extLst>
              <a:ext uri="{FF2B5EF4-FFF2-40B4-BE49-F238E27FC236}">
                <a16:creationId xmlns:a16="http://schemas.microsoft.com/office/drawing/2014/main" xmlns="" id="{61E03E11-3B27-46C7-9058-4428C8B7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84" y="1572650"/>
            <a:ext cx="662367" cy="6623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C0A6E5CB-2CB4-4D10-A001-29BCE0BCF66B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 flipH="1">
            <a:off x="2806598" y="2238375"/>
            <a:ext cx="15029" cy="118049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DB692006-8C60-4D2E-A153-18E10DE8E13D}"/>
              </a:ext>
            </a:extLst>
          </p:cNvPr>
          <p:cNvSpPr txBox="1"/>
          <p:nvPr/>
        </p:nvSpPr>
        <p:spPr>
          <a:xfrm>
            <a:off x="2822528" y="2686299"/>
            <a:ext cx="691964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F93EBDC3-0E30-4F02-B019-F51F2709C280}"/>
              </a:ext>
            </a:extLst>
          </p:cNvPr>
          <p:cNvSpPr txBox="1"/>
          <p:nvPr/>
        </p:nvSpPr>
        <p:spPr>
          <a:xfrm>
            <a:off x="1443194" y="4250909"/>
            <a:ext cx="1185476" cy="523220"/>
          </a:xfrm>
          <a:prstGeom prst="wedgeRectCallout">
            <a:avLst>
              <a:gd name="adj1" fmla="val 64140"/>
              <a:gd name="adj2" fmla="val -1720"/>
            </a:avLst>
          </a:prstGeom>
          <a:solidFill>
            <a:srgbClr val="01C4BE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주문정보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EBC9444B-CCD0-443C-B566-09AA929E7CBE}"/>
              </a:ext>
            </a:extLst>
          </p:cNvPr>
          <p:cNvSpPr txBox="1"/>
          <p:nvPr/>
        </p:nvSpPr>
        <p:spPr>
          <a:xfrm>
            <a:off x="2814112" y="4435810"/>
            <a:ext cx="691964" cy="307777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출발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FBD1A537-130E-45F0-BB2C-BCEA0F40AB8B}"/>
              </a:ext>
            </a:extLst>
          </p:cNvPr>
          <p:cNvCxnSpPr>
            <a:cxnSpLocks/>
            <a:stCxn id="39" idx="2"/>
            <a:endCxn id="220" idx="2"/>
          </p:cNvCxnSpPr>
          <p:nvPr/>
        </p:nvCxnSpPr>
        <p:spPr>
          <a:xfrm rot="5400000" flipH="1" flipV="1">
            <a:off x="3327421" y="2690228"/>
            <a:ext cx="868899" cy="1910547"/>
          </a:xfrm>
          <a:prstGeom prst="bentConnector3">
            <a:avLst>
              <a:gd name="adj1" fmla="val -245462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3B009AFB-C296-4B5E-8B01-7CBC9F1898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2923908" y="1647115"/>
            <a:ext cx="673683" cy="557901"/>
          </a:xfrm>
          <a:prstGeom prst="rect">
            <a:avLst/>
          </a:prstGeom>
          <a:effectLst/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xmlns="" id="{F181644A-D16B-4060-B413-F6AEC4FE46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3053147" y="3493225"/>
            <a:ext cx="673683" cy="557901"/>
          </a:xfrm>
          <a:prstGeom prst="rect">
            <a:avLst/>
          </a:prstGeom>
          <a:effectLst/>
        </p:spPr>
      </p:pic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97F5F84-97D4-4592-8CAC-51A095289C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85" y="1170702"/>
            <a:ext cx="1383930" cy="1383928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7EE33D26-A9F3-47C9-9810-ABE76CB4B08D}"/>
              </a:ext>
            </a:extLst>
          </p:cNvPr>
          <p:cNvSpPr txBox="1"/>
          <p:nvPr/>
        </p:nvSpPr>
        <p:spPr>
          <a:xfrm>
            <a:off x="4050285" y="2549974"/>
            <a:ext cx="1333719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가게도착</a:t>
            </a:r>
          </a:p>
        </p:txBody>
      </p:sp>
      <p:pic>
        <p:nvPicPr>
          <p:cNvPr id="221" name="그림 220">
            <a:extLst>
              <a:ext uri="{FF2B5EF4-FFF2-40B4-BE49-F238E27FC236}">
                <a16:creationId xmlns:a16="http://schemas.microsoft.com/office/drawing/2014/main" xmlns="" id="{96ACF4C1-6FA7-4C42-810F-05FD77BA9F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4745903" y="2665289"/>
            <a:ext cx="673683" cy="557901"/>
          </a:xfrm>
          <a:prstGeom prst="rect">
            <a:avLst/>
          </a:prstGeom>
          <a:effectLst/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C932C337-0D1F-4A08-A580-E1C308830DDD}"/>
              </a:ext>
            </a:extLst>
          </p:cNvPr>
          <p:cNvSpPr txBox="1"/>
          <p:nvPr/>
        </p:nvSpPr>
        <p:spPr>
          <a:xfrm>
            <a:off x="1409762" y="4955118"/>
            <a:ext cx="1383930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배차 취소요청</a:t>
            </a:r>
          </a:p>
        </p:txBody>
      </p:sp>
      <p:pic>
        <p:nvPicPr>
          <p:cNvPr id="230" name="그림 229">
            <a:extLst>
              <a:ext uri="{FF2B5EF4-FFF2-40B4-BE49-F238E27FC236}">
                <a16:creationId xmlns:a16="http://schemas.microsoft.com/office/drawing/2014/main" xmlns="" id="{B58571B0-AB4A-4E87-ADE4-F7C1AE6894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1988387" y="5304850"/>
            <a:ext cx="673683" cy="557901"/>
          </a:xfrm>
          <a:prstGeom prst="rect">
            <a:avLst/>
          </a:prstGeom>
          <a:effectLst/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4FE0C918-A128-4418-9973-F74DA1546357}"/>
              </a:ext>
            </a:extLst>
          </p:cNvPr>
          <p:cNvSpPr txBox="1"/>
          <p:nvPr/>
        </p:nvSpPr>
        <p:spPr>
          <a:xfrm>
            <a:off x="2814112" y="5087433"/>
            <a:ext cx="1410546" cy="307777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취소해야할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xmlns="" id="{2805AEB6-4C38-4018-BB9D-8C5F2831047A}"/>
              </a:ext>
            </a:extLst>
          </p:cNvPr>
          <p:cNvCxnSpPr>
            <a:cxnSpLocks/>
            <a:stCxn id="229" idx="1"/>
            <a:endCxn id="41" idx="1"/>
          </p:cNvCxnSpPr>
          <p:nvPr/>
        </p:nvCxnSpPr>
        <p:spPr>
          <a:xfrm rot="10800000">
            <a:off x="1398868" y="2868069"/>
            <a:ext cx="10894" cy="2417589"/>
          </a:xfrm>
          <a:prstGeom prst="bentConnector3">
            <a:avLst>
              <a:gd name="adj1" fmla="val 2198403"/>
            </a:avLst>
          </a:prstGeom>
          <a:ln w="38100">
            <a:solidFill>
              <a:srgbClr val="01C4BE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38215AC5-D9BC-4BBC-A93B-B8E1AFD9079D}"/>
              </a:ext>
            </a:extLst>
          </p:cNvPr>
          <p:cNvSpPr txBox="1"/>
          <p:nvPr/>
        </p:nvSpPr>
        <p:spPr>
          <a:xfrm>
            <a:off x="4709046" y="4673148"/>
            <a:ext cx="1088974" cy="523220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가게 도착이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늦어질 경우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D08899F9-4DC2-4FE1-AC0F-AADFDE19C603}"/>
              </a:ext>
            </a:extLst>
          </p:cNvPr>
          <p:cNvSpPr txBox="1"/>
          <p:nvPr/>
        </p:nvSpPr>
        <p:spPr>
          <a:xfrm>
            <a:off x="4721301" y="5208506"/>
            <a:ext cx="1156907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번호 확인 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전화</a:t>
            </a:r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xmlns="" id="{D01D43F7-D94F-40F2-87C5-67C51F0528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60"/>
          <a:stretch/>
        </p:blipFill>
        <p:spPr>
          <a:xfrm>
            <a:off x="5636365" y="4781799"/>
            <a:ext cx="588345" cy="503858"/>
          </a:xfrm>
          <a:prstGeom prst="rect">
            <a:avLst/>
          </a:prstGeom>
          <a:effectLst/>
        </p:spPr>
      </p:pic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xmlns="" id="{5309598C-C07A-4FCE-9C94-5CA2EEDD949F}"/>
              </a:ext>
            </a:extLst>
          </p:cNvPr>
          <p:cNvCxnSpPr>
            <a:cxnSpLocks/>
            <a:stCxn id="48" idx="3"/>
            <a:endCxn id="246" idx="1"/>
          </p:cNvCxnSpPr>
          <p:nvPr/>
        </p:nvCxnSpPr>
        <p:spPr>
          <a:xfrm flipV="1">
            <a:off x="5434215" y="1854301"/>
            <a:ext cx="212597" cy="836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6FA9724A-E644-4AE1-B58D-BC43FF5276E6}"/>
              </a:ext>
            </a:extLst>
          </p:cNvPr>
          <p:cNvSpPr txBox="1"/>
          <p:nvPr/>
        </p:nvSpPr>
        <p:spPr>
          <a:xfrm>
            <a:off x="5646812" y="1523762"/>
            <a:ext cx="1651696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영수증번호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주문번호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뒤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 확인</a:t>
            </a: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xmlns="" id="{AFBAC52C-AFC7-4587-8504-B47D6894B98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6828011" y="1670066"/>
            <a:ext cx="470497" cy="467527"/>
          </a:xfrm>
          <a:prstGeom prst="rect">
            <a:avLst/>
          </a:prstGeom>
          <a:effectLst/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92F639C0-711B-4D9C-A45F-29624614604A}"/>
              </a:ext>
            </a:extLst>
          </p:cNvPr>
          <p:cNvSpPr txBox="1"/>
          <p:nvPr/>
        </p:nvSpPr>
        <p:spPr>
          <a:xfrm>
            <a:off x="6178488" y="2346653"/>
            <a:ext cx="1120020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픽업완료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71D05A05-EA1F-43A8-8E8E-EFDC005B6CD7}"/>
              </a:ext>
            </a:extLst>
          </p:cNvPr>
          <p:cNvSpPr txBox="1"/>
          <p:nvPr/>
        </p:nvSpPr>
        <p:spPr>
          <a:xfrm>
            <a:off x="6162229" y="3185075"/>
            <a:ext cx="1120020" cy="661078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소요시간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</a:p>
        </p:txBody>
      </p:sp>
      <p:pic>
        <p:nvPicPr>
          <p:cNvPr id="261" name="그림 260">
            <a:extLst>
              <a:ext uri="{FF2B5EF4-FFF2-40B4-BE49-F238E27FC236}">
                <a16:creationId xmlns:a16="http://schemas.microsoft.com/office/drawing/2014/main" xmlns="" id="{699DF9B0-0DF8-4950-8A07-88B46F0A5E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6704496" y="3414007"/>
            <a:ext cx="673683" cy="557901"/>
          </a:xfrm>
          <a:prstGeom prst="rect">
            <a:avLst/>
          </a:prstGeom>
          <a:effectLst/>
        </p:spPr>
      </p:pic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xmlns="" id="{C551887C-E932-47C7-A683-23064D548F76}"/>
              </a:ext>
            </a:extLst>
          </p:cNvPr>
          <p:cNvCxnSpPr>
            <a:cxnSpLocks/>
            <a:stCxn id="246" idx="2"/>
            <a:endCxn id="256" idx="1"/>
          </p:cNvCxnSpPr>
          <p:nvPr/>
        </p:nvCxnSpPr>
        <p:spPr>
          <a:xfrm rot="5400000">
            <a:off x="6079398" y="2283930"/>
            <a:ext cx="492352" cy="294172"/>
          </a:xfrm>
          <a:prstGeom prst="bentConnector4">
            <a:avLst>
              <a:gd name="adj1" fmla="val 16433"/>
              <a:gd name="adj2" fmla="val 17771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xmlns="" id="{8136614D-6C53-4DD6-BC86-2EF393FB2551}"/>
              </a:ext>
            </a:extLst>
          </p:cNvPr>
          <p:cNvCxnSpPr>
            <a:cxnSpLocks/>
            <a:stCxn id="256" idx="2"/>
            <a:endCxn id="260" idx="1"/>
          </p:cNvCxnSpPr>
          <p:nvPr/>
        </p:nvCxnSpPr>
        <p:spPr>
          <a:xfrm rot="5400000">
            <a:off x="6196423" y="2973538"/>
            <a:ext cx="507883" cy="576269"/>
          </a:xfrm>
          <a:prstGeom prst="bentConnector4">
            <a:avLst>
              <a:gd name="adj1" fmla="val 17459"/>
              <a:gd name="adj2" fmla="val 139669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그림 256">
            <a:extLst>
              <a:ext uri="{FF2B5EF4-FFF2-40B4-BE49-F238E27FC236}">
                <a16:creationId xmlns:a16="http://schemas.microsoft.com/office/drawing/2014/main" xmlns="" id="{9911A015-499C-45B2-A043-0AE6F31BD0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6908045" y="2431016"/>
            <a:ext cx="673683" cy="557901"/>
          </a:xfrm>
          <a:prstGeom prst="rect">
            <a:avLst/>
          </a:prstGeom>
          <a:effectLst/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xmlns="" id="{E4A8A86B-0B8A-4D5B-A5D2-09E3F7215B5C}"/>
              </a:ext>
            </a:extLst>
          </p:cNvPr>
          <p:cNvSpPr txBox="1"/>
          <p:nvPr/>
        </p:nvSpPr>
        <p:spPr>
          <a:xfrm>
            <a:off x="7004118" y="4873660"/>
            <a:ext cx="1229803" cy="523220"/>
          </a:xfrm>
          <a:prstGeom prst="rect">
            <a:avLst/>
          </a:prstGeom>
          <a:solidFill>
            <a:srgbClr val="76717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 배달이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지연되는 경우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5A822AB4-136A-4DFF-904A-EF65E76BB9A5}"/>
              </a:ext>
            </a:extLst>
          </p:cNvPr>
          <p:cNvSpPr txBox="1"/>
          <p:nvPr/>
        </p:nvSpPr>
        <p:spPr>
          <a:xfrm>
            <a:off x="6997767" y="5411788"/>
            <a:ext cx="1236154" cy="43605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지연시간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3FBA682E-0DFB-4037-8EEA-08B3C14528FF}"/>
              </a:ext>
            </a:extLst>
          </p:cNvPr>
          <p:cNvSpPr txBox="1"/>
          <p:nvPr/>
        </p:nvSpPr>
        <p:spPr>
          <a:xfrm>
            <a:off x="6997767" y="5862751"/>
            <a:ext cx="1236154" cy="43605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사유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2" name="그림 281">
            <a:extLst>
              <a:ext uri="{FF2B5EF4-FFF2-40B4-BE49-F238E27FC236}">
                <a16:creationId xmlns:a16="http://schemas.microsoft.com/office/drawing/2014/main" xmlns="" id="{95A96775-A84A-491E-B242-94BCD64683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7688618" y="5377444"/>
            <a:ext cx="673683" cy="557901"/>
          </a:xfrm>
          <a:prstGeom prst="rect">
            <a:avLst/>
          </a:prstGeom>
          <a:effectLst/>
        </p:spPr>
      </p:pic>
      <p:pic>
        <p:nvPicPr>
          <p:cNvPr id="283" name="그림 282">
            <a:extLst>
              <a:ext uri="{FF2B5EF4-FFF2-40B4-BE49-F238E27FC236}">
                <a16:creationId xmlns:a16="http://schemas.microsoft.com/office/drawing/2014/main" xmlns="" id="{2E9866EB-5F11-4B6D-A049-7522DCA9AD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7611476" y="5880924"/>
            <a:ext cx="673683" cy="557901"/>
          </a:xfrm>
          <a:prstGeom prst="rect">
            <a:avLst/>
          </a:prstGeom>
          <a:effectLst/>
        </p:spPr>
      </p:pic>
      <p:pic>
        <p:nvPicPr>
          <p:cNvPr id="213" name="Picture 10" descr="Restaurant Delivery is in Demand During the COVID-19 Pandemic: Tips for  Safe Food Delivery — The Rail">
            <a:extLst>
              <a:ext uri="{FF2B5EF4-FFF2-40B4-BE49-F238E27FC236}">
                <a16:creationId xmlns:a16="http://schemas.microsoft.com/office/drawing/2014/main" xmlns="" id="{604745F8-A214-4440-A1B2-B2ACD0B85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8" r="7385"/>
          <a:stretch/>
        </p:blipFill>
        <p:spPr bwMode="auto">
          <a:xfrm>
            <a:off x="8626627" y="1280886"/>
            <a:ext cx="2727173" cy="13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TextBox 310">
            <a:extLst>
              <a:ext uri="{FF2B5EF4-FFF2-40B4-BE49-F238E27FC236}">
                <a16:creationId xmlns:a16="http://schemas.microsoft.com/office/drawing/2014/main" xmlns="" id="{52A430C6-0703-477A-8CE1-5D81D6FFFDBD}"/>
              </a:ext>
            </a:extLst>
          </p:cNvPr>
          <p:cNvSpPr txBox="1"/>
          <p:nvPr/>
        </p:nvSpPr>
        <p:spPr>
          <a:xfrm>
            <a:off x="9164365" y="3011831"/>
            <a:ext cx="1651696" cy="100756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 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배달관련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요청사항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  <p:pic>
        <p:nvPicPr>
          <p:cNvPr id="312" name="그림 311">
            <a:extLst>
              <a:ext uri="{FF2B5EF4-FFF2-40B4-BE49-F238E27FC236}">
                <a16:creationId xmlns:a16="http://schemas.microsoft.com/office/drawing/2014/main" xmlns="" id="{CFE61350-AECD-4294-87A8-61C4D2E756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10297212" y="3491117"/>
            <a:ext cx="470497" cy="467527"/>
          </a:xfrm>
          <a:prstGeom prst="rect">
            <a:avLst/>
          </a:prstGeom>
          <a:effectLst/>
        </p:spPr>
      </p:pic>
      <p:pic>
        <p:nvPicPr>
          <p:cNvPr id="433" name="그림 432">
            <a:extLst>
              <a:ext uri="{FF2B5EF4-FFF2-40B4-BE49-F238E27FC236}">
                <a16:creationId xmlns:a16="http://schemas.microsoft.com/office/drawing/2014/main" xmlns="" id="{D2936A55-DDE5-4E42-94F3-3E2AEFF88F6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9869039" y="5217300"/>
            <a:ext cx="388407" cy="385955"/>
          </a:xfrm>
          <a:prstGeom prst="rect">
            <a:avLst/>
          </a:prstGeom>
          <a:effectLst/>
        </p:spPr>
      </p:pic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xmlns="" id="{065F764D-AD72-4859-AF73-D5C8F14A0647}"/>
              </a:ext>
            </a:extLst>
          </p:cNvPr>
          <p:cNvCxnSpPr>
            <a:cxnSpLocks/>
            <a:stCxn id="311" idx="0"/>
            <a:endCxn id="213" idx="2"/>
          </p:cNvCxnSpPr>
          <p:nvPr/>
        </p:nvCxnSpPr>
        <p:spPr>
          <a:xfrm flipV="1">
            <a:off x="9990213" y="2589887"/>
            <a:ext cx="1" cy="42194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xmlns="" id="{CAB9A94F-2DC9-474E-9A7F-317E57AAF623}"/>
              </a:ext>
            </a:extLst>
          </p:cNvPr>
          <p:cNvCxnSpPr>
            <a:cxnSpLocks/>
            <a:stCxn id="274" idx="0"/>
            <a:endCxn id="311" idx="1"/>
          </p:cNvCxnSpPr>
          <p:nvPr/>
        </p:nvCxnSpPr>
        <p:spPr>
          <a:xfrm rot="5400000" flipH="1" flipV="1">
            <a:off x="7712669" y="3421965"/>
            <a:ext cx="1358046" cy="1545345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그림 388">
            <a:extLst>
              <a:ext uri="{FF2B5EF4-FFF2-40B4-BE49-F238E27FC236}">
                <a16:creationId xmlns:a16="http://schemas.microsoft.com/office/drawing/2014/main" xmlns="" id="{89EE3ABE-E2A8-45FB-BEC9-F46B87ECB4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r="4064" b="25990"/>
          <a:stretch/>
        </p:blipFill>
        <p:spPr>
          <a:xfrm>
            <a:off x="7753204" y="3548696"/>
            <a:ext cx="1133030" cy="779178"/>
          </a:xfrm>
          <a:prstGeom prst="rect">
            <a:avLst/>
          </a:prstGeom>
          <a:effectLst/>
        </p:spPr>
      </p:pic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xmlns="" id="{4EE92B91-51A9-4AE3-B8EF-A489896F62B3}"/>
              </a:ext>
            </a:extLst>
          </p:cNvPr>
          <p:cNvCxnSpPr>
            <a:cxnSpLocks/>
            <a:stCxn id="260" idx="3"/>
            <a:endCxn id="311" idx="1"/>
          </p:cNvCxnSpPr>
          <p:nvPr/>
        </p:nvCxnSpPr>
        <p:spPr>
          <a:xfrm>
            <a:off x="7282249" y="3515614"/>
            <a:ext cx="188211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xmlns="" id="{4623E425-ACF3-449B-8BBD-4475CCAD869E}"/>
              </a:ext>
            </a:extLst>
          </p:cNvPr>
          <p:cNvCxnSpPr>
            <a:cxnSpLocks/>
            <a:stCxn id="260" idx="2"/>
            <a:endCxn id="274" idx="1"/>
          </p:cNvCxnSpPr>
          <p:nvPr/>
        </p:nvCxnSpPr>
        <p:spPr>
          <a:xfrm rot="16200000" flipH="1">
            <a:off x="6218620" y="4349771"/>
            <a:ext cx="1289117" cy="28187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2" name="그림 431">
            <a:extLst>
              <a:ext uri="{FF2B5EF4-FFF2-40B4-BE49-F238E27FC236}">
                <a16:creationId xmlns:a16="http://schemas.microsoft.com/office/drawing/2014/main" xmlns="" id="{8BF6F1FE-79AE-44C2-AF38-2143432D757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6"/>
          <a:stretch/>
        </p:blipFill>
        <p:spPr>
          <a:xfrm>
            <a:off x="9767448" y="4589698"/>
            <a:ext cx="556142" cy="460561"/>
          </a:xfrm>
          <a:prstGeom prst="rect">
            <a:avLst/>
          </a:prstGeom>
          <a:effectLst/>
        </p:spPr>
      </p:pic>
      <p:pic>
        <p:nvPicPr>
          <p:cNvPr id="434" name="그림 433">
            <a:extLst>
              <a:ext uri="{FF2B5EF4-FFF2-40B4-BE49-F238E27FC236}">
                <a16:creationId xmlns:a16="http://schemas.microsoft.com/office/drawing/2014/main" xmlns="" id="{184DF691-309E-4D2E-B848-BFFB5F53298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60"/>
          <a:stretch/>
        </p:blipFill>
        <p:spPr>
          <a:xfrm>
            <a:off x="9844660" y="5791916"/>
            <a:ext cx="485693" cy="415947"/>
          </a:xfrm>
          <a:prstGeom prst="rect">
            <a:avLst/>
          </a:prstGeom>
          <a:effectLst/>
        </p:spPr>
      </p:pic>
      <p:sp>
        <p:nvSpPr>
          <p:cNvPr id="360" name="TextBox 359">
            <a:extLst>
              <a:ext uri="{FF2B5EF4-FFF2-40B4-BE49-F238E27FC236}">
                <a16:creationId xmlns:a16="http://schemas.microsoft.com/office/drawing/2014/main" xmlns="" id="{0DC6CA18-0047-4E8C-81F4-00A90CDFA9E9}"/>
              </a:ext>
            </a:extLst>
          </p:cNvPr>
          <p:cNvSpPr txBox="1"/>
          <p:nvPr/>
        </p:nvSpPr>
        <p:spPr>
          <a:xfrm>
            <a:off x="10490062" y="4673148"/>
            <a:ext cx="70898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5~8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xmlns="" id="{71260DCD-6560-4135-A6F2-438A586CC85D}"/>
              </a:ext>
            </a:extLst>
          </p:cNvPr>
          <p:cNvSpPr txBox="1"/>
          <p:nvPr/>
        </p:nvSpPr>
        <p:spPr>
          <a:xfrm>
            <a:off x="10490061" y="5246864"/>
            <a:ext cx="119940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xmlns="" id="{F74C1C0A-24F9-48DB-9D0D-E18F62368707}"/>
              </a:ext>
            </a:extLst>
          </p:cNvPr>
          <p:cNvSpPr txBox="1"/>
          <p:nvPr/>
        </p:nvSpPr>
        <p:spPr>
          <a:xfrm>
            <a:off x="10490061" y="5795649"/>
            <a:ext cx="119940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0~1</a:t>
            </a:r>
            <a:r>
              <a:rPr lang="ko-KR" altLang="en-US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77957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C099B5BC-6A71-40CA-8D33-203A13C2430D}"/>
              </a:ext>
            </a:extLst>
          </p:cNvPr>
          <p:cNvSpPr/>
          <p:nvPr/>
        </p:nvSpPr>
        <p:spPr>
          <a:xfrm>
            <a:off x="2688607" y="4060308"/>
            <a:ext cx="1520491" cy="2118930"/>
          </a:xfrm>
          <a:prstGeom prst="rect">
            <a:avLst/>
          </a:prstGeom>
          <a:solidFill>
            <a:srgbClr val="48BC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E872F51-3A38-4020-99CF-67C262FAA166}"/>
              </a:ext>
            </a:extLst>
          </p:cNvPr>
          <p:cNvSpPr/>
          <p:nvPr/>
        </p:nvSpPr>
        <p:spPr>
          <a:xfrm>
            <a:off x="3274470" y="1268413"/>
            <a:ext cx="4294227" cy="2376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 오는 날 급하게 음식 배달하다가 넘어져 주저앉은 배달원</a:t>
            </a:r>
            <a:endParaRPr lang="en-US" altLang="ko-KR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중 배달원 귀책 사유로 음식을 배달할 수 없는 상황이 된다면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음식값은 모두 배달원이 지불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안전운전 요구됨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자료 필요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1.2 </a:t>
            </a:r>
            <a:r>
              <a:rPr lang="ko-KR" altLang="en-US" sz="2400" dirty="0">
                <a:solidFill>
                  <a:schemeClr val="bg1"/>
                </a:solidFill>
              </a:rPr>
              <a:t>사용자 경험 파악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라이더의 리스크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146" name="Picture 2" descr="온라인 커뮤니티">
            <a:extLst>
              <a:ext uri="{FF2B5EF4-FFF2-40B4-BE49-F238E27FC236}">
                <a16:creationId xmlns:a16="http://schemas.microsoft.com/office/drawing/2014/main" xmlns="" id="{1CC34DF0-9732-4A7F-9BEF-2D07B22F2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0"/>
          <a:stretch/>
        </p:blipFill>
        <p:spPr bwMode="auto">
          <a:xfrm>
            <a:off x="731838" y="1268413"/>
            <a:ext cx="2542632" cy="23764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773F09D-43EE-4BD3-8A9E-927772837A07}"/>
              </a:ext>
            </a:extLst>
          </p:cNvPr>
          <p:cNvGrpSpPr/>
          <p:nvPr/>
        </p:nvGrpSpPr>
        <p:grpSpPr>
          <a:xfrm>
            <a:off x="8075053" y="1256997"/>
            <a:ext cx="2036276" cy="2387903"/>
            <a:chOff x="8256587" y="1291457"/>
            <a:chExt cx="2028150" cy="23783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xmlns="" id="{C8F5468C-E5A3-4B4B-B105-AB00DF8F47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732"/>
            <a:stretch/>
          </p:blipFill>
          <p:spPr bwMode="auto">
            <a:xfrm>
              <a:off x="8256588" y="1291457"/>
              <a:ext cx="2028149" cy="16606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AAF9B001-F8F8-42AE-8C35-9BE5774ACDAD}"/>
                </a:ext>
              </a:extLst>
            </p:cNvPr>
            <p:cNvSpPr/>
            <p:nvPr/>
          </p:nvSpPr>
          <p:spPr>
            <a:xfrm>
              <a:off x="8256587" y="2952077"/>
              <a:ext cx="2028150" cy="7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음식이 배달 중 안에서 터져서 소비자 불만이 발생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C6CB49D-E4BC-4650-9053-BA7321FD2CFF}"/>
              </a:ext>
            </a:extLst>
          </p:cNvPr>
          <p:cNvSpPr/>
          <p:nvPr/>
        </p:nvSpPr>
        <p:spPr>
          <a:xfrm>
            <a:off x="4026317" y="4063284"/>
            <a:ext cx="2745675" cy="21159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" name="Picture 2" descr="배민커넥트 - Home | Facebook">
            <a:extLst>
              <a:ext uri="{FF2B5EF4-FFF2-40B4-BE49-F238E27FC236}">
                <a16:creationId xmlns:a16="http://schemas.microsoft.com/office/drawing/2014/main" xmlns="" id="{C31D2DBE-9838-4BA6-B59E-B0070B4C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9" y="4063285"/>
            <a:ext cx="1956768" cy="18197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6868CF22-36DA-42CB-B232-09FB973FFE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4554" r="11984" b="19158"/>
          <a:stretch/>
        </p:blipFill>
        <p:spPr>
          <a:xfrm>
            <a:off x="2832521" y="4961725"/>
            <a:ext cx="330129" cy="328045"/>
          </a:xfrm>
          <a:prstGeom prst="rect">
            <a:avLst/>
          </a:prstGeom>
          <a:effectLst/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E906B3B7-A93E-4F76-94F5-CE12FA6091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2668" b="21074"/>
          <a:stretch/>
        </p:blipFill>
        <p:spPr>
          <a:xfrm>
            <a:off x="2832521" y="4213338"/>
            <a:ext cx="371475" cy="373081"/>
          </a:xfrm>
          <a:prstGeom prst="rect">
            <a:avLst/>
          </a:prstGeom>
          <a:effectLst/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C9B42369-0190-4087-A6FC-3BAF33EF38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60"/>
          <a:stretch/>
        </p:blipFill>
        <p:spPr>
          <a:xfrm>
            <a:off x="2783880" y="5591679"/>
            <a:ext cx="412818" cy="353537"/>
          </a:xfrm>
          <a:prstGeom prst="rect">
            <a:avLst/>
          </a:prstGeom>
          <a:effectLst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109E9E-8087-4CE2-983C-5051B5AF4BC0}"/>
              </a:ext>
            </a:extLst>
          </p:cNvPr>
          <p:cNvSpPr txBox="1"/>
          <p:nvPr/>
        </p:nvSpPr>
        <p:spPr>
          <a:xfrm>
            <a:off x="3321814" y="4312560"/>
            <a:ext cx="70898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5~8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60DD303-E446-4FDC-A9CB-CCFFB7E5E185}"/>
              </a:ext>
            </a:extLst>
          </p:cNvPr>
          <p:cNvSpPr txBox="1"/>
          <p:nvPr/>
        </p:nvSpPr>
        <p:spPr>
          <a:xfrm>
            <a:off x="3341751" y="5000813"/>
            <a:ext cx="67727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1C9BA23-B9D9-425A-8A0B-D9385BBCAED2}"/>
              </a:ext>
            </a:extLst>
          </p:cNvPr>
          <p:cNvSpPr txBox="1"/>
          <p:nvPr/>
        </p:nvSpPr>
        <p:spPr>
          <a:xfrm>
            <a:off x="3341750" y="5668217"/>
            <a:ext cx="67727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0~1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1732E68-4892-432B-BE04-39BE89ED9C92}"/>
              </a:ext>
            </a:extLst>
          </p:cNvPr>
          <p:cNvSpPr txBox="1"/>
          <p:nvPr/>
        </p:nvSpPr>
        <p:spPr>
          <a:xfrm>
            <a:off x="4078112" y="4213338"/>
            <a:ext cx="2557236" cy="199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 계속 조작을 스마트폰 화면을 보면서 해야함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안전 문제 발생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과정 중 한 개라도 놓치면 배차 취소되어 시간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돈을 낭비할 수 있음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50" name="Picture 6" descr="데이터 뉴스] 다른 교통사고 줄었는데 오토바이 사망 사고만 증가 - 시사저널">
            <a:extLst>
              <a:ext uri="{FF2B5EF4-FFF2-40B4-BE49-F238E27FC236}">
                <a16:creationId xmlns:a16="http://schemas.microsoft.com/office/drawing/2014/main" xmlns="" id="{9C44F9C6-4524-4F4F-BB82-2602C216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72" y="4060307"/>
            <a:ext cx="4109441" cy="21189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3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1.2 </a:t>
            </a:r>
            <a:r>
              <a:rPr lang="ko-KR" altLang="en-US" sz="2400" dirty="0">
                <a:solidFill>
                  <a:schemeClr val="bg1"/>
                </a:solidFill>
              </a:rPr>
              <a:t>사용자 경험 파악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배달 서비스의 리스크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B02457B-E890-4241-B581-3DECEE129CD7}"/>
              </a:ext>
            </a:extLst>
          </p:cNvPr>
          <p:cNvSpPr/>
          <p:nvPr/>
        </p:nvSpPr>
        <p:spPr>
          <a:xfrm>
            <a:off x="731838" y="5187023"/>
            <a:ext cx="10620375" cy="1121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배달의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Quality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배달 중개서비스의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Quality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영향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99C545E-2668-4483-8CC1-11761E3E1BA4}"/>
              </a:ext>
            </a:extLst>
          </p:cNvPr>
          <p:cNvSpPr/>
          <p:nvPr/>
        </p:nvSpPr>
        <p:spPr>
          <a:xfrm>
            <a:off x="731838" y="1767702"/>
            <a:ext cx="10620375" cy="2769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배달원에 대한 텍스트 감정분석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 관련 이슈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국회 논의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급증하고 있는 이륜차 사망사고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배달원 노조 등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A0CDE5-8F95-4B82-BC38-11BF6A12750C}"/>
              </a:ext>
            </a:extLst>
          </p:cNvPr>
          <p:cNvSpPr txBox="1"/>
          <p:nvPr/>
        </p:nvSpPr>
        <p:spPr>
          <a:xfrm>
            <a:off x="731838" y="4760881"/>
            <a:ext cx="6097508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품질 리스크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D757BE1-1C41-4785-911D-DCEE2255C282}"/>
              </a:ext>
            </a:extLst>
          </p:cNvPr>
          <p:cNvSpPr txBox="1"/>
          <p:nvPr/>
        </p:nvSpPr>
        <p:spPr>
          <a:xfrm>
            <a:off x="731838" y="1299817"/>
            <a:ext cx="609750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리스크</a:t>
            </a:r>
            <a:endParaRPr lang="en-US" altLang="ko-KR" sz="1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0DBE5AB8-37A6-42A2-BD40-24172443FC7F}"/>
              </a:ext>
            </a:extLst>
          </p:cNvPr>
          <p:cNvSpPr txBox="1">
            <a:spLocks/>
          </p:cNvSpPr>
          <p:nvPr/>
        </p:nvSpPr>
        <p:spPr>
          <a:xfrm>
            <a:off x="731838" y="1268413"/>
            <a:ext cx="4981280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180000" bIns="18000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 </a:t>
            </a:r>
            <a:r>
              <a:rPr lang="ko-KR" altLang="en-US" sz="2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아이템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697A8F6-6DBB-406C-95A4-2F36E129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520" y="1268413"/>
            <a:ext cx="4981280" cy="50403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구현하려는 기능</a:t>
            </a:r>
            <a:endParaRPr lang="en-US" altLang="ko-KR" sz="1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업무 중 발생하는 </a:t>
            </a:r>
            <a:r>
              <a:rPr lang="ko-KR" altLang="en-US" sz="1400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 조작 중 일부 필요한 부분을 음성인식을 통해 처리할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있도록 개발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센서에서 </a:t>
            </a:r>
            <a:r>
              <a:rPr lang="ko-KR" altLang="en-US" sz="1400" dirty="0"/>
              <a:t>흔들림 감지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4472C4"/>
                </a:solidFill>
              </a:rPr>
              <a:t>과하게 흔들릴 때 </a:t>
            </a:r>
            <a:r>
              <a:rPr lang="ko-KR" altLang="en-US" sz="1400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라이더에게 알려줘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온전한 상태로 음식 배달할 수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있게하기</a:t>
            </a: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흔들림 센서로 </a:t>
            </a:r>
            <a:r>
              <a:rPr lang="ko-KR" altLang="en-US" sz="1400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라이더 </a:t>
            </a:r>
            <a:r>
              <a:rPr lang="ko-KR" altLang="en-US" sz="1400" dirty="0">
                <a:solidFill>
                  <a:srgbClr val="4472C4"/>
                </a:solidFill>
              </a:rPr>
              <a:t>안전 운행점수를 평가</a:t>
            </a:r>
            <a:r>
              <a:rPr lang="en-US" altLang="ko-KR" sz="1400" dirty="0">
                <a:solidFill>
                  <a:srgbClr val="4472C4"/>
                </a:solidFill>
              </a:rPr>
              <a:t>, </a:t>
            </a:r>
            <a:r>
              <a:rPr lang="ko-KR" altLang="en-US" sz="1400" dirty="0">
                <a:solidFill>
                  <a:srgbClr val="4472C4"/>
                </a:solidFill>
              </a:rPr>
              <a:t>데이터 축척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  <a:endParaRPr lang="en-US" altLang="ko-KR" sz="1800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시간이 되면 구현하려는 기능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헬멧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충격을 감지해서 라이더의 상태여부를 체크하고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119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스피커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어린이 보호구역 알림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7EC06D6-0D49-4DDC-A9B4-0556275F6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4" r="13162"/>
          <a:stretch/>
        </p:blipFill>
        <p:spPr>
          <a:xfrm>
            <a:off x="916260" y="2721208"/>
            <a:ext cx="2906163" cy="3219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110BFA-5E88-4346-BDD0-52BD0D7705F5}"/>
              </a:ext>
            </a:extLst>
          </p:cNvPr>
          <p:cNvSpPr txBox="1"/>
          <p:nvPr/>
        </p:nvSpPr>
        <p:spPr>
          <a:xfrm>
            <a:off x="838200" y="1983809"/>
            <a:ext cx="164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흔들림 측정센서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68890B-6628-4FB2-BD38-2A394C18D44B}"/>
              </a:ext>
            </a:extLst>
          </p:cNvPr>
          <p:cNvSpPr txBox="1"/>
          <p:nvPr/>
        </p:nvSpPr>
        <p:spPr>
          <a:xfrm>
            <a:off x="3579068" y="2100583"/>
            <a:ext cx="18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음성인식 </a:t>
            </a:r>
            <a:r>
              <a:rPr lang="en-US" altLang="ko-KR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4472C4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스피커</a:t>
            </a:r>
            <a:endParaRPr lang="en-US" altLang="ko-KR" dirty="0">
              <a:solidFill>
                <a:srgbClr val="4472C4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B80705A-1537-4F38-B1BF-DEB0387BD703}"/>
              </a:ext>
            </a:extLst>
          </p:cNvPr>
          <p:cNvCxnSpPr>
            <a:cxnSpLocks/>
          </p:cNvCxnSpPr>
          <p:nvPr/>
        </p:nvCxnSpPr>
        <p:spPr>
          <a:xfrm>
            <a:off x="1647731" y="2353141"/>
            <a:ext cx="0" cy="715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B43D1452-4EE9-470F-AD0D-A16F28210C2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26004" y="2285249"/>
            <a:ext cx="553064" cy="778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xmlns="" id="{B9C951C1-3174-4D0A-B044-33A0A4B3318E}"/>
              </a:ext>
            </a:extLst>
          </p:cNvPr>
          <p:cNvSpPr/>
          <p:nvPr/>
        </p:nvSpPr>
        <p:spPr>
          <a:xfrm>
            <a:off x="3749756" y="2842600"/>
            <a:ext cx="1855954" cy="595325"/>
          </a:xfrm>
          <a:prstGeom prst="wedgeRectCallout">
            <a:avLst>
              <a:gd name="adj1" fmla="val -82538"/>
              <a:gd name="adj2" fmla="val 474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 픽업 완료</a:t>
            </a:r>
            <a:r>
              <a:rPr lang="en-US" altLang="ko-KR" dirty="0">
                <a:solidFill>
                  <a:srgbClr val="4472C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rgbClr val="4472C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8926D18-90D3-49E0-A89D-D9AB8902B64C}"/>
              </a:ext>
            </a:extLst>
          </p:cNvPr>
          <p:cNvSpPr/>
          <p:nvPr/>
        </p:nvSpPr>
        <p:spPr>
          <a:xfrm>
            <a:off x="3749756" y="3559317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**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픽업완료 처리했습니다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763EDD8-C02E-4957-A8BB-F20664763073}"/>
              </a:ext>
            </a:extLst>
          </p:cNvPr>
          <p:cNvSpPr/>
          <p:nvPr/>
        </p:nvSpPr>
        <p:spPr>
          <a:xfrm>
            <a:off x="3749756" y="4439885"/>
            <a:ext cx="1855954" cy="7863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가방이 많이 흔들려요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3611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ko-KR" altLang="en-US" sz="4000" dirty="0"/>
              <a:t>빅데이터</a:t>
            </a:r>
            <a:r>
              <a:rPr lang="ko-KR" altLang="en-US" sz="3700" dirty="0"/>
              <a:t> 활용기술</a:t>
            </a:r>
            <a:r>
              <a:rPr lang="en-US" altLang="ko-KR" sz="3700" dirty="0"/>
              <a:t>/ </a:t>
            </a:r>
            <a:r>
              <a:rPr lang="ko-KR" altLang="en-US" sz="3700" dirty="0"/>
              <a:t>방안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2375CE5-CED3-4ADC-A4D8-300A98BB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75" y="1268413"/>
            <a:ext cx="7200900" cy="5040312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>빅데이터 주요 업무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언택트에</a:t>
            </a:r>
            <a:r>
              <a:rPr lang="ko-KR" altLang="en-US" sz="1400" dirty="0"/>
              <a:t> 관련된 이슈 워드 클라우드로 보여주기 </a:t>
            </a:r>
            <a:r>
              <a:rPr lang="en-US" altLang="ko-KR" sz="1400" dirty="0"/>
              <a:t>(</a:t>
            </a:r>
            <a:r>
              <a:rPr lang="ko-KR" altLang="en-US" sz="1400" dirty="0"/>
              <a:t>트위터</a:t>
            </a:r>
            <a:r>
              <a:rPr lang="en-US" altLang="ko-KR" sz="1400" dirty="0"/>
              <a:t>, </a:t>
            </a:r>
            <a:r>
              <a:rPr lang="ko-KR" altLang="en-US" sz="1400" dirty="0"/>
              <a:t>구글기사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외식과 배달의 사용량 변화 </a:t>
            </a:r>
            <a:r>
              <a:rPr lang="en-US" altLang="ko-KR" sz="1400" dirty="0"/>
              <a:t>(</a:t>
            </a:r>
            <a:r>
              <a:rPr lang="ko-KR" altLang="en-US" sz="1400" dirty="0"/>
              <a:t>공공데이터 포털 참조</a:t>
            </a:r>
            <a:r>
              <a:rPr lang="en-US" altLang="ko-KR" sz="1400" dirty="0"/>
              <a:t>?)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오토바이 사고 비율</a:t>
            </a:r>
            <a:r>
              <a:rPr lang="en-US" altLang="ko-KR" sz="1400" dirty="0"/>
              <a:t>, </a:t>
            </a:r>
            <a:r>
              <a:rPr lang="ko-KR" altLang="en-US" sz="1400" dirty="0"/>
              <a:t>내용 </a:t>
            </a:r>
            <a:r>
              <a:rPr lang="en-US" altLang="ko-KR" sz="1400" dirty="0"/>
              <a:t>( </a:t>
            </a:r>
            <a:r>
              <a:rPr lang="ko-KR" altLang="en-US" sz="1400" dirty="0"/>
              <a:t>증가추세 그래프로 확인 </a:t>
            </a:r>
            <a:r>
              <a:rPr lang="en-US" altLang="ko-KR" sz="1400" dirty="0"/>
              <a:t>) , </a:t>
            </a:r>
            <a:r>
              <a:rPr lang="ko-KR" altLang="en-US" sz="1400" dirty="0"/>
              <a:t>지도 시각화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고용 비율은 줄었지만 배민 라이더는 증가하고 </a:t>
            </a:r>
            <a:r>
              <a:rPr lang="ko-KR" altLang="en-US" sz="1400" dirty="0" err="1"/>
              <a:t>있다는걸</a:t>
            </a:r>
            <a:r>
              <a:rPr lang="ko-KR" altLang="en-US" sz="1400" dirty="0"/>
              <a:t> 보여주는 자료</a:t>
            </a:r>
            <a:r>
              <a:rPr lang="en-US" altLang="ko-KR" sz="1400" dirty="0"/>
              <a:t>(</a:t>
            </a:r>
            <a:r>
              <a:rPr lang="ko-KR" altLang="en-US" sz="1400" dirty="0"/>
              <a:t>뉴스</a:t>
            </a:r>
            <a:r>
              <a:rPr lang="en-US" altLang="ko-KR" sz="1400" dirty="0"/>
              <a:t>?)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배달서비스의 증가 추세 확인해보기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산재 중 오토바이사고의 비율 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 있다면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흔들림 센서 측정값으로 라이더 평가 </a:t>
            </a:r>
            <a:r>
              <a:rPr lang="en-US" altLang="ko-KR" sz="1400" dirty="0"/>
              <a:t>(</a:t>
            </a:r>
            <a:r>
              <a:rPr lang="ko-KR" altLang="en-US" sz="1400" dirty="0"/>
              <a:t>위험한 라이더</a:t>
            </a:r>
            <a:r>
              <a:rPr lang="en-US" altLang="ko-KR" sz="1400" dirty="0"/>
              <a:t>, </a:t>
            </a:r>
            <a:r>
              <a:rPr lang="ko-KR" altLang="en-US" sz="1400" dirty="0"/>
              <a:t>실제 음식에 영향을 줬는지</a:t>
            </a:r>
            <a:r>
              <a:rPr lang="en-US" altLang="ko-KR" sz="1400" dirty="0"/>
              <a:t>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5C4FCFA9-CCCD-4A70-8D81-6A7508D4420C}"/>
              </a:ext>
            </a:extLst>
          </p:cNvPr>
          <p:cNvSpPr txBox="1">
            <a:spLocks/>
          </p:cNvSpPr>
          <p:nvPr/>
        </p:nvSpPr>
        <p:spPr>
          <a:xfrm>
            <a:off x="8256587" y="1268413"/>
            <a:ext cx="3095625" cy="50403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빅데이터 주요 사용 모듈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folium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seaborn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wordcloud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Konlpy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sklearn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tweepy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10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B0C6E4-9C6C-44AE-9F70-30DC9FC4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ko-KR" altLang="en-US" sz="3700" dirty="0"/>
              <a:t>클라우드 활용기술</a:t>
            </a:r>
            <a:r>
              <a:rPr lang="en-US" altLang="ko-KR" sz="3700" dirty="0"/>
              <a:t>/ </a:t>
            </a:r>
            <a:r>
              <a:rPr lang="ko-KR" altLang="en-US" sz="3700" dirty="0"/>
              <a:t>방안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2375CE5-CED3-4ADC-A4D8-300A98BB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75" y="1268413"/>
            <a:ext cx="6086412" cy="504031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사용자 정보 관리 </a:t>
            </a:r>
            <a:r>
              <a:rPr lang="en-US" altLang="ko-KR" sz="1400" dirty="0"/>
              <a:t>(</a:t>
            </a:r>
            <a:r>
              <a:rPr lang="ko-KR" altLang="en-US" sz="1400" dirty="0"/>
              <a:t>인증</a:t>
            </a:r>
            <a:r>
              <a:rPr lang="en-US" altLang="ko-KR" sz="1400" dirty="0"/>
              <a:t>), </a:t>
            </a:r>
            <a:r>
              <a:rPr lang="ko-KR" altLang="en-US" sz="1400" dirty="0"/>
              <a:t>배달 주문 정보 등의 주요 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 </a:t>
            </a:r>
            <a:r>
              <a:rPr lang="ko-KR" altLang="en-US" sz="1400" dirty="0"/>
              <a:t>설계 및 구축 및 </a:t>
            </a:r>
            <a:r>
              <a:rPr lang="en-US" altLang="ko-KR" sz="1400" dirty="0"/>
              <a:t>Back-End </a:t>
            </a:r>
            <a:r>
              <a:rPr lang="ko-KR" altLang="en-US" sz="1400" dirty="0"/>
              <a:t>서버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배달 예약</a:t>
            </a:r>
            <a:r>
              <a:rPr lang="en-US" altLang="ko-KR" sz="1400" dirty="0"/>
              <a:t>, </a:t>
            </a:r>
            <a:r>
              <a:rPr lang="ko-KR" altLang="en-US" sz="1400" dirty="0"/>
              <a:t>완료 및 새로운 배달 예약을 음성으로 처리하는 경우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>각 음성 요청 </a:t>
            </a:r>
            <a:r>
              <a:rPr lang="en-US" altLang="ko-KR" sz="1400" dirty="0"/>
              <a:t>/ </a:t>
            </a:r>
            <a:r>
              <a:rPr lang="ko-KR" altLang="en-US" sz="1400" dirty="0"/>
              <a:t>응답 이벤트에 대한 </a:t>
            </a:r>
            <a:r>
              <a:rPr lang="en-US" altLang="ko-KR" sz="1400" dirty="0"/>
              <a:t>lambda </a:t>
            </a:r>
            <a:r>
              <a:rPr lang="ko-KR" altLang="en-US" sz="1400" dirty="0"/>
              <a:t>함수 구축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RESTful API</a:t>
            </a:r>
            <a:r>
              <a:rPr lang="ko-KR" altLang="en-US" sz="1400" dirty="0"/>
              <a:t>를 통한 기능 별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-gateway </a:t>
            </a:r>
            <a:r>
              <a:rPr lang="ko-KR" altLang="en-US" sz="1400" dirty="0" err="1"/>
              <a:t>엔드포인트</a:t>
            </a:r>
            <a:r>
              <a:rPr lang="ko-KR" altLang="en-US" sz="1400" dirty="0"/>
              <a:t> 제공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DB </a:t>
            </a:r>
            <a:r>
              <a:rPr lang="ko-KR" altLang="en-US" sz="1400" dirty="0"/>
              <a:t>서버의 지속적인 로그 확인 배포 자동화를 위한 </a:t>
            </a:r>
            <a:r>
              <a:rPr lang="en-US" altLang="ko-KR" sz="1400" dirty="0"/>
              <a:t>CI/CD </a:t>
            </a:r>
            <a:r>
              <a:rPr lang="ko-KR" altLang="en-US" sz="1400" dirty="0"/>
              <a:t>서비스 구축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서버 모니터링을 위한 관리자 페이지 제작 </a:t>
            </a:r>
            <a:r>
              <a:rPr lang="en-US" altLang="ko-KR" sz="1400" dirty="0"/>
              <a:t>(React.js</a:t>
            </a:r>
            <a:r>
              <a:rPr lang="ko-KR" altLang="en-US" sz="1400" dirty="0"/>
              <a:t>를 이용한 </a:t>
            </a:r>
            <a:r>
              <a:rPr lang="en-US" altLang="ko-KR" sz="1400" dirty="0"/>
              <a:t>SPA </a:t>
            </a:r>
            <a:r>
              <a:rPr lang="ko-KR" altLang="en-US" sz="1400" dirty="0"/>
              <a:t>페이지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5AA2D0A-266C-4B22-9D0E-1B36F9F5A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8724"/>
          <a:stretch/>
        </p:blipFill>
        <p:spPr>
          <a:xfrm>
            <a:off x="7194049" y="3927017"/>
            <a:ext cx="4158164" cy="2381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030BECE-DFF7-4416-8738-3D3F505916B1}"/>
              </a:ext>
            </a:extLst>
          </p:cNvPr>
          <p:cNvGrpSpPr/>
          <p:nvPr/>
        </p:nvGrpSpPr>
        <p:grpSpPr>
          <a:xfrm>
            <a:off x="7194049" y="1263192"/>
            <a:ext cx="4156401" cy="2381708"/>
            <a:chOff x="7109840" y="3927017"/>
            <a:chExt cx="4156401" cy="23817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내용 개체 틀 2">
              <a:extLst>
                <a:ext uri="{FF2B5EF4-FFF2-40B4-BE49-F238E27FC236}">
                  <a16:creationId xmlns:a16="http://schemas.microsoft.com/office/drawing/2014/main" xmlns="" id="{13B5E56A-8203-4C93-B8CD-F460BF42200A}"/>
                </a:ext>
              </a:extLst>
            </p:cNvPr>
            <p:cNvSpPr txBox="1">
              <a:spLocks/>
            </p:cNvSpPr>
            <p:nvPr/>
          </p:nvSpPr>
          <p:spPr>
            <a:xfrm>
              <a:off x="7109840" y="3927017"/>
              <a:ext cx="4156401" cy="2381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txBody>
            <a:bodyPr lIns="180000" tIns="180000" rIns="180000" bIns="18000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ko-KR" altLang="en-US" sz="1000" dirty="0"/>
            </a:p>
          </p:txBody>
        </p:sp>
        <p:pic>
          <p:nvPicPr>
            <p:cNvPr id="2059" name="Picture 11" descr="         API 게이트웨이 액세스       ">
              <a:extLst>
                <a:ext uri="{FF2B5EF4-FFF2-40B4-BE49-F238E27FC236}">
                  <a16:creationId xmlns:a16="http://schemas.microsoft.com/office/drawing/2014/main" xmlns="" id="{5F271F22-4F00-4EB4-ACA4-EC46BCB5EE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98" r="-1" b="-1"/>
            <a:stretch/>
          </p:blipFill>
          <p:spPr bwMode="auto">
            <a:xfrm>
              <a:off x="7298165" y="4033921"/>
              <a:ext cx="3783278" cy="216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8219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656</Words>
  <Application>Microsoft Office PowerPoint</Application>
  <PresentationFormat>와이드스크린</PresentationFormat>
  <Paragraphs>154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나눔스퀘어 Bold</vt:lpstr>
      <vt:lpstr>맑은 고딕</vt:lpstr>
      <vt:lpstr>배달의민족 한나체 Pro</vt:lpstr>
      <vt:lpstr>나눔스퀘어</vt:lpstr>
      <vt:lpstr>디자인 사용자 지정</vt:lpstr>
      <vt:lpstr>1_디자인 사용자 지정</vt:lpstr>
      <vt:lpstr>PowerPoint 프레젠테이션</vt:lpstr>
      <vt:lpstr>PowerPoint 프레젠테이션</vt:lpstr>
      <vt:lpstr>1.1 기획 배경</vt:lpstr>
      <vt:lpstr>1.2 사용자 경험 파악(배민 커넥트 라이더앱)</vt:lpstr>
      <vt:lpstr>1.2 사용자 경험 파악(라이더의 리스크)</vt:lpstr>
      <vt:lpstr>1.2 사용자 경험 파악(배달 서비스의 리스크)</vt:lpstr>
      <vt:lpstr>1.1 아이템 기능</vt:lpstr>
      <vt:lpstr>빅데이터 활용기술/ 방안</vt:lpstr>
      <vt:lpstr>클라우드 활용기술/ 방안</vt:lpstr>
      <vt:lpstr>IOT 활용기술/ 방안</vt:lpstr>
      <vt:lpstr>AI 활용기술 / 방안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 Kyu</dc:creator>
  <cp:lastModifiedBy>User</cp:lastModifiedBy>
  <cp:revision>28</cp:revision>
  <dcterms:created xsi:type="dcterms:W3CDTF">2020-11-20T15:39:06Z</dcterms:created>
  <dcterms:modified xsi:type="dcterms:W3CDTF">2021-09-06T01:04:06Z</dcterms:modified>
</cp:coreProperties>
</file>