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89" r:id="rId6"/>
    <p:sldId id="290" r:id="rId7"/>
    <p:sldId id="291" r:id="rId8"/>
    <p:sldId id="288" r:id="rId9"/>
    <p:sldId id="287" r:id="rId10"/>
    <p:sldId id="261" r:id="rId11"/>
    <p:sldId id="265" r:id="rId12"/>
    <p:sldId id="282" r:id="rId13"/>
    <p:sldId id="280" r:id="rId14"/>
    <p:sldId id="278" r:id="rId15"/>
    <p:sldId id="279" r:id="rId16"/>
    <p:sldId id="281" r:id="rId17"/>
    <p:sldId id="283" r:id="rId18"/>
    <p:sldId id="284" r:id="rId19"/>
    <p:sldId id="285" r:id="rId20"/>
    <p:sldId id="286" r:id="rId21"/>
    <p:sldId id="292" r:id="rId22"/>
    <p:sldId id="303" r:id="rId23"/>
    <p:sldId id="304" r:id="rId24"/>
    <p:sldId id="305" r:id="rId25"/>
    <p:sldId id="306" r:id="rId26"/>
    <p:sldId id="307" r:id="rId27"/>
    <p:sldId id="310" r:id="rId28"/>
    <p:sldId id="311" r:id="rId29"/>
    <p:sldId id="312" r:id="rId30"/>
    <p:sldId id="308" r:id="rId31"/>
    <p:sldId id="309" r:id="rId32"/>
    <p:sldId id="296" r:id="rId33"/>
    <p:sldId id="297" r:id="rId34"/>
    <p:sldId id="298" r:id="rId35"/>
    <p:sldId id="299"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28"/>
    <p:restoredTop sz="95748"/>
  </p:normalViewPr>
  <p:slideViewPr>
    <p:cSldViewPr snapToGrid="0">
      <p:cViewPr varScale="1">
        <p:scale>
          <a:sx n="51" d="100"/>
          <a:sy n="51" d="100"/>
        </p:scale>
        <p:origin x="224"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2/7/24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2/7/24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2/7/24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2/7/24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2/7/24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2/7/24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2/7/24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main/Week1/labs-jupyter-spacex-Data%20wrangl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3c52aa9bea70bb92499526d5a7ce86f465fdc618/Week2/jupyter-labs-eda-sql-coursera_sqllite.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3c52aa9bea70bb92499526d5a7ce86f465fdc618/Week2/jupyter-labs-eda-sql-coursera_sqllite.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github.com/blindmouse/coursera_ibm_data_science_capstone_zwg_0124/blob/3c52aa9bea70bb92499526d5a7ce86f465fdc618/Week2/jupyter-labs-eda-sql-coursera_sqllite.ipynb"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hub.com/blindmouse/coursera_ibm_data_science_capstone_zwg_0124/blob/3c52aa9bea70bb92499526d5a7ce86f465fdc618/Week2/jupyter-labs-eda-dataviz.ipynb.jupyterlite.ipynb"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blindmouse/coursera_ibm_data_science_capstone_zwg_0124/blob/3c52aa9bea70bb92499526d5a7ce86f465fdc618/Week2/jupyter-labs-eda-dataviz.ipynb.jupyterlite.ipyn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blindmouse/coursera_ibm_data_science_capstone_zwg_0124/blob/3c52aa9bea70bb92499526d5a7ce86f465fdc618/Week2/jupyter-labs-eda-dataviz.ipynb.jupyterlite.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github.com/blindmouse/coursera_ibm_data_science_capstone_zwg_0124/blob/3c52aa9bea70bb92499526d5a7ce86f465fdc618/Week2/jupyter-labs-eda-dataviz.ipynb.jupyterlite.ipynb"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blindmouse/coursera_ibm_data_science_capstone_zwg_0124/blob/3c52aa9bea70bb92499526d5a7ce86f465fdc618/Week2/jupyter-labs-eda-dataviz.ipynb.jupyterlite.ipy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blindmouse/coursera_ibm_data_science_capstone_zwg_0124/blob/3c52aa9bea70bb92499526d5a7ce86f465fdc618/Week2/jupyter-labs-eda-dataviz.ipynb.jupyterlit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github.com/blindmouse/coursera_ibm_data_science_capstone_zwg_0124/blob/3c52aa9bea70bb92499526d5a7ce86f465fdc618/Week2/jupyter-labs-eda-dataviz.ipynb.jupyterlite.ipynb" TargetMode="Externa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blindmouse/coursera_ibm_data_science_capstone_zwg_0124/blob/3c52aa9bea70bb92499526d5a7ce86f465fdc618/Week3/lab_jupyter_launch_site_location.jupyterlite.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blindmouse/coursera_ibm_data_science_capstone_zwg_0124/blob/3c52aa9bea70bb92499526d5a7ce86f465fdc618/Week3/spacex_dash_app.p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3c52aa9bea70bb92499526d5a7ce86f465fdc618/Week4/SpaceX_Machine_Learning_Prediction_Part_5.jupyterlite.ipynb"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lindmouse/coursera_ibm_data_science_capstone_zwg_0124/blob/main/Week1/jupyter-labs-webscraping.ipynb" TargetMode="External"/><Relationship Id="rId2" Type="http://schemas.openxmlformats.org/officeDocument/2006/relationships/hyperlink" Target="https://github.com/blindmouse/coursera_ibm_data_science_capstone_zwg_0124/blob/main/Week1/jupyter-labs-spacex-data-collection-api.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main/Week1/labs-jupyter-spacex-Data%20wrangling.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lindmouse/coursera_ibm_data_science_capstone_zwg_0124/blob/3c52aa9bea70bb92499526d5a7ce86f465fdc618/Week2/jupyter-labs-eda-dataviz.ipynb.jupyterlite.ipynb" TargetMode="External"/><Relationship Id="rId2" Type="http://schemas.openxmlformats.org/officeDocument/2006/relationships/hyperlink" Target="https://github.com/blindmouse/coursera_ibm_data_science_capstone_zwg_0124/blob/main/Week2/jupyter-labs-eda-sql-coursera_sqllite.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lindmouse/coursera_ibm_data_science_capstone_zwg_0124/blob/3c52aa9bea70bb92499526d5a7ce86f465fdc618/Week3/spacex_dash_app.py" TargetMode="External"/><Relationship Id="rId2" Type="http://schemas.openxmlformats.org/officeDocument/2006/relationships/hyperlink" Target="https://github.com/blindmouse/coursera_ibm_data_science_capstone_zwg_0124/blob/3c52aa9bea70bb92499526d5a7ce86f465fdc618/Week3/lab_jupyter_launch_site_location.jupyterlite.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3c52aa9bea70bb92499526d5a7ce86f465fdc618/Week4/SpaceX_Machine_Learning_Prediction_Part_5.jupyterlite.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0A86-DE75-D239-0589-B555A7E03EDC}"/>
              </a:ext>
            </a:extLst>
          </p:cNvPr>
          <p:cNvSpPr>
            <a:spLocks noGrp="1"/>
          </p:cNvSpPr>
          <p:nvPr>
            <p:ph type="ctrTitle"/>
          </p:nvPr>
        </p:nvSpPr>
        <p:spPr>
          <a:xfrm>
            <a:off x="1890793" y="3428998"/>
            <a:ext cx="6958739" cy="2268559"/>
          </a:xfrm>
        </p:spPr>
        <p:txBody>
          <a:bodyPr>
            <a:normAutofit/>
          </a:bodyPr>
          <a:lstStyle/>
          <a:p>
            <a:r>
              <a:rPr lang="en-US" dirty="0"/>
              <a:t>Data analysis of SpaceX success</a:t>
            </a:r>
          </a:p>
        </p:txBody>
      </p:sp>
      <p:sp>
        <p:nvSpPr>
          <p:cNvPr id="3" name="Subtitle 2">
            <a:extLst>
              <a:ext uri="{FF2B5EF4-FFF2-40B4-BE49-F238E27FC236}">
                <a16:creationId xmlns:a16="http://schemas.microsoft.com/office/drawing/2014/main" id="{780B42E8-3B35-342A-A983-B8CE325E9D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725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D13D-82C6-4E75-80CA-58A075067DD0}"/>
              </a:ext>
            </a:extLst>
          </p:cNvPr>
          <p:cNvSpPr>
            <a:spLocks noGrp="1"/>
          </p:cNvSpPr>
          <p:nvPr>
            <p:ph type="title"/>
          </p:nvPr>
        </p:nvSpPr>
        <p:spPr/>
        <p:txBody>
          <a:bodyPr/>
          <a:lstStyle/>
          <a:p>
            <a:r>
              <a:rPr lang="en-US" dirty="0"/>
              <a:t>Results– launch site and orbits</a:t>
            </a:r>
          </a:p>
        </p:txBody>
      </p:sp>
      <p:sp>
        <p:nvSpPr>
          <p:cNvPr id="3" name="Content Placeholder 2">
            <a:extLst>
              <a:ext uri="{FF2B5EF4-FFF2-40B4-BE49-F238E27FC236}">
                <a16:creationId xmlns:a16="http://schemas.microsoft.com/office/drawing/2014/main" id="{45DD6786-B689-0542-E0AF-CE9C43851AE4}"/>
              </a:ext>
            </a:extLst>
          </p:cNvPr>
          <p:cNvSpPr>
            <a:spLocks noGrp="1"/>
          </p:cNvSpPr>
          <p:nvPr>
            <p:ph idx="1"/>
          </p:nvPr>
        </p:nvSpPr>
        <p:spPr/>
        <p:txBody>
          <a:bodyPr>
            <a:normAutofit/>
          </a:bodyPr>
          <a:lstStyle/>
          <a:p>
            <a:r>
              <a:rPr lang="en-US" dirty="0"/>
              <a:t>In the data wrangling part (</a:t>
            </a:r>
            <a:r>
              <a:rPr lang="en-US" dirty="0">
                <a:hlinkClick r:id="rId2"/>
              </a:rPr>
              <a:t>notebook</a:t>
            </a:r>
            <a:r>
              <a:rPr lang="en-US" dirty="0"/>
              <a:t>), we checked the percentage of missing values, where only </a:t>
            </a:r>
            <a:r>
              <a:rPr lang="en-US" dirty="0" err="1"/>
              <a:t>LandingPad</a:t>
            </a:r>
            <a:r>
              <a:rPr lang="en-US" dirty="0"/>
              <a:t> has 28.89% of missing values.</a:t>
            </a:r>
          </a:p>
          <a:p>
            <a:r>
              <a:rPr lang="en-US" dirty="0"/>
              <a:t>There are 3 launch site. CCAFS SLC 40 has 55 launches, KSC LC 39A has 22 launches, and VAFB SLC 4E has 13 launches.</a:t>
            </a:r>
          </a:p>
          <a:p>
            <a:r>
              <a:rPr lang="en-US" dirty="0"/>
              <a:t>The GTO orbit has the most (27) launches, ISS orbit has 21, VLEO has 14, PO has 9, LEO has 7, SSO has 5, MEO has 3, the rest ones: ES-L1, HEO, SO, and GEO, all have 1 launches.</a:t>
            </a:r>
          </a:p>
        </p:txBody>
      </p:sp>
    </p:spTree>
    <p:extLst>
      <p:ext uri="{BB962C8B-B14F-4D97-AF65-F5344CB8AC3E}">
        <p14:creationId xmlns:p14="http://schemas.microsoft.com/office/powerpoint/2010/main" val="37183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2853B-75F7-DBF8-2A88-0022CB559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E8EB0-7BF6-F5D9-B28F-2E63446F5312}"/>
              </a:ext>
            </a:extLst>
          </p:cNvPr>
          <p:cNvSpPr>
            <a:spLocks noGrp="1"/>
          </p:cNvSpPr>
          <p:nvPr>
            <p:ph type="title"/>
          </p:nvPr>
        </p:nvSpPr>
        <p:spPr/>
        <p:txBody>
          <a:bodyPr/>
          <a:lstStyle/>
          <a:p>
            <a:r>
              <a:rPr lang="en-US" dirty="0"/>
              <a:t>Results – landing outcome</a:t>
            </a:r>
          </a:p>
        </p:txBody>
      </p:sp>
      <p:sp>
        <p:nvSpPr>
          <p:cNvPr id="3" name="Content Placeholder 2">
            <a:extLst>
              <a:ext uri="{FF2B5EF4-FFF2-40B4-BE49-F238E27FC236}">
                <a16:creationId xmlns:a16="http://schemas.microsoft.com/office/drawing/2014/main" id="{FC33C88E-5ECC-273E-091C-6F5A698B9502}"/>
              </a:ext>
            </a:extLst>
          </p:cNvPr>
          <p:cNvSpPr>
            <a:spLocks noGrp="1"/>
          </p:cNvSpPr>
          <p:nvPr>
            <p:ph idx="1"/>
          </p:nvPr>
        </p:nvSpPr>
        <p:spPr>
          <a:xfrm>
            <a:off x="2030278" y="2052116"/>
            <a:ext cx="9236990" cy="3997828"/>
          </a:xfrm>
        </p:spPr>
        <p:txBody>
          <a:bodyPr/>
          <a:lstStyle/>
          <a:p>
            <a:r>
              <a:rPr lang="en-US" dirty="0"/>
              <a:t>There’re 41 successful landings to drone ships (ASDS), 14 successful landings to ground pad (RTLS), and 5 successful landings on a specific region of ocean (Ocean)</a:t>
            </a:r>
          </a:p>
          <a:p>
            <a:r>
              <a:rPr lang="en-US" dirty="0"/>
              <a:t>There’re 6 unsuccessful landing for ASDS, 1 for RTLS, and 2 for Ocean.</a:t>
            </a:r>
          </a:p>
          <a:p>
            <a:r>
              <a:rPr lang="en-US" dirty="0"/>
              <a:t>Failed landing includes 6 for ASDS and 19 for other occasions.</a:t>
            </a:r>
          </a:p>
          <a:p>
            <a:r>
              <a:rPr lang="en-US" dirty="0"/>
              <a:t>With </a:t>
            </a:r>
            <a:r>
              <a:rPr lang="en-US" dirty="0">
                <a:hlinkClick r:id="rId2"/>
              </a:rPr>
              <a:t>SQL query</a:t>
            </a:r>
            <a:r>
              <a:rPr lang="en-US" dirty="0"/>
              <a:t>, it is found that in 2015, there was a failure in January and another in April, both launched at CCAFS LC-40.</a:t>
            </a:r>
          </a:p>
        </p:txBody>
      </p:sp>
    </p:spTree>
    <p:extLst>
      <p:ext uri="{BB962C8B-B14F-4D97-AF65-F5344CB8AC3E}">
        <p14:creationId xmlns:p14="http://schemas.microsoft.com/office/powerpoint/2010/main" val="139255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2F735-9165-6890-7AA7-01FEBB9C832D}"/>
              </a:ext>
            </a:extLst>
          </p:cNvPr>
          <p:cNvSpPr>
            <a:spLocks noGrp="1"/>
          </p:cNvSpPr>
          <p:nvPr>
            <p:ph type="title"/>
          </p:nvPr>
        </p:nvSpPr>
        <p:spPr>
          <a:xfrm>
            <a:off x="1969803" y="808056"/>
            <a:ext cx="8608037" cy="1077229"/>
          </a:xfrm>
        </p:spPr>
        <p:txBody>
          <a:bodyPr>
            <a:normAutofit/>
          </a:bodyPr>
          <a:lstStyle/>
          <a:p>
            <a:pPr algn="l"/>
            <a:r>
              <a:rPr lang="en-US" dirty="0"/>
              <a:t>Results – landing outcome cont.</a:t>
            </a:r>
            <a:endParaRPr lang="en-US"/>
          </a:p>
        </p:txBody>
      </p:sp>
      <p:sp>
        <p:nvSpPr>
          <p:cNvPr id="3" name="Content Placeholder 2">
            <a:extLst>
              <a:ext uri="{FF2B5EF4-FFF2-40B4-BE49-F238E27FC236}">
                <a16:creationId xmlns:a16="http://schemas.microsoft.com/office/drawing/2014/main" id="{20772F86-F594-DEB7-C9E4-18479C99548D}"/>
              </a:ext>
            </a:extLst>
          </p:cNvPr>
          <p:cNvSpPr>
            <a:spLocks noGrp="1"/>
          </p:cNvSpPr>
          <p:nvPr>
            <p:ph idx="1"/>
          </p:nvPr>
        </p:nvSpPr>
        <p:spPr>
          <a:xfrm>
            <a:off x="7286175" y="2052116"/>
            <a:ext cx="3289986" cy="3997828"/>
          </a:xfrm>
        </p:spPr>
        <p:txBody>
          <a:bodyPr>
            <a:normAutofit/>
          </a:bodyPr>
          <a:lstStyle/>
          <a:p>
            <a:r>
              <a:rPr lang="en-US" sz="1800"/>
              <a:t>In the spaceX table, we found that between 06/04/2010 and 03/20/2017, there are several successful and failed landing on drone ship, ground pad, ocean. </a:t>
            </a:r>
          </a:p>
        </p:txBody>
      </p:sp>
      <p:sp>
        <p:nvSpPr>
          <p:cNvPr id="23" name="Rectangle 22">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D9D4C0F7-1CC7-B6D7-1387-C1AF91E791FF}"/>
              </a:ext>
            </a:extLst>
          </p:cNvPr>
          <p:cNvGraphicFramePr>
            <a:graphicFrameLocks noGrp="1"/>
          </p:cNvGraphicFramePr>
          <p:nvPr>
            <p:extLst>
              <p:ext uri="{D42A27DB-BD31-4B8C-83A1-F6EECF244321}">
                <p14:modId xmlns:p14="http://schemas.microsoft.com/office/powerpoint/2010/main" val="3320243995"/>
              </p:ext>
            </p:extLst>
          </p:nvPr>
        </p:nvGraphicFramePr>
        <p:xfrm>
          <a:off x="2181719" y="2626772"/>
          <a:ext cx="4454382" cy="2838825"/>
        </p:xfrm>
        <a:graphic>
          <a:graphicData uri="http://schemas.openxmlformats.org/drawingml/2006/table">
            <a:tbl>
              <a:tblPr/>
              <a:tblGrid>
                <a:gridCol w="1398329">
                  <a:extLst>
                    <a:ext uri="{9D8B030D-6E8A-4147-A177-3AD203B41FA5}">
                      <a16:colId xmlns:a16="http://schemas.microsoft.com/office/drawing/2014/main" val="2124796103"/>
                    </a:ext>
                  </a:extLst>
                </a:gridCol>
                <a:gridCol w="3056053">
                  <a:extLst>
                    <a:ext uri="{9D8B030D-6E8A-4147-A177-3AD203B41FA5}">
                      <a16:colId xmlns:a16="http://schemas.microsoft.com/office/drawing/2014/main" val="910786760"/>
                    </a:ext>
                  </a:extLst>
                </a:gridCol>
              </a:tblGrid>
              <a:tr h="315425">
                <a:tc>
                  <a:txBody>
                    <a:bodyPr/>
                    <a:lstStyle/>
                    <a:p>
                      <a:pPr algn="r" fontAlgn="ctr">
                        <a:spcBef>
                          <a:spcPts val="0"/>
                        </a:spcBef>
                        <a:spcAft>
                          <a:spcPts val="0"/>
                        </a:spcAft>
                      </a:pPr>
                      <a:r>
                        <a:rPr lang="en-US" sz="1400" b="1" i="0" u="none" strike="noStrike">
                          <a:effectLst/>
                          <a:latin typeface="Arial" panose="020B0604020202020204" pitchFamily="34" charset="0"/>
                        </a:rPr>
                        <a:t>Counts</a:t>
                      </a:r>
                      <a:endParaRPr lang="en-US" sz="1400" b="0" i="0" u="none" strike="noStrike">
                        <a:effectLst/>
                        <a:latin typeface="Arial" panose="020B0604020202020204" pitchFamily="34" charset="0"/>
                      </a:endParaRP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1" i="0" u="none" strike="noStrike">
                          <a:effectLst/>
                          <a:latin typeface="Arial" panose="020B0604020202020204" pitchFamily="34" charset="0"/>
                        </a:rPr>
                        <a:t>Landing_Outcome</a:t>
                      </a:r>
                      <a:endParaRPr lang="en-US" sz="1400" b="0" i="0" u="none" strike="noStrike">
                        <a:effectLst/>
                        <a:latin typeface="Arial" panose="020B0604020202020204" pitchFamily="34" charset="0"/>
                      </a:endParaRPr>
                    </a:p>
                  </a:txBody>
                  <a:tcPr marL="71687" marR="71687" marT="35844" marB="35844" anchor="ctr">
                    <a:lnL>
                      <a:noFill/>
                    </a:lnL>
                    <a:lnR>
                      <a:noFill/>
                    </a:lnR>
                    <a:lnT>
                      <a:noFill/>
                    </a:lnT>
                    <a:lnB>
                      <a:noFill/>
                    </a:lnB>
                    <a:noFill/>
                  </a:tcPr>
                </a:tc>
                <a:extLst>
                  <a:ext uri="{0D108BD9-81ED-4DB2-BD59-A6C34878D82A}">
                    <a16:rowId xmlns:a16="http://schemas.microsoft.com/office/drawing/2014/main" val="633217204"/>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10</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No attempt</a:t>
                      </a:r>
                    </a:p>
                  </a:txBody>
                  <a:tcPr marL="71687" marR="71687" marT="35844" marB="35844" anchor="ctr">
                    <a:lnL>
                      <a:noFill/>
                    </a:lnL>
                    <a:lnR>
                      <a:noFill/>
                    </a:lnR>
                    <a:lnT>
                      <a:noFill/>
                    </a:lnT>
                    <a:lnB>
                      <a:noFill/>
                    </a:lnB>
                    <a:noFill/>
                  </a:tcPr>
                </a:tc>
                <a:extLst>
                  <a:ext uri="{0D108BD9-81ED-4DB2-BD59-A6C34878D82A}">
                    <a16:rowId xmlns:a16="http://schemas.microsoft.com/office/drawing/2014/main" val="3692495011"/>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5</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Success (drone ship)</a:t>
                      </a:r>
                    </a:p>
                  </a:txBody>
                  <a:tcPr marL="71687" marR="71687" marT="35844" marB="35844" anchor="ctr">
                    <a:lnL>
                      <a:noFill/>
                    </a:lnL>
                    <a:lnR>
                      <a:noFill/>
                    </a:lnR>
                    <a:lnT>
                      <a:noFill/>
                    </a:lnT>
                    <a:lnB>
                      <a:noFill/>
                    </a:lnB>
                    <a:noFill/>
                  </a:tcPr>
                </a:tc>
                <a:extLst>
                  <a:ext uri="{0D108BD9-81ED-4DB2-BD59-A6C34878D82A}">
                    <a16:rowId xmlns:a16="http://schemas.microsoft.com/office/drawing/2014/main" val="1944927347"/>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5</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Failure (drone ship)</a:t>
                      </a:r>
                    </a:p>
                  </a:txBody>
                  <a:tcPr marL="71687" marR="71687" marT="35844" marB="35844" anchor="ctr">
                    <a:lnL>
                      <a:noFill/>
                    </a:lnL>
                    <a:lnR>
                      <a:noFill/>
                    </a:lnR>
                    <a:lnT>
                      <a:noFill/>
                    </a:lnT>
                    <a:lnB>
                      <a:noFill/>
                    </a:lnB>
                    <a:noFill/>
                  </a:tcPr>
                </a:tc>
                <a:extLst>
                  <a:ext uri="{0D108BD9-81ED-4DB2-BD59-A6C34878D82A}">
                    <a16:rowId xmlns:a16="http://schemas.microsoft.com/office/drawing/2014/main" val="3473698601"/>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3</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Success (ground pad)</a:t>
                      </a:r>
                    </a:p>
                  </a:txBody>
                  <a:tcPr marL="71687" marR="71687" marT="35844" marB="35844" anchor="ctr">
                    <a:lnL>
                      <a:noFill/>
                    </a:lnL>
                    <a:lnR>
                      <a:noFill/>
                    </a:lnR>
                    <a:lnT>
                      <a:noFill/>
                    </a:lnT>
                    <a:lnB>
                      <a:noFill/>
                    </a:lnB>
                    <a:noFill/>
                  </a:tcPr>
                </a:tc>
                <a:extLst>
                  <a:ext uri="{0D108BD9-81ED-4DB2-BD59-A6C34878D82A}">
                    <a16:rowId xmlns:a16="http://schemas.microsoft.com/office/drawing/2014/main" val="2653856847"/>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3</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Controlled (ocean)</a:t>
                      </a:r>
                    </a:p>
                  </a:txBody>
                  <a:tcPr marL="71687" marR="71687" marT="35844" marB="35844" anchor="ctr">
                    <a:lnL>
                      <a:noFill/>
                    </a:lnL>
                    <a:lnR>
                      <a:noFill/>
                    </a:lnR>
                    <a:lnT>
                      <a:noFill/>
                    </a:lnT>
                    <a:lnB>
                      <a:noFill/>
                    </a:lnB>
                    <a:noFill/>
                  </a:tcPr>
                </a:tc>
                <a:extLst>
                  <a:ext uri="{0D108BD9-81ED-4DB2-BD59-A6C34878D82A}">
                    <a16:rowId xmlns:a16="http://schemas.microsoft.com/office/drawing/2014/main" val="3534579041"/>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2</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Uncontrolled (ocean)</a:t>
                      </a:r>
                    </a:p>
                  </a:txBody>
                  <a:tcPr marL="71687" marR="71687" marT="35844" marB="35844" anchor="ctr">
                    <a:lnL>
                      <a:noFill/>
                    </a:lnL>
                    <a:lnR>
                      <a:noFill/>
                    </a:lnR>
                    <a:lnT>
                      <a:noFill/>
                    </a:lnT>
                    <a:lnB>
                      <a:noFill/>
                    </a:lnB>
                    <a:noFill/>
                  </a:tcPr>
                </a:tc>
                <a:extLst>
                  <a:ext uri="{0D108BD9-81ED-4DB2-BD59-A6C34878D82A}">
                    <a16:rowId xmlns:a16="http://schemas.microsoft.com/office/drawing/2014/main" val="3731767913"/>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2</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Failure (parachute)</a:t>
                      </a:r>
                    </a:p>
                  </a:txBody>
                  <a:tcPr marL="71687" marR="71687" marT="35844" marB="35844" anchor="ctr">
                    <a:lnL>
                      <a:noFill/>
                    </a:lnL>
                    <a:lnR>
                      <a:noFill/>
                    </a:lnR>
                    <a:lnT>
                      <a:noFill/>
                    </a:lnT>
                    <a:lnB>
                      <a:noFill/>
                    </a:lnB>
                    <a:noFill/>
                  </a:tcPr>
                </a:tc>
                <a:extLst>
                  <a:ext uri="{0D108BD9-81ED-4DB2-BD59-A6C34878D82A}">
                    <a16:rowId xmlns:a16="http://schemas.microsoft.com/office/drawing/2014/main" val="3796791565"/>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1</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dirty="0">
                          <a:effectLst/>
                          <a:latin typeface="Arial" panose="020B0604020202020204" pitchFamily="34" charset="0"/>
                        </a:rPr>
                        <a:t>Precluded (drone ship)</a:t>
                      </a:r>
                    </a:p>
                  </a:txBody>
                  <a:tcPr marL="71687" marR="71687" marT="35844" marB="35844" anchor="ctr">
                    <a:lnL>
                      <a:noFill/>
                    </a:lnL>
                    <a:lnR>
                      <a:noFill/>
                    </a:lnR>
                    <a:lnT>
                      <a:noFill/>
                    </a:lnT>
                    <a:lnB>
                      <a:noFill/>
                    </a:lnB>
                    <a:noFill/>
                  </a:tcPr>
                </a:tc>
                <a:extLst>
                  <a:ext uri="{0D108BD9-81ED-4DB2-BD59-A6C34878D82A}">
                    <a16:rowId xmlns:a16="http://schemas.microsoft.com/office/drawing/2014/main" val="2071025109"/>
                  </a:ext>
                </a:extLst>
              </a:tr>
            </a:tbl>
          </a:graphicData>
        </a:graphic>
      </p:graphicFrame>
    </p:spTree>
    <p:extLst>
      <p:ext uri="{BB962C8B-B14F-4D97-AF65-F5344CB8AC3E}">
        <p14:creationId xmlns:p14="http://schemas.microsoft.com/office/powerpoint/2010/main" val="380725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8E95-7396-8DD0-74CC-D947102492B1}"/>
              </a:ext>
            </a:extLst>
          </p:cNvPr>
          <p:cNvSpPr>
            <a:spLocks noGrp="1"/>
          </p:cNvSpPr>
          <p:nvPr>
            <p:ph type="title"/>
          </p:nvPr>
        </p:nvSpPr>
        <p:spPr/>
        <p:txBody>
          <a:bodyPr/>
          <a:lstStyle/>
          <a:p>
            <a:r>
              <a:rPr lang="en-US" dirty="0"/>
              <a:t>Results – successful missions</a:t>
            </a:r>
          </a:p>
        </p:txBody>
      </p:sp>
      <p:sp>
        <p:nvSpPr>
          <p:cNvPr id="3" name="Content Placeholder 2">
            <a:extLst>
              <a:ext uri="{FF2B5EF4-FFF2-40B4-BE49-F238E27FC236}">
                <a16:creationId xmlns:a16="http://schemas.microsoft.com/office/drawing/2014/main" id="{C43D91B7-F047-ECC7-AFCD-E196E082FD69}"/>
              </a:ext>
            </a:extLst>
          </p:cNvPr>
          <p:cNvSpPr>
            <a:spLocks noGrp="1"/>
          </p:cNvSpPr>
          <p:nvPr>
            <p:ph idx="1"/>
          </p:nvPr>
        </p:nvSpPr>
        <p:spPr/>
        <p:txBody>
          <a:bodyPr/>
          <a:lstStyle/>
          <a:p>
            <a:r>
              <a:rPr lang="en-US" dirty="0">
                <a:hlinkClick r:id="rId2"/>
              </a:rPr>
              <a:t>With SQL query</a:t>
            </a:r>
            <a:r>
              <a:rPr lang="en-US" dirty="0"/>
              <a:t>, it is found that among the total 101 items in the data table, there was 1 failure in flight, 100 successful missions, with 1 successful mission that doesn’t have clear payload.</a:t>
            </a:r>
          </a:p>
          <a:p>
            <a:r>
              <a:rPr lang="en-US" dirty="0"/>
              <a:t>The earliest success mission occurs on 12/22/2015. </a:t>
            </a:r>
          </a:p>
        </p:txBody>
      </p:sp>
    </p:spTree>
    <p:extLst>
      <p:ext uri="{BB962C8B-B14F-4D97-AF65-F5344CB8AC3E}">
        <p14:creationId xmlns:p14="http://schemas.microsoft.com/office/powerpoint/2010/main" val="364360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41BE-BB47-381F-BA61-DD7CF846DF29}"/>
              </a:ext>
            </a:extLst>
          </p:cNvPr>
          <p:cNvSpPr>
            <a:spLocks noGrp="1"/>
          </p:cNvSpPr>
          <p:nvPr>
            <p:ph type="title"/>
          </p:nvPr>
        </p:nvSpPr>
        <p:spPr/>
        <p:txBody>
          <a:bodyPr/>
          <a:lstStyle/>
          <a:p>
            <a:r>
              <a:rPr lang="en-US" dirty="0"/>
              <a:t>Results – loading mass</a:t>
            </a:r>
          </a:p>
        </p:txBody>
      </p:sp>
      <p:sp>
        <p:nvSpPr>
          <p:cNvPr id="3" name="Content Placeholder 2">
            <a:extLst>
              <a:ext uri="{FF2B5EF4-FFF2-40B4-BE49-F238E27FC236}">
                <a16:creationId xmlns:a16="http://schemas.microsoft.com/office/drawing/2014/main" id="{7E415178-05AF-89E6-A9C5-4E1AFBB88F66}"/>
              </a:ext>
            </a:extLst>
          </p:cNvPr>
          <p:cNvSpPr>
            <a:spLocks noGrp="1"/>
          </p:cNvSpPr>
          <p:nvPr>
            <p:ph idx="1"/>
          </p:nvPr>
        </p:nvSpPr>
        <p:spPr/>
        <p:txBody>
          <a:bodyPr/>
          <a:lstStyle/>
          <a:p>
            <a:r>
              <a:rPr lang="en-US" dirty="0"/>
              <a:t>With SQL, one can list the contents such as the unique names of sites, and items for a particular site. </a:t>
            </a:r>
          </a:p>
          <a:p>
            <a:r>
              <a:rPr lang="en-US" dirty="0"/>
              <a:t>One can also perform aggregation calculations. It was found that a total of 44596 kg of loads are launched for NASA (CRS). The average payload mass for the booster F9 v1.1 is 2928.4 kg</a:t>
            </a:r>
          </a:p>
        </p:txBody>
      </p:sp>
    </p:spTree>
    <p:extLst>
      <p:ext uri="{BB962C8B-B14F-4D97-AF65-F5344CB8AC3E}">
        <p14:creationId xmlns:p14="http://schemas.microsoft.com/office/powerpoint/2010/main" val="99850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25">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24CED-1C7F-6707-9BF7-53E3D1D329E1}"/>
              </a:ext>
            </a:extLst>
          </p:cNvPr>
          <p:cNvSpPr>
            <a:spLocks noGrp="1"/>
          </p:cNvSpPr>
          <p:nvPr>
            <p:ph type="title"/>
          </p:nvPr>
        </p:nvSpPr>
        <p:spPr>
          <a:xfrm>
            <a:off x="1969804" y="808056"/>
            <a:ext cx="5441930" cy="1077229"/>
          </a:xfrm>
        </p:spPr>
        <p:txBody>
          <a:bodyPr>
            <a:normAutofit/>
          </a:bodyPr>
          <a:lstStyle/>
          <a:p>
            <a:pPr algn="l"/>
            <a:r>
              <a:rPr lang="en-US" sz="3100" dirty="0"/>
              <a:t>Results – loading mass, cont.</a:t>
            </a:r>
          </a:p>
        </p:txBody>
      </p:sp>
      <p:sp>
        <p:nvSpPr>
          <p:cNvPr id="3" name="Content Placeholder 2">
            <a:extLst>
              <a:ext uri="{FF2B5EF4-FFF2-40B4-BE49-F238E27FC236}">
                <a16:creationId xmlns:a16="http://schemas.microsoft.com/office/drawing/2014/main" id="{62357FE8-C633-B2EB-BC16-57F0011D91AC}"/>
              </a:ext>
            </a:extLst>
          </p:cNvPr>
          <p:cNvSpPr>
            <a:spLocks noGrp="1"/>
          </p:cNvSpPr>
          <p:nvPr>
            <p:ph idx="1"/>
          </p:nvPr>
        </p:nvSpPr>
        <p:spPr>
          <a:xfrm>
            <a:off x="1969803" y="2052116"/>
            <a:ext cx="5441931" cy="3997828"/>
          </a:xfrm>
        </p:spPr>
        <p:txBody>
          <a:bodyPr>
            <a:normAutofit/>
          </a:bodyPr>
          <a:lstStyle/>
          <a:p>
            <a:r>
              <a:rPr lang="en-US" sz="1800" dirty="0"/>
              <a:t>The boosters identified for payloads between 4000 and 6000, with successful drone ship landing outcome are listed in the table</a:t>
            </a:r>
          </a:p>
          <a:p>
            <a:pPr marL="0" indent="0">
              <a:buNone/>
            </a:pPr>
            <a:endParaRPr lang="en-US" sz="1800" b="1" dirty="0"/>
          </a:p>
        </p:txBody>
      </p:sp>
      <p:sp>
        <p:nvSpPr>
          <p:cNvPr id="29" name="Rectangle 28">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BDCB99AF-EEAD-1CAF-7057-A76CAC7F21D7}"/>
              </a:ext>
            </a:extLst>
          </p:cNvPr>
          <p:cNvGraphicFramePr>
            <a:graphicFrameLocks noGrp="1"/>
          </p:cNvGraphicFramePr>
          <p:nvPr>
            <p:extLst>
              <p:ext uri="{D42A27DB-BD31-4B8C-83A1-F6EECF244321}">
                <p14:modId xmlns:p14="http://schemas.microsoft.com/office/powerpoint/2010/main" val="564074993"/>
              </p:ext>
            </p:extLst>
          </p:nvPr>
        </p:nvGraphicFramePr>
        <p:xfrm>
          <a:off x="6243501" y="647190"/>
          <a:ext cx="4354149" cy="5564295"/>
        </p:xfrm>
        <a:graphic>
          <a:graphicData uri="http://schemas.openxmlformats.org/drawingml/2006/table">
            <a:tbl>
              <a:tblPr/>
              <a:tblGrid>
                <a:gridCol w="4354149">
                  <a:extLst>
                    <a:ext uri="{9D8B030D-6E8A-4147-A177-3AD203B41FA5}">
                      <a16:colId xmlns:a16="http://schemas.microsoft.com/office/drawing/2014/main" val="1589172832"/>
                    </a:ext>
                  </a:extLst>
                </a:gridCol>
              </a:tblGrid>
              <a:tr h="370953">
                <a:tc>
                  <a:txBody>
                    <a:bodyPr/>
                    <a:lstStyle/>
                    <a:p>
                      <a:pPr algn="r" fontAlgn="ctr">
                        <a:spcBef>
                          <a:spcPts val="0"/>
                        </a:spcBef>
                        <a:spcAft>
                          <a:spcPts val="0"/>
                        </a:spcAft>
                      </a:pPr>
                      <a:r>
                        <a:rPr lang="en-US" sz="1700" b="1" i="0" u="none" strike="noStrike">
                          <a:effectLst/>
                          <a:latin typeface="Arial" panose="020B0604020202020204" pitchFamily="34" charset="0"/>
                        </a:rPr>
                        <a:t>Booster_Version</a:t>
                      </a:r>
                      <a:endParaRPr lang="en-US" sz="1700" b="0" i="0" u="none" strike="noStrike">
                        <a:effectLst/>
                        <a:latin typeface="Arial" panose="020B0604020202020204" pitchFamily="34" charset="0"/>
                      </a:endParaRPr>
                    </a:p>
                  </a:txBody>
                  <a:tcPr marL="84307" marR="84307" marT="42154" marB="42154" anchor="ctr">
                    <a:lnL>
                      <a:noFill/>
                    </a:lnL>
                    <a:lnR>
                      <a:noFill/>
                    </a:lnR>
                    <a:lnT>
                      <a:noFill/>
                    </a:lnT>
                    <a:lnB>
                      <a:noFill/>
                    </a:lnB>
                    <a:noFill/>
                  </a:tcPr>
                </a:tc>
                <a:extLst>
                  <a:ext uri="{0D108BD9-81ED-4DB2-BD59-A6C34878D82A}">
                    <a16:rowId xmlns:a16="http://schemas.microsoft.com/office/drawing/2014/main" val="585029884"/>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B1021.1</a:t>
                      </a:r>
                    </a:p>
                  </a:txBody>
                  <a:tcPr marL="84307" marR="84307" marT="42154" marB="42154" anchor="ctr">
                    <a:lnL>
                      <a:noFill/>
                    </a:lnL>
                    <a:lnR>
                      <a:noFill/>
                    </a:lnR>
                    <a:lnT>
                      <a:noFill/>
                    </a:lnT>
                    <a:lnB>
                      <a:noFill/>
                    </a:lnB>
                    <a:noFill/>
                  </a:tcPr>
                </a:tc>
                <a:extLst>
                  <a:ext uri="{0D108BD9-81ED-4DB2-BD59-A6C34878D82A}">
                    <a16:rowId xmlns:a16="http://schemas.microsoft.com/office/drawing/2014/main" val="3514872225"/>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B1022</a:t>
                      </a:r>
                    </a:p>
                  </a:txBody>
                  <a:tcPr marL="84307" marR="84307" marT="42154" marB="42154" anchor="ctr">
                    <a:lnL>
                      <a:noFill/>
                    </a:lnL>
                    <a:lnR>
                      <a:noFill/>
                    </a:lnR>
                    <a:lnT>
                      <a:noFill/>
                    </a:lnT>
                    <a:lnB>
                      <a:noFill/>
                    </a:lnB>
                    <a:noFill/>
                  </a:tcPr>
                </a:tc>
                <a:extLst>
                  <a:ext uri="{0D108BD9-81ED-4DB2-BD59-A6C34878D82A}">
                    <a16:rowId xmlns:a16="http://schemas.microsoft.com/office/drawing/2014/main" val="412958138"/>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B1023.1</a:t>
                      </a:r>
                    </a:p>
                  </a:txBody>
                  <a:tcPr marL="84307" marR="84307" marT="42154" marB="42154" anchor="ctr">
                    <a:lnL>
                      <a:noFill/>
                    </a:lnL>
                    <a:lnR>
                      <a:noFill/>
                    </a:lnR>
                    <a:lnT>
                      <a:noFill/>
                    </a:lnT>
                    <a:lnB>
                      <a:noFill/>
                    </a:lnB>
                    <a:noFill/>
                  </a:tcPr>
                </a:tc>
                <a:extLst>
                  <a:ext uri="{0D108BD9-81ED-4DB2-BD59-A6C34878D82A}">
                    <a16:rowId xmlns:a16="http://schemas.microsoft.com/office/drawing/2014/main" val="2444453266"/>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B1026</a:t>
                      </a:r>
                    </a:p>
                  </a:txBody>
                  <a:tcPr marL="84307" marR="84307" marT="42154" marB="42154" anchor="ctr">
                    <a:lnL>
                      <a:noFill/>
                    </a:lnL>
                    <a:lnR>
                      <a:noFill/>
                    </a:lnR>
                    <a:lnT>
                      <a:noFill/>
                    </a:lnT>
                    <a:lnB>
                      <a:noFill/>
                    </a:lnB>
                    <a:noFill/>
                  </a:tcPr>
                </a:tc>
                <a:extLst>
                  <a:ext uri="{0D108BD9-81ED-4DB2-BD59-A6C34878D82A}">
                    <a16:rowId xmlns:a16="http://schemas.microsoft.com/office/drawing/2014/main" val="2706964124"/>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B1029.1</a:t>
                      </a:r>
                    </a:p>
                  </a:txBody>
                  <a:tcPr marL="84307" marR="84307" marT="42154" marB="42154" anchor="ctr">
                    <a:lnL>
                      <a:noFill/>
                    </a:lnL>
                    <a:lnR>
                      <a:noFill/>
                    </a:lnR>
                    <a:lnT>
                      <a:noFill/>
                    </a:lnT>
                    <a:lnB>
                      <a:noFill/>
                    </a:lnB>
                    <a:noFill/>
                  </a:tcPr>
                </a:tc>
                <a:extLst>
                  <a:ext uri="{0D108BD9-81ED-4DB2-BD59-A6C34878D82A}">
                    <a16:rowId xmlns:a16="http://schemas.microsoft.com/office/drawing/2014/main" val="2429089286"/>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B1021.2</a:t>
                      </a:r>
                    </a:p>
                  </a:txBody>
                  <a:tcPr marL="84307" marR="84307" marT="42154" marB="42154" anchor="ctr">
                    <a:lnL>
                      <a:noFill/>
                    </a:lnL>
                    <a:lnR>
                      <a:noFill/>
                    </a:lnR>
                    <a:lnT>
                      <a:noFill/>
                    </a:lnT>
                    <a:lnB>
                      <a:noFill/>
                    </a:lnB>
                    <a:noFill/>
                  </a:tcPr>
                </a:tc>
                <a:extLst>
                  <a:ext uri="{0D108BD9-81ED-4DB2-BD59-A6C34878D82A}">
                    <a16:rowId xmlns:a16="http://schemas.microsoft.com/office/drawing/2014/main" val="867352282"/>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B1029.2</a:t>
                      </a:r>
                    </a:p>
                  </a:txBody>
                  <a:tcPr marL="84307" marR="84307" marT="42154" marB="42154" anchor="ctr">
                    <a:lnL>
                      <a:noFill/>
                    </a:lnL>
                    <a:lnR>
                      <a:noFill/>
                    </a:lnR>
                    <a:lnT>
                      <a:noFill/>
                    </a:lnT>
                    <a:lnB>
                      <a:noFill/>
                    </a:lnB>
                    <a:noFill/>
                  </a:tcPr>
                </a:tc>
                <a:extLst>
                  <a:ext uri="{0D108BD9-81ED-4DB2-BD59-A6C34878D82A}">
                    <a16:rowId xmlns:a16="http://schemas.microsoft.com/office/drawing/2014/main" val="963006354"/>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B1036.1</a:t>
                      </a:r>
                    </a:p>
                  </a:txBody>
                  <a:tcPr marL="84307" marR="84307" marT="42154" marB="42154" anchor="ctr">
                    <a:lnL>
                      <a:noFill/>
                    </a:lnL>
                    <a:lnR>
                      <a:noFill/>
                    </a:lnR>
                    <a:lnT>
                      <a:noFill/>
                    </a:lnT>
                    <a:lnB>
                      <a:noFill/>
                    </a:lnB>
                    <a:noFill/>
                  </a:tcPr>
                </a:tc>
                <a:extLst>
                  <a:ext uri="{0D108BD9-81ED-4DB2-BD59-A6C34878D82A}">
                    <a16:rowId xmlns:a16="http://schemas.microsoft.com/office/drawing/2014/main" val="3500543949"/>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B1038.1</a:t>
                      </a:r>
                    </a:p>
                  </a:txBody>
                  <a:tcPr marL="84307" marR="84307" marT="42154" marB="42154" anchor="ctr">
                    <a:lnL>
                      <a:noFill/>
                    </a:lnL>
                    <a:lnR>
                      <a:noFill/>
                    </a:lnR>
                    <a:lnT>
                      <a:noFill/>
                    </a:lnT>
                    <a:lnB>
                      <a:noFill/>
                    </a:lnB>
                    <a:noFill/>
                  </a:tcPr>
                </a:tc>
                <a:extLst>
                  <a:ext uri="{0D108BD9-81ED-4DB2-BD59-A6C34878D82A}">
                    <a16:rowId xmlns:a16="http://schemas.microsoft.com/office/drawing/2014/main" val="901031898"/>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B4 B1041.1</a:t>
                      </a:r>
                    </a:p>
                  </a:txBody>
                  <a:tcPr marL="84307" marR="84307" marT="42154" marB="42154" anchor="ctr">
                    <a:lnL>
                      <a:noFill/>
                    </a:lnL>
                    <a:lnR>
                      <a:noFill/>
                    </a:lnR>
                    <a:lnT>
                      <a:noFill/>
                    </a:lnT>
                    <a:lnB>
                      <a:noFill/>
                    </a:lnB>
                    <a:noFill/>
                  </a:tcPr>
                </a:tc>
                <a:extLst>
                  <a:ext uri="{0D108BD9-81ED-4DB2-BD59-A6C34878D82A}">
                    <a16:rowId xmlns:a16="http://schemas.microsoft.com/office/drawing/2014/main" val="2903980697"/>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B1031.2</a:t>
                      </a:r>
                    </a:p>
                  </a:txBody>
                  <a:tcPr marL="84307" marR="84307" marT="42154" marB="42154" anchor="ctr">
                    <a:lnL>
                      <a:noFill/>
                    </a:lnL>
                    <a:lnR>
                      <a:noFill/>
                    </a:lnR>
                    <a:lnT>
                      <a:noFill/>
                    </a:lnT>
                    <a:lnB>
                      <a:noFill/>
                    </a:lnB>
                    <a:noFill/>
                  </a:tcPr>
                </a:tc>
                <a:extLst>
                  <a:ext uri="{0D108BD9-81ED-4DB2-BD59-A6C34878D82A}">
                    <a16:rowId xmlns:a16="http://schemas.microsoft.com/office/drawing/2014/main" val="2500036440"/>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B4 B1042.1</a:t>
                      </a:r>
                    </a:p>
                  </a:txBody>
                  <a:tcPr marL="84307" marR="84307" marT="42154" marB="42154" anchor="ctr">
                    <a:lnL>
                      <a:noFill/>
                    </a:lnL>
                    <a:lnR>
                      <a:noFill/>
                    </a:lnR>
                    <a:lnT>
                      <a:noFill/>
                    </a:lnT>
                    <a:lnB>
                      <a:noFill/>
                    </a:lnB>
                    <a:noFill/>
                  </a:tcPr>
                </a:tc>
                <a:extLst>
                  <a:ext uri="{0D108BD9-81ED-4DB2-BD59-A6C34878D82A}">
                    <a16:rowId xmlns:a16="http://schemas.microsoft.com/office/drawing/2014/main" val="424454637"/>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B4 B1045.1</a:t>
                      </a:r>
                    </a:p>
                  </a:txBody>
                  <a:tcPr marL="84307" marR="84307" marT="42154" marB="42154" anchor="ctr">
                    <a:lnL>
                      <a:noFill/>
                    </a:lnL>
                    <a:lnR>
                      <a:noFill/>
                    </a:lnR>
                    <a:lnT>
                      <a:noFill/>
                    </a:lnT>
                    <a:lnB>
                      <a:noFill/>
                    </a:lnB>
                    <a:noFill/>
                  </a:tcPr>
                </a:tc>
                <a:extLst>
                  <a:ext uri="{0D108BD9-81ED-4DB2-BD59-A6C34878D82A}">
                    <a16:rowId xmlns:a16="http://schemas.microsoft.com/office/drawing/2014/main" val="234610593"/>
                  </a:ext>
                </a:extLst>
              </a:tr>
              <a:tr h="370953">
                <a:tc>
                  <a:txBody>
                    <a:bodyPr/>
                    <a:lstStyle/>
                    <a:p>
                      <a:pPr algn="r" fontAlgn="ctr">
                        <a:spcBef>
                          <a:spcPts val="0"/>
                        </a:spcBef>
                        <a:spcAft>
                          <a:spcPts val="0"/>
                        </a:spcAft>
                      </a:pPr>
                      <a:r>
                        <a:rPr lang="en-US" sz="1700" b="0" i="0" u="none" strike="noStrike" dirty="0">
                          <a:effectLst/>
                          <a:latin typeface="Arial" panose="020B0604020202020204" pitchFamily="34" charset="0"/>
                        </a:rPr>
                        <a:t>F9 B5 B1046.1</a:t>
                      </a:r>
                    </a:p>
                  </a:txBody>
                  <a:tcPr marL="84307" marR="84307" marT="42154" marB="42154" anchor="ctr">
                    <a:lnL>
                      <a:noFill/>
                    </a:lnL>
                    <a:lnR>
                      <a:noFill/>
                    </a:lnR>
                    <a:lnT>
                      <a:noFill/>
                    </a:lnT>
                    <a:lnB>
                      <a:noFill/>
                    </a:lnB>
                    <a:noFill/>
                  </a:tcPr>
                </a:tc>
                <a:extLst>
                  <a:ext uri="{0D108BD9-81ED-4DB2-BD59-A6C34878D82A}">
                    <a16:rowId xmlns:a16="http://schemas.microsoft.com/office/drawing/2014/main" val="3779898827"/>
                  </a:ext>
                </a:extLst>
              </a:tr>
            </a:tbl>
          </a:graphicData>
        </a:graphic>
      </p:graphicFrame>
    </p:spTree>
    <p:extLst>
      <p:ext uri="{BB962C8B-B14F-4D97-AF65-F5344CB8AC3E}">
        <p14:creationId xmlns:p14="http://schemas.microsoft.com/office/powerpoint/2010/main" val="296940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3" name="Picture 3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16A6F-D971-87E0-85E1-049F3373AD62}"/>
              </a:ext>
            </a:extLst>
          </p:cNvPr>
          <p:cNvSpPr>
            <a:spLocks noGrp="1"/>
          </p:cNvSpPr>
          <p:nvPr>
            <p:ph type="title"/>
          </p:nvPr>
        </p:nvSpPr>
        <p:spPr>
          <a:xfrm>
            <a:off x="1445615" y="808056"/>
            <a:ext cx="4514123" cy="1077229"/>
          </a:xfrm>
        </p:spPr>
        <p:txBody>
          <a:bodyPr>
            <a:noAutofit/>
          </a:bodyPr>
          <a:lstStyle/>
          <a:p>
            <a:pPr algn="l"/>
            <a:r>
              <a:rPr lang="en-US" sz="3200" dirty="0"/>
              <a:t>Results – boosters with the max loading mass</a:t>
            </a:r>
          </a:p>
        </p:txBody>
      </p:sp>
      <p:sp>
        <p:nvSpPr>
          <p:cNvPr id="9" name="Content Placeholder 8">
            <a:extLst>
              <a:ext uri="{FF2B5EF4-FFF2-40B4-BE49-F238E27FC236}">
                <a16:creationId xmlns:a16="http://schemas.microsoft.com/office/drawing/2014/main" id="{0296A0AA-4E22-66BA-AB74-1A7BC5B104D2}"/>
              </a:ext>
            </a:extLst>
          </p:cNvPr>
          <p:cNvSpPr>
            <a:spLocks noGrp="1"/>
          </p:cNvSpPr>
          <p:nvPr>
            <p:ph idx="1"/>
          </p:nvPr>
        </p:nvSpPr>
        <p:spPr>
          <a:xfrm>
            <a:off x="1969803" y="2052116"/>
            <a:ext cx="3317493" cy="3997828"/>
          </a:xfrm>
        </p:spPr>
        <p:txBody>
          <a:bodyPr>
            <a:normAutofit/>
          </a:bodyPr>
          <a:lstStyle/>
          <a:p>
            <a:r>
              <a:rPr lang="en-US" sz="1800" dirty="0">
                <a:hlinkClick r:id="rId5"/>
              </a:rPr>
              <a:t>SQL</a:t>
            </a:r>
            <a:r>
              <a:rPr lang="en-US" sz="1800" dirty="0"/>
              <a:t> is also utilized to check which boosters load the maximum payload mass (15600 KG)</a:t>
            </a:r>
          </a:p>
        </p:txBody>
      </p:sp>
      <p:sp>
        <p:nvSpPr>
          <p:cNvPr id="41" name="Rectangle 4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0620209E-F1D0-9D18-B566-90CB2A95BCF2}"/>
              </a:ext>
            </a:extLst>
          </p:cNvPr>
          <p:cNvGraphicFramePr>
            <a:graphicFrameLocks/>
          </p:cNvGraphicFramePr>
          <p:nvPr>
            <p:extLst>
              <p:ext uri="{D42A27DB-BD31-4B8C-83A1-F6EECF244321}">
                <p14:modId xmlns:p14="http://schemas.microsoft.com/office/powerpoint/2010/main" val="65351959"/>
              </p:ext>
            </p:extLst>
          </p:nvPr>
        </p:nvGraphicFramePr>
        <p:xfrm>
          <a:off x="6094766" y="845857"/>
          <a:ext cx="4651619" cy="5166953"/>
        </p:xfrm>
        <a:graphic>
          <a:graphicData uri="http://schemas.openxmlformats.org/drawingml/2006/table">
            <a:tbl>
              <a:tblPr firstRow="1" bandRow="1">
                <a:solidFill>
                  <a:schemeClr val="bg1">
                    <a:lumMod val="95000"/>
                  </a:schemeClr>
                </a:solidFill>
              </a:tblPr>
              <a:tblGrid>
                <a:gridCol w="1966938">
                  <a:extLst>
                    <a:ext uri="{9D8B030D-6E8A-4147-A177-3AD203B41FA5}">
                      <a16:colId xmlns:a16="http://schemas.microsoft.com/office/drawing/2014/main" val="3012021947"/>
                    </a:ext>
                  </a:extLst>
                </a:gridCol>
                <a:gridCol w="2684681">
                  <a:extLst>
                    <a:ext uri="{9D8B030D-6E8A-4147-A177-3AD203B41FA5}">
                      <a16:colId xmlns:a16="http://schemas.microsoft.com/office/drawing/2014/main" val="3735390021"/>
                    </a:ext>
                  </a:extLst>
                </a:gridCol>
              </a:tblGrid>
              <a:tr h="456377">
                <a:tc>
                  <a:txBody>
                    <a:bodyPr/>
                    <a:lstStyle/>
                    <a:p>
                      <a:pPr algn="r" fontAlgn="ctr"/>
                      <a:r>
                        <a:rPr lang="en-US" sz="1700" b="1" cap="none" spc="0">
                          <a:solidFill>
                            <a:schemeClr val="tx1"/>
                          </a:solidFill>
                          <a:effectLst/>
                        </a:rPr>
                        <a:t>Booster_Version</a:t>
                      </a:r>
                    </a:p>
                  </a:txBody>
                  <a:tcPr marL="67020" marR="79598" marT="19149" marB="143615" anchor="b">
                    <a:lnL w="12700" cmpd="sng">
                      <a:noFill/>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1700" b="1" cap="none" spc="0">
                          <a:solidFill>
                            <a:schemeClr val="tx1"/>
                          </a:solidFill>
                          <a:effectLst/>
                        </a:rPr>
                        <a:t>PAYLOAD_MASS__KG_</a:t>
                      </a:r>
                    </a:p>
                  </a:txBody>
                  <a:tcPr marL="67020" marR="79598" marT="19149" marB="143615"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93039302"/>
                  </a:ext>
                </a:extLst>
              </a:tr>
              <a:tr h="392548">
                <a:tc>
                  <a:txBody>
                    <a:bodyPr/>
                    <a:lstStyle/>
                    <a:p>
                      <a:pPr algn="r" fontAlgn="ctr"/>
                      <a:r>
                        <a:rPr lang="en-US" sz="1300" cap="none" spc="0">
                          <a:solidFill>
                            <a:schemeClr val="tx1"/>
                          </a:solidFill>
                          <a:effectLst/>
                        </a:rPr>
                        <a:t>F9 B5 B1048.4</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774078997"/>
                  </a:ext>
                </a:extLst>
              </a:tr>
              <a:tr h="392548">
                <a:tc>
                  <a:txBody>
                    <a:bodyPr/>
                    <a:lstStyle/>
                    <a:p>
                      <a:pPr algn="r" fontAlgn="ctr"/>
                      <a:r>
                        <a:rPr lang="en-US" sz="1300" cap="none" spc="0">
                          <a:solidFill>
                            <a:schemeClr val="tx1"/>
                          </a:solidFill>
                          <a:effectLst/>
                        </a:rPr>
                        <a:t>F9 B5 B1049.4</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182340038"/>
                  </a:ext>
                </a:extLst>
              </a:tr>
              <a:tr h="392548">
                <a:tc>
                  <a:txBody>
                    <a:bodyPr/>
                    <a:lstStyle/>
                    <a:p>
                      <a:pPr algn="r" fontAlgn="ctr"/>
                      <a:r>
                        <a:rPr lang="en-US" sz="1300" cap="none" spc="0">
                          <a:solidFill>
                            <a:schemeClr val="tx1"/>
                          </a:solidFill>
                          <a:effectLst/>
                        </a:rPr>
                        <a:t>F9 B5 B1051.3</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313101165"/>
                  </a:ext>
                </a:extLst>
              </a:tr>
              <a:tr h="392548">
                <a:tc>
                  <a:txBody>
                    <a:bodyPr/>
                    <a:lstStyle/>
                    <a:p>
                      <a:pPr algn="r" fontAlgn="ctr"/>
                      <a:r>
                        <a:rPr lang="en-US" sz="1300" cap="none" spc="0">
                          <a:solidFill>
                            <a:schemeClr val="tx1"/>
                          </a:solidFill>
                          <a:effectLst/>
                        </a:rPr>
                        <a:t>F9 B5 B1056.4</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556773209"/>
                  </a:ext>
                </a:extLst>
              </a:tr>
              <a:tr h="392548">
                <a:tc>
                  <a:txBody>
                    <a:bodyPr/>
                    <a:lstStyle/>
                    <a:p>
                      <a:pPr algn="r" fontAlgn="ctr"/>
                      <a:r>
                        <a:rPr lang="en-US" sz="1300" cap="none" spc="0">
                          <a:solidFill>
                            <a:schemeClr val="tx1"/>
                          </a:solidFill>
                          <a:effectLst/>
                        </a:rPr>
                        <a:t>F9 B5 B1048.5</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985244727"/>
                  </a:ext>
                </a:extLst>
              </a:tr>
              <a:tr h="392548">
                <a:tc>
                  <a:txBody>
                    <a:bodyPr/>
                    <a:lstStyle/>
                    <a:p>
                      <a:pPr algn="r" fontAlgn="ctr"/>
                      <a:r>
                        <a:rPr lang="en-US" sz="1300" cap="none" spc="0">
                          <a:solidFill>
                            <a:schemeClr val="tx1"/>
                          </a:solidFill>
                          <a:effectLst/>
                        </a:rPr>
                        <a:t>F9 B5 B1051.4</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961740336"/>
                  </a:ext>
                </a:extLst>
              </a:tr>
              <a:tr h="392548">
                <a:tc>
                  <a:txBody>
                    <a:bodyPr/>
                    <a:lstStyle/>
                    <a:p>
                      <a:pPr algn="r" fontAlgn="ctr"/>
                      <a:r>
                        <a:rPr lang="en-US" sz="1300" cap="none" spc="0">
                          <a:solidFill>
                            <a:schemeClr val="tx1"/>
                          </a:solidFill>
                          <a:effectLst/>
                        </a:rPr>
                        <a:t>F9 B5 B1049.5</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205949210"/>
                  </a:ext>
                </a:extLst>
              </a:tr>
              <a:tr h="392548">
                <a:tc>
                  <a:txBody>
                    <a:bodyPr/>
                    <a:lstStyle/>
                    <a:p>
                      <a:pPr algn="r" fontAlgn="ctr"/>
                      <a:r>
                        <a:rPr lang="en-US" sz="1300" cap="none" spc="0">
                          <a:solidFill>
                            <a:schemeClr val="tx1"/>
                          </a:solidFill>
                          <a:effectLst/>
                        </a:rPr>
                        <a:t>F9 B5 B1060.2</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561979305"/>
                  </a:ext>
                </a:extLst>
              </a:tr>
              <a:tr h="392548">
                <a:tc>
                  <a:txBody>
                    <a:bodyPr/>
                    <a:lstStyle/>
                    <a:p>
                      <a:pPr algn="r" fontAlgn="ctr"/>
                      <a:r>
                        <a:rPr lang="en-US" sz="1300" cap="none" spc="0">
                          <a:solidFill>
                            <a:schemeClr val="tx1"/>
                          </a:solidFill>
                          <a:effectLst/>
                        </a:rPr>
                        <a:t>F9 B5 B1058.3</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424983852"/>
                  </a:ext>
                </a:extLst>
              </a:tr>
              <a:tr h="392548">
                <a:tc>
                  <a:txBody>
                    <a:bodyPr/>
                    <a:lstStyle/>
                    <a:p>
                      <a:pPr algn="r" fontAlgn="ctr"/>
                      <a:r>
                        <a:rPr lang="en-US" sz="1300" cap="none" spc="0">
                          <a:solidFill>
                            <a:schemeClr val="tx1"/>
                          </a:solidFill>
                          <a:effectLst/>
                        </a:rPr>
                        <a:t>F9 B5 B1051.6</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711180925"/>
                  </a:ext>
                </a:extLst>
              </a:tr>
              <a:tr h="392548">
                <a:tc>
                  <a:txBody>
                    <a:bodyPr/>
                    <a:lstStyle/>
                    <a:p>
                      <a:pPr algn="r" fontAlgn="ctr"/>
                      <a:r>
                        <a:rPr lang="en-US" sz="1300" cap="none" spc="0">
                          <a:solidFill>
                            <a:schemeClr val="tx1"/>
                          </a:solidFill>
                          <a:effectLst/>
                        </a:rPr>
                        <a:t>F9 B5 B1060.3</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288911994"/>
                  </a:ext>
                </a:extLst>
              </a:tr>
              <a:tr h="392548">
                <a:tc>
                  <a:txBody>
                    <a:bodyPr/>
                    <a:lstStyle/>
                    <a:p>
                      <a:pPr algn="r" fontAlgn="ctr"/>
                      <a:r>
                        <a:rPr lang="en-US" sz="1300" cap="none" spc="0">
                          <a:solidFill>
                            <a:schemeClr val="tx1"/>
                          </a:solidFill>
                          <a:effectLst/>
                        </a:rPr>
                        <a:t>F9 B5 B1049.7</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05171006"/>
                  </a:ext>
                </a:extLst>
              </a:tr>
            </a:tbl>
          </a:graphicData>
        </a:graphic>
      </p:graphicFrame>
    </p:spTree>
    <p:extLst>
      <p:ext uri="{BB962C8B-B14F-4D97-AF65-F5344CB8AC3E}">
        <p14:creationId xmlns:p14="http://schemas.microsoft.com/office/powerpoint/2010/main" val="260554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2A553-C3AC-1EAD-E30C-73BDFF10C47F}"/>
              </a:ext>
            </a:extLst>
          </p:cNvPr>
          <p:cNvSpPr>
            <a:spLocks noGrp="1"/>
          </p:cNvSpPr>
          <p:nvPr>
            <p:ph type="title"/>
          </p:nvPr>
        </p:nvSpPr>
        <p:spPr>
          <a:xfrm>
            <a:off x="1969803" y="808056"/>
            <a:ext cx="8608037" cy="1077229"/>
          </a:xfrm>
        </p:spPr>
        <p:txBody>
          <a:bodyPr>
            <a:normAutofit/>
          </a:bodyPr>
          <a:lstStyle/>
          <a:p>
            <a:pPr algn="l"/>
            <a:r>
              <a:rPr lang="en-US" dirty="0"/>
              <a:t>Results – payload mass and flight number</a:t>
            </a:r>
          </a:p>
        </p:txBody>
      </p:sp>
      <p:pic>
        <p:nvPicPr>
          <p:cNvPr id="4" name="Picture 3">
            <a:extLst>
              <a:ext uri="{FF2B5EF4-FFF2-40B4-BE49-F238E27FC236}">
                <a16:creationId xmlns:a16="http://schemas.microsoft.com/office/drawing/2014/main" id="{01901D28-9684-9630-81C9-19371BDB85BE}"/>
              </a:ext>
            </a:extLst>
          </p:cNvPr>
          <p:cNvPicPr>
            <a:picLocks noChangeAspect="1"/>
          </p:cNvPicPr>
          <p:nvPr/>
        </p:nvPicPr>
        <p:blipFill>
          <a:blip r:embed="rId5"/>
          <a:stretch>
            <a:fillRect/>
          </a:stretch>
        </p:blipFill>
        <p:spPr>
          <a:xfrm>
            <a:off x="1691391" y="1639137"/>
            <a:ext cx="9164860" cy="178714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AD3DF22D-EE01-9ADF-C1F8-99FBB1954B2C}"/>
              </a:ext>
            </a:extLst>
          </p:cNvPr>
          <p:cNvSpPr>
            <a:spLocks noGrp="1"/>
          </p:cNvSpPr>
          <p:nvPr>
            <p:ph idx="1"/>
          </p:nvPr>
        </p:nvSpPr>
        <p:spPr>
          <a:xfrm>
            <a:off x="1926216" y="3892346"/>
            <a:ext cx="8649945" cy="2157597"/>
          </a:xfrm>
        </p:spPr>
        <p:txBody>
          <a:bodyPr>
            <a:normAutofit/>
          </a:bodyPr>
          <a:lstStyle/>
          <a:p>
            <a:r>
              <a:rPr lang="en-US" sz="1800" dirty="0"/>
              <a:t>We used matplotlib to generate scatter plots (</a:t>
            </a:r>
            <a:r>
              <a:rPr lang="en-US" sz="1800" dirty="0">
                <a:hlinkClick r:id="rId6"/>
              </a:rPr>
              <a:t>notebook</a:t>
            </a:r>
            <a:r>
              <a:rPr lang="en-US" sz="1800" dirty="0"/>
              <a:t>)</a:t>
            </a:r>
          </a:p>
          <a:p>
            <a:r>
              <a:rPr lang="en-US" sz="1800" dirty="0"/>
              <a:t>We see that different launch sites have different success rates. CCAFS LC-40, has a success rate of 60 %, while KSC LC-39A and VAFB SLC 4E has a success rate of 77%.</a:t>
            </a:r>
          </a:p>
        </p:txBody>
      </p:sp>
      <p:sp>
        <p:nvSpPr>
          <p:cNvPr id="21" name="Rectangle 20">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55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173F-2646-BECA-E651-CCD8C40B0C84}"/>
              </a:ext>
            </a:extLst>
          </p:cNvPr>
          <p:cNvSpPr>
            <a:spLocks noGrp="1"/>
          </p:cNvSpPr>
          <p:nvPr>
            <p:ph type="title"/>
          </p:nvPr>
        </p:nvSpPr>
        <p:spPr/>
        <p:txBody>
          <a:bodyPr/>
          <a:lstStyle/>
          <a:p>
            <a:r>
              <a:rPr lang="en-US" dirty="0"/>
              <a:t>Results – Flight Number at launch sites</a:t>
            </a:r>
          </a:p>
        </p:txBody>
      </p:sp>
      <p:sp>
        <p:nvSpPr>
          <p:cNvPr id="3" name="Content Placeholder 2">
            <a:extLst>
              <a:ext uri="{FF2B5EF4-FFF2-40B4-BE49-F238E27FC236}">
                <a16:creationId xmlns:a16="http://schemas.microsoft.com/office/drawing/2014/main" id="{62D69689-EBD4-9239-4B4D-5DA1DBBDBA5A}"/>
              </a:ext>
            </a:extLst>
          </p:cNvPr>
          <p:cNvSpPr>
            <a:spLocks noGrp="1"/>
          </p:cNvSpPr>
          <p:nvPr>
            <p:ph idx="1"/>
          </p:nvPr>
        </p:nvSpPr>
        <p:spPr>
          <a:xfrm>
            <a:off x="2773599" y="3987118"/>
            <a:ext cx="7796540" cy="2062825"/>
          </a:xfrm>
        </p:spPr>
        <p:txBody>
          <a:bodyPr/>
          <a:lstStyle/>
          <a:p>
            <a:r>
              <a:rPr lang="en-US" dirty="0"/>
              <a:t>We can see that the CCAFS SLC40 launches more flights than any other two. It also has quite good success rate. (</a:t>
            </a:r>
            <a:r>
              <a:rPr lang="en-US" dirty="0">
                <a:hlinkClick r:id="rId2"/>
              </a:rPr>
              <a:t>notebook</a:t>
            </a:r>
            <a:r>
              <a:rPr lang="en-US" dirty="0"/>
              <a:t>)</a:t>
            </a:r>
          </a:p>
        </p:txBody>
      </p:sp>
      <p:pic>
        <p:nvPicPr>
          <p:cNvPr id="4" name="Picture 3">
            <a:extLst>
              <a:ext uri="{FF2B5EF4-FFF2-40B4-BE49-F238E27FC236}">
                <a16:creationId xmlns:a16="http://schemas.microsoft.com/office/drawing/2014/main" id="{4F4A16FA-533F-70C3-7C32-303916FE40B0}"/>
              </a:ext>
            </a:extLst>
          </p:cNvPr>
          <p:cNvPicPr>
            <a:picLocks noChangeAspect="1"/>
          </p:cNvPicPr>
          <p:nvPr/>
        </p:nvPicPr>
        <p:blipFill>
          <a:blip r:embed="rId3"/>
          <a:stretch>
            <a:fillRect/>
          </a:stretch>
        </p:blipFill>
        <p:spPr>
          <a:xfrm>
            <a:off x="2209799" y="2052116"/>
            <a:ext cx="9026471" cy="1768172"/>
          </a:xfrm>
          <a:prstGeom prst="rect">
            <a:avLst/>
          </a:prstGeom>
        </p:spPr>
      </p:pic>
    </p:spTree>
    <p:extLst>
      <p:ext uri="{BB962C8B-B14F-4D97-AF65-F5344CB8AC3E}">
        <p14:creationId xmlns:p14="http://schemas.microsoft.com/office/powerpoint/2010/main" val="34734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46F8-E254-A72D-FF92-4F2712A8678B}"/>
              </a:ext>
            </a:extLst>
          </p:cNvPr>
          <p:cNvSpPr>
            <a:spLocks noGrp="1"/>
          </p:cNvSpPr>
          <p:nvPr>
            <p:ph type="title"/>
          </p:nvPr>
        </p:nvSpPr>
        <p:spPr>
          <a:xfrm>
            <a:off x="2082800" y="808056"/>
            <a:ext cx="8487339" cy="1077229"/>
          </a:xfrm>
        </p:spPr>
        <p:txBody>
          <a:bodyPr/>
          <a:lstStyle/>
          <a:p>
            <a:r>
              <a:rPr lang="en-US" dirty="0"/>
              <a:t>Results – Payload Mass and Launch Site</a:t>
            </a:r>
          </a:p>
        </p:txBody>
      </p:sp>
      <p:sp>
        <p:nvSpPr>
          <p:cNvPr id="3" name="Content Placeholder 2">
            <a:extLst>
              <a:ext uri="{FF2B5EF4-FFF2-40B4-BE49-F238E27FC236}">
                <a16:creationId xmlns:a16="http://schemas.microsoft.com/office/drawing/2014/main" id="{91EA2893-9ED2-8553-8792-18A752A96B5E}"/>
              </a:ext>
            </a:extLst>
          </p:cNvPr>
          <p:cNvSpPr>
            <a:spLocks noGrp="1"/>
          </p:cNvSpPr>
          <p:nvPr>
            <p:ph idx="1"/>
          </p:nvPr>
        </p:nvSpPr>
        <p:spPr>
          <a:xfrm>
            <a:off x="2773599" y="3611944"/>
            <a:ext cx="7796540" cy="2437999"/>
          </a:xfrm>
        </p:spPr>
        <p:txBody>
          <a:bodyPr/>
          <a:lstStyle/>
          <a:p>
            <a:r>
              <a:rPr lang="en-US" dirty="0"/>
              <a:t>Most of the launches are at the mass &lt; 8000. At higher mass, only KSC LC39A succeeded once. (</a:t>
            </a:r>
            <a:r>
              <a:rPr lang="en-US" dirty="0">
                <a:hlinkClick r:id="rId2"/>
              </a:rPr>
              <a:t>notebook</a:t>
            </a:r>
            <a:r>
              <a:rPr lang="en-US" dirty="0"/>
              <a:t>)</a:t>
            </a:r>
          </a:p>
        </p:txBody>
      </p:sp>
      <p:pic>
        <p:nvPicPr>
          <p:cNvPr id="4" name="Picture 3">
            <a:extLst>
              <a:ext uri="{FF2B5EF4-FFF2-40B4-BE49-F238E27FC236}">
                <a16:creationId xmlns:a16="http://schemas.microsoft.com/office/drawing/2014/main" id="{69267484-2F65-0446-3E70-EDDE1A0DF5B0}"/>
              </a:ext>
            </a:extLst>
          </p:cNvPr>
          <p:cNvPicPr>
            <a:picLocks noChangeAspect="1"/>
          </p:cNvPicPr>
          <p:nvPr/>
        </p:nvPicPr>
        <p:blipFill>
          <a:blip r:embed="rId3"/>
          <a:stretch>
            <a:fillRect/>
          </a:stretch>
        </p:blipFill>
        <p:spPr>
          <a:xfrm>
            <a:off x="1781849" y="1890430"/>
            <a:ext cx="8788290" cy="1721515"/>
          </a:xfrm>
          <a:prstGeom prst="rect">
            <a:avLst/>
          </a:prstGeom>
        </p:spPr>
      </p:pic>
    </p:spTree>
    <p:extLst>
      <p:ext uri="{BB962C8B-B14F-4D97-AF65-F5344CB8AC3E}">
        <p14:creationId xmlns:p14="http://schemas.microsoft.com/office/powerpoint/2010/main" val="88808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A6E5-A3C5-1E33-0295-F30BC7CB45E1}"/>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CADC7C73-8018-FA7E-06BC-845DE340833C}"/>
              </a:ext>
            </a:extLst>
          </p:cNvPr>
          <p:cNvSpPr>
            <a:spLocks noGrp="1"/>
          </p:cNvSpPr>
          <p:nvPr>
            <p:ph idx="1"/>
          </p:nvPr>
        </p:nvSpPr>
        <p:spPr/>
        <p:txBody>
          <a:bodyPr>
            <a:normAutofit fontScale="77500" lnSpcReduction="20000"/>
          </a:bodyPr>
          <a:lstStyle/>
          <a:p>
            <a:r>
              <a:rPr lang="en-US" dirty="0"/>
              <a:t>Cover Page – title of the presentation, name, date</a:t>
            </a:r>
          </a:p>
          <a:p>
            <a:r>
              <a:rPr lang="en-US" dirty="0"/>
              <a:t>Executive Summary</a:t>
            </a:r>
          </a:p>
          <a:p>
            <a:r>
              <a:rPr lang="en-US" dirty="0"/>
              <a:t>Table of Contents – sections and subsections</a:t>
            </a:r>
          </a:p>
          <a:p>
            <a:r>
              <a:rPr lang="en-US" dirty="0"/>
              <a:t>Introduction</a:t>
            </a:r>
          </a:p>
          <a:p>
            <a:r>
              <a:rPr lang="en-US" dirty="0"/>
              <a:t>Methodology</a:t>
            </a:r>
          </a:p>
          <a:p>
            <a:r>
              <a:rPr lang="en-US" dirty="0"/>
              <a:t>Results</a:t>
            </a:r>
          </a:p>
          <a:p>
            <a:r>
              <a:rPr lang="en-US" dirty="0"/>
              <a:t>Discussion</a:t>
            </a:r>
          </a:p>
          <a:p>
            <a:r>
              <a:rPr lang="en-US" dirty="0"/>
              <a:t>Conclusion</a:t>
            </a:r>
          </a:p>
          <a:p>
            <a:r>
              <a:rPr lang="en-US" dirty="0"/>
              <a:t>Appendix</a:t>
            </a:r>
          </a:p>
        </p:txBody>
      </p:sp>
    </p:spTree>
    <p:extLst>
      <p:ext uri="{BB962C8B-B14F-4D97-AF65-F5344CB8AC3E}">
        <p14:creationId xmlns:p14="http://schemas.microsoft.com/office/powerpoint/2010/main" val="1700161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5E024-8C68-0812-67BA-8D07BA14AF9E}"/>
              </a:ext>
            </a:extLst>
          </p:cNvPr>
          <p:cNvSpPr>
            <a:spLocks noGrp="1"/>
          </p:cNvSpPr>
          <p:nvPr>
            <p:ph type="title"/>
          </p:nvPr>
        </p:nvSpPr>
        <p:spPr>
          <a:xfrm>
            <a:off x="1969804" y="808056"/>
            <a:ext cx="8776748" cy="1077229"/>
          </a:xfrm>
        </p:spPr>
        <p:txBody>
          <a:bodyPr>
            <a:normAutofit/>
          </a:bodyPr>
          <a:lstStyle/>
          <a:p>
            <a:pPr algn="l"/>
            <a:r>
              <a:rPr lang="en-US" dirty="0"/>
              <a:t>Results – success vs orbit </a:t>
            </a:r>
          </a:p>
        </p:txBody>
      </p:sp>
      <p:sp>
        <p:nvSpPr>
          <p:cNvPr id="3" name="Content Placeholder 2">
            <a:extLst>
              <a:ext uri="{FF2B5EF4-FFF2-40B4-BE49-F238E27FC236}">
                <a16:creationId xmlns:a16="http://schemas.microsoft.com/office/drawing/2014/main" id="{660A8B34-EF90-195E-1EF9-9C0AED13E057}"/>
              </a:ext>
            </a:extLst>
          </p:cNvPr>
          <p:cNvSpPr>
            <a:spLocks noGrp="1"/>
          </p:cNvSpPr>
          <p:nvPr>
            <p:ph idx="1"/>
          </p:nvPr>
        </p:nvSpPr>
        <p:spPr>
          <a:xfrm>
            <a:off x="1969803" y="2052116"/>
            <a:ext cx="3317493" cy="3997828"/>
          </a:xfrm>
        </p:spPr>
        <p:txBody>
          <a:bodyPr>
            <a:normAutofit/>
          </a:bodyPr>
          <a:lstStyle/>
          <a:p>
            <a:r>
              <a:rPr lang="en-US" sz="1800" dirty="0"/>
              <a:t>We found that SSO, ES-L1, GEO, and HEO all have the highest successful rate.</a:t>
            </a:r>
          </a:p>
          <a:p>
            <a:r>
              <a:rPr lang="en-US" sz="1800" dirty="0"/>
              <a:t>(</a:t>
            </a:r>
            <a:r>
              <a:rPr lang="en-US" sz="1800" dirty="0">
                <a:hlinkClick r:id="rId5"/>
              </a:rPr>
              <a:t>notebook</a:t>
            </a:r>
            <a:r>
              <a:rPr lang="en-US" sz="1800" dirty="0"/>
              <a:t>)</a:t>
            </a:r>
          </a:p>
        </p:txBody>
      </p:sp>
      <p:pic>
        <p:nvPicPr>
          <p:cNvPr id="4" name="Picture 3">
            <a:extLst>
              <a:ext uri="{FF2B5EF4-FFF2-40B4-BE49-F238E27FC236}">
                <a16:creationId xmlns:a16="http://schemas.microsoft.com/office/drawing/2014/main" id="{28883506-4CD4-52D4-2691-BA64104B6B79}"/>
              </a:ext>
            </a:extLst>
          </p:cNvPr>
          <p:cNvPicPr>
            <a:picLocks noChangeAspect="1"/>
          </p:cNvPicPr>
          <p:nvPr/>
        </p:nvPicPr>
        <p:blipFill>
          <a:blip r:embed="rId6"/>
          <a:stretch>
            <a:fillRect/>
          </a:stretch>
        </p:blipFill>
        <p:spPr>
          <a:xfrm>
            <a:off x="6094933" y="2265971"/>
            <a:ext cx="4651619" cy="357011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132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5532-9E95-B858-10F5-7ACB9EBEFD13}"/>
              </a:ext>
            </a:extLst>
          </p:cNvPr>
          <p:cNvSpPr>
            <a:spLocks noGrp="1"/>
          </p:cNvSpPr>
          <p:nvPr>
            <p:ph type="title"/>
          </p:nvPr>
        </p:nvSpPr>
        <p:spPr/>
        <p:txBody>
          <a:bodyPr/>
          <a:lstStyle/>
          <a:p>
            <a:r>
              <a:rPr lang="en-US" dirty="0"/>
              <a:t>Results – success vs orbit</a:t>
            </a:r>
          </a:p>
        </p:txBody>
      </p:sp>
      <p:sp>
        <p:nvSpPr>
          <p:cNvPr id="3" name="Content Placeholder 2">
            <a:extLst>
              <a:ext uri="{FF2B5EF4-FFF2-40B4-BE49-F238E27FC236}">
                <a16:creationId xmlns:a16="http://schemas.microsoft.com/office/drawing/2014/main" id="{E2F7A510-1D57-0E7D-805F-D36ED1C01582}"/>
              </a:ext>
            </a:extLst>
          </p:cNvPr>
          <p:cNvSpPr>
            <a:spLocks noGrp="1"/>
          </p:cNvSpPr>
          <p:nvPr>
            <p:ph idx="1"/>
          </p:nvPr>
        </p:nvSpPr>
        <p:spPr>
          <a:xfrm>
            <a:off x="2773599" y="4285964"/>
            <a:ext cx="7796540" cy="1763980"/>
          </a:xfrm>
        </p:spPr>
        <p:txBody>
          <a:bodyPr/>
          <a:lstStyle/>
          <a:p>
            <a:r>
              <a:rPr lang="en-US" dirty="0"/>
              <a:t>In the LEO orbit the Success appears related to the number of flights; on the other hand, there seems to be no relationship between flight number when in GTO orbit. (</a:t>
            </a:r>
            <a:r>
              <a:rPr lang="en-US" dirty="0">
                <a:hlinkClick r:id="rId2"/>
              </a:rPr>
              <a:t>notebook</a:t>
            </a:r>
            <a:r>
              <a:rPr lang="en-US" dirty="0"/>
              <a:t>)</a:t>
            </a:r>
          </a:p>
        </p:txBody>
      </p:sp>
      <p:pic>
        <p:nvPicPr>
          <p:cNvPr id="4" name="Picture 3">
            <a:extLst>
              <a:ext uri="{FF2B5EF4-FFF2-40B4-BE49-F238E27FC236}">
                <a16:creationId xmlns:a16="http://schemas.microsoft.com/office/drawing/2014/main" id="{E5F8AD36-9D5D-D098-74D6-6091A80DEA53}"/>
              </a:ext>
            </a:extLst>
          </p:cNvPr>
          <p:cNvPicPr>
            <a:picLocks noChangeAspect="1"/>
          </p:cNvPicPr>
          <p:nvPr/>
        </p:nvPicPr>
        <p:blipFill>
          <a:blip r:embed="rId3"/>
          <a:stretch>
            <a:fillRect/>
          </a:stretch>
        </p:blipFill>
        <p:spPr>
          <a:xfrm>
            <a:off x="2209799" y="2052116"/>
            <a:ext cx="9005073" cy="1763980"/>
          </a:xfrm>
          <a:prstGeom prst="rect">
            <a:avLst/>
          </a:prstGeom>
        </p:spPr>
      </p:pic>
    </p:spTree>
    <p:extLst>
      <p:ext uri="{BB962C8B-B14F-4D97-AF65-F5344CB8AC3E}">
        <p14:creationId xmlns:p14="http://schemas.microsoft.com/office/powerpoint/2010/main" val="195069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0E78-3852-3544-2B8E-126233215A7C}"/>
              </a:ext>
            </a:extLst>
          </p:cNvPr>
          <p:cNvSpPr>
            <a:spLocks noGrp="1"/>
          </p:cNvSpPr>
          <p:nvPr>
            <p:ph type="title"/>
          </p:nvPr>
        </p:nvSpPr>
        <p:spPr/>
        <p:txBody>
          <a:bodyPr/>
          <a:lstStyle/>
          <a:p>
            <a:r>
              <a:rPr lang="en-US" dirty="0"/>
              <a:t>Result – Payload mass and orbit </a:t>
            </a:r>
          </a:p>
        </p:txBody>
      </p:sp>
      <p:sp>
        <p:nvSpPr>
          <p:cNvPr id="3" name="Content Placeholder 2">
            <a:extLst>
              <a:ext uri="{FF2B5EF4-FFF2-40B4-BE49-F238E27FC236}">
                <a16:creationId xmlns:a16="http://schemas.microsoft.com/office/drawing/2014/main" id="{4CB1F69B-9258-6F91-CDA7-1C2C7A939D8A}"/>
              </a:ext>
            </a:extLst>
          </p:cNvPr>
          <p:cNvSpPr>
            <a:spLocks noGrp="1"/>
          </p:cNvSpPr>
          <p:nvPr>
            <p:ph idx="1"/>
          </p:nvPr>
        </p:nvSpPr>
        <p:spPr>
          <a:xfrm>
            <a:off x="1816608" y="4037158"/>
            <a:ext cx="9087181" cy="2473370"/>
          </a:xfrm>
        </p:spPr>
        <p:txBody>
          <a:bodyPr>
            <a:normAutofit/>
          </a:bodyPr>
          <a:lstStyle/>
          <a:p>
            <a:r>
              <a:rPr lang="en-US" dirty="0"/>
              <a:t>With heavy payloads the successful landing or positive landing rate are more for Polar, LEO and ISS.</a:t>
            </a:r>
          </a:p>
          <a:p>
            <a:r>
              <a:rPr lang="en-US" dirty="0"/>
              <a:t>However, for GTO we cannot distinguish this well as both positive landing rate and negative landing(unsuccessful mission) are both there here.</a:t>
            </a:r>
          </a:p>
          <a:p>
            <a:r>
              <a:rPr lang="en-US" dirty="0"/>
              <a:t>(</a:t>
            </a:r>
            <a:r>
              <a:rPr lang="en-US" dirty="0">
                <a:hlinkClick r:id="rId2"/>
              </a:rPr>
              <a:t>notebook</a:t>
            </a:r>
            <a:r>
              <a:rPr lang="en-US" dirty="0"/>
              <a:t>)</a:t>
            </a:r>
          </a:p>
          <a:p>
            <a:endParaRPr lang="en-US" dirty="0"/>
          </a:p>
        </p:txBody>
      </p:sp>
      <p:pic>
        <p:nvPicPr>
          <p:cNvPr id="4" name="Picture 3">
            <a:extLst>
              <a:ext uri="{FF2B5EF4-FFF2-40B4-BE49-F238E27FC236}">
                <a16:creationId xmlns:a16="http://schemas.microsoft.com/office/drawing/2014/main" id="{6DBDF75C-17BC-E830-BEFF-9293AE5F4B38}"/>
              </a:ext>
            </a:extLst>
          </p:cNvPr>
          <p:cNvPicPr>
            <a:picLocks noChangeAspect="1"/>
          </p:cNvPicPr>
          <p:nvPr/>
        </p:nvPicPr>
        <p:blipFill>
          <a:blip r:embed="rId3"/>
          <a:stretch>
            <a:fillRect/>
          </a:stretch>
        </p:blipFill>
        <p:spPr>
          <a:xfrm>
            <a:off x="1621861" y="2052116"/>
            <a:ext cx="9281928" cy="1818212"/>
          </a:xfrm>
          <a:prstGeom prst="rect">
            <a:avLst/>
          </a:prstGeom>
        </p:spPr>
      </p:pic>
    </p:spTree>
    <p:extLst>
      <p:ext uri="{BB962C8B-B14F-4D97-AF65-F5344CB8AC3E}">
        <p14:creationId xmlns:p14="http://schemas.microsoft.com/office/powerpoint/2010/main" val="531283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93ABA-2866-A5B4-504A-5CE17BEF04DF}"/>
              </a:ext>
            </a:extLst>
          </p:cNvPr>
          <p:cNvSpPr>
            <a:spLocks noGrp="1"/>
          </p:cNvSpPr>
          <p:nvPr>
            <p:ph type="title"/>
          </p:nvPr>
        </p:nvSpPr>
        <p:spPr>
          <a:xfrm>
            <a:off x="1969804" y="808056"/>
            <a:ext cx="3317492" cy="1077229"/>
          </a:xfrm>
        </p:spPr>
        <p:txBody>
          <a:bodyPr>
            <a:normAutofit/>
          </a:bodyPr>
          <a:lstStyle/>
          <a:p>
            <a:pPr algn="l"/>
            <a:r>
              <a:rPr lang="en-US" sz="3100"/>
              <a:t>Result – success year trend</a:t>
            </a:r>
          </a:p>
        </p:txBody>
      </p:sp>
      <p:sp>
        <p:nvSpPr>
          <p:cNvPr id="3" name="Content Placeholder 2">
            <a:extLst>
              <a:ext uri="{FF2B5EF4-FFF2-40B4-BE49-F238E27FC236}">
                <a16:creationId xmlns:a16="http://schemas.microsoft.com/office/drawing/2014/main" id="{A0178624-97A0-7CE7-E05D-AEDB7C1DD450}"/>
              </a:ext>
            </a:extLst>
          </p:cNvPr>
          <p:cNvSpPr>
            <a:spLocks noGrp="1"/>
          </p:cNvSpPr>
          <p:nvPr>
            <p:ph idx="1"/>
          </p:nvPr>
        </p:nvSpPr>
        <p:spPr>
          <a:xfrm>
            <a:off x="1969803" y="2052116"/>
            <a:ext cx="3317493" cy="3997828"/>
          </a:xfrm>
        </p:spPr>
        <p:txBody>
          <a:bodyPr>
            <a:normAutofit/>
          </a:bodyPr>
          <a:lstStyle/>
          <a:p>
            <a:r>
              <a:rPr lang="en-US" sz="1800" dirty="0"/>
              <a:t>The success rate is on an overall increasing trend before 2020 (</a:t>
            </a:r>
            <a:r>
              <a:rPr lang="en-US" sz="1800" dirty="0">
                <a:hlinkClick r:id="rId5"/>
              </a:rPr>
              <a:t>notebook</a:t>
            </a:r>
            <a:r>
              <a:rPr lang="en-US" sz="1800" dirty="0"/>
              <a:t>)</a:t>
            </a:r>
          </a:p>
        </p:txBody>
      </p:sp>
      <p:pic>
        <p:nvPicPr>
          <p:cNvPr id="4" name="Picture 3">
            <a:extLst>
              <a:ext uri="{FF2B5EF4-FFF2-40B4-BE49-F238E27FC236}">
                <a16:creationId xmlns:a16="http://schemas.microsoft.com/office/drawing/2014/main" id="{AEBDED40-C2B2-9BD7-4830-42F91A680E87}"/>
              </a:ext>
            </a:extLst>
          </p:cNvPr>
          <p:cNvPicPr>
            <a:picLocks noChangeAspect="1"/>
          </p:cNvPicPr>
          <p:nvPr/>
        </p:nvPicPr>
        <p:blipFill>
          <a:blip r:embed="rId6"/>
          <a:stretch>
            <a:fillRect/>
          </a:stretch>
        </p:blipFill>
        <p:spPr>
          <a:xfrm>
            <a:off x="6094766" y="1644272"/>
            <a:ext cx="4651619" cy="357011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855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4C46-F2ED-2892-4215-40E807A24DA7}"/>
              </a:ext>
            </a:extLst>
          </p:cNvPr>
          <p:cNvSpPr>
            <a:spLocks noGrp="1"/>
          </p:cNvSpPr>
          <p:nvPr>
            <p:ph type="title"/>
          </p:nvPr>
        </p:nvSpPr>
        <p:spPr/>
        <p:txBody>
          <a:bodyPr/>
          <a:lstStyle/>
          <a:p>
            <a:r>
              <a:rPr lang="en-US" dirty="0"/>
              <a:t>Results – Interactive visualization </a:t>
            </a:r>
          </a:p>
        </p:txBody>
      </p:sp>
      <p:sp>
        <p:nvSpPr>
          <p:cNvPr id="3" name="Content Placeholder 2">
            <a:extLst>
              <a:ext uri="{FF2B5EF4-FFF2-40B4-BE49-F238E27FC236}">
                <a16:creationId xmlns:a16="http://schemas.microsoft.com/office/drawing/2014/main" id="{3FAE35C8-0248-CDF0-0414-B3AF89EFD902}"/>
              </a:ext>
            </a:extLst>
          </p:cNvPr>
          <p:cNvSpPr>
            <a:spLocks noGrp="1"/>
          </p:cNvSpPr>
          <p:nvPr>
            <p:ph idx="1"/>
          </p:nvPr>
        </p:nvSpPr>
        <p:spPr>
          <a:xfrm>
            <a:off x="2773599" y="4318000"/>
            <a:ext cx="7796540" cy="1731944"/>
          </a:xfrm>
        </p:spPr>
        <p:txBody>
          <a:bodyPr/>
          <a:lstStyle/>
          <a:p>
            <a:r>
              <a:rPr lang="en-US" dirty="0"/>
              <a:t>In the </a:t>
            </a:r>
            <a:r>
              <a:rPr lang="en-US" dirty="0">
                <a:hlinkClick r:id="rId2"/>
              </a:rPr>
              <a:t>folium map</a:t>
            </a:r>
            <a:r>
              <a:rPr lang="en-US" dirty="0"/>
              <a:t>, we have found that the launch sites are close to the equator</a:t>
            </a:r>
          </a:p>
        </p:txBody>
      </p:sp>
      <p:pic>
        <p:nvPicPr>
          <p:cNvPr id="6" name="Picture 5">
            <a:extLst>
              <a:ext uri="{FF2B5EF4-FFF2-40B4-BE49-F238E27FC236}">
                <a16:creationId xmlns:a16="http://schemas.microsoft.com/office/drawing/2014/main" id="{9D9F8206-E116-93A7-2805-8B275A90B455}"/>
              </a:ext>
            </a:extLst>
          </p:cNvPr>
          <p:cNvPicPr>
            <a:picLocks noChangeAspect="1"/>
          </p:cNvPicPr>
          <p:nvPr/>
        </p:nvPicPr>
        <p:blipFill>
          <a:blip r:embed="rId3"/>
          <a:stretch>
            <a:fillRect/>
          </a:stretch>
        </p:blipFill>
        <p:spPr>
          <a:xfrm>
            <a:off x="2797739" y="1883158"/>
            <a:ext cx="7772400" cy="2434842"/>
          </a:xfrm>
          <a:prstGeom prst="rect">
            <a:avLst/>
          </a:prstGeom>
        </p:spPr>
      </p:pic>
    </p:spTree>
    <p:extLst>
      <p:ext uri="{BB962C8B-B14F-4D97-AF65-F5344CB8AC3E}">
        <p14:creationId xmlns:p14="http://schemas.microsoft.com/office/powerpoint/2010/main" val="199833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B62C47-D016-41EF-8897-CFD29449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19E6532-C6D8-4F1A-9808-CD7B3D1D5B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2">
            <a:extLst>
              <a:ext uri="{FF2B5EF4-FFF2-40B4-BE49-F238E27FC236}">
                <a16:creationId xmlns:a16="http://schemas.microsoft.com/office/drawing/2014/main" id="{CCC9BEF6-BCF1-48AA-9362-119B5CEDFC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D709174C-D2B5-4A71-8BCA-B6DD54FB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45A0D2A-7ACE-451B-8902-B83C01CF8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D83594-0005-4A3D-8403-D4D4ED6EE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4410D-A76D-359D-4430-49EC8DEFCB61}"/>
              </a:ext>
            </a:extLst>
          </p:cNvPr>
          <p:cNvSpPr>
            <a:spLocks noGrp="1"/>
          </p:cNvSpPr>
          <p:nvPr>
            <p:ph type="title"/>
          </p:nvPr>
        </p:nvSpPr>
        <p:spPr>
          <a:xfrm>
            <a:off x="6731000" y="808056"/>
            <a:ext cx="3631789" cy="1077229"/>
          </a:xfrm>
        </p:spPr>
        <p:txBody>
          <a:bodyPr>
            <a:normAutofit/>
          </a:bodyPr>
          <a:lstStyle/>
          <a:p>
            <a:pPr algn="l"/>
            <a:r>
              <a:rPr lang="en-US" dirty="0"/>
              <a:t>Results - Marker cluster</a:t>
            </a:r>
          </a:p>
        </p:txBody>
      </p:sp>
      <p:pic>
        <p:nvPicPr>
          <p:cNvPr id="6" name="Picture 5">
            <a:extLst>
              <a:ext uri="{FF2B5EF4-FFF2-40B4-BE49-F238E27FC236}">
                <a16:creationId xmlns:a16="http://schemas.microsoft.com/office/drawing/2014/main" id="{3D5C15F7-E327-161C-BD98-529C097F915D}"/>
              </a:ext>
            </a:extLst>
          </p:cNvPr>
          <p:cNvPicPr>
            <a:picLocks noChangeAspect="1"/>
          </p:cNvPicPr>
          <p:nvPr/>
        </p:nvPicPr>
        <p:blipFill rotWithShape="1">
          <a:blip r:embed="rId5"/>
          <a:srcRect l="21718" r="39649" b="-3"/>
          <a:stretch/>
        </p:blipFill>
        <p:spPr>
          <a:xfrm>
            <a:off x="1659298" y="648308"/>
            <a:ext cx="2217523" cy="2697869"/>
          </a:xfrm>
          <a:prstGeom prst="rect">
            <a:avLst/>
          </a:prstGeom>
          <a:ln w="9525">
            <a:solidFill>
              <a:schemeClr val="accent6"/>
            </a:solidFill>
          </a:ln>
        </p:spPr>
      </p:pic>
      <p:pic>
        <p:nvPicPr>
          <p:cNvPr id="12" name="Picture 11">
            <a:extLst>
              <a:ext uri="{FF2B5EF4-FFF2-40B4-BE49-F238E27FC236}">
                <a16:creationId xmlns:a16="http://schemas.microsoft.com/office/drawing/2014/main" id="{4931D971-8749-F269-A8D6-98A62F355861}"/>
              </a:ext>
            </a:extLst>
          </p:cNvPr>
          <p:cNvPicPr>
            <a:picLocks noChangeAspect="1"/>
          </p:cNvPicPr>
          <p:nvPr/>
        </p:nvPicPr>
        <p:blipFill rotWithShape="1">
          <a:blip r:embed="rId6"/>
          <a:srcRect l="13312" r="33880" b="4"/>
          <a:stretch/>
        </p:blipFill>
        <p:spPr>
          <a:xfrm>
            <a:off x="4037688" y="648308"/>
            <a:ext cx="2217523" cy="2697869"/>
          </a:xfrm>
          <a:prstGeom prst="rect">
            <a:avLst/>
          </a:prstGeom>
          <a:ln w="9525">
            <a:solidFill>
              <a:schemeClr val="accent6"/>
            </a:solidFill>
          </a:ln>
        </p:spPr>
      </p:pic>
      <p:pic>
        <p:nvPicPr>
          <p:cNvPr id="14" name="Picture 13">
            <a:extLst>
              <a:ext uri="{FF2B5EF4-FFF2-40B4-BE49-F238E27FC236}">
                <a16:creationId xmlns:a16="http://schemas.microsoft.com/office/drawing/2014/main" id="{2246D6A9-4A54-CCDA-4F89-5478FFE4C259}"/>
              </a:ext>
            </a:extLst>
          </p:cNvPr>
          <p:cNvPicPr>
            <a:picLocks noChangeAspect="1"/>
          </p:cNvPicPr>
          <p:nvPr/>
        </p:nvPicPr>
        <p:blipFill rotWithShape="1">
          <a:blip r:embed="rId7"/>
          <a:srcRect l="19318" r="32720" b="3"/>
          <a:stretch/>
        </p:blipFill>
        <p:spPr>
          <a:xfrm>
            <a:off x="1656763" y="3512253"/>
            <a:ext cx="2222588" cy="2699219"/>
          </a:xfrm>
          <a:prstGeom prst="rect">
            <a:avLst/>
          </a:prstGeom>
          <a:ln w="9525">
            <a:solidFill>
              <a:schemeClr val="accent6"/>
            </a:solidFill>
          </a:ln>
        </p:spPr>
      </p:pic>
      <p:pic>
        <p:nvPicPr>
          <p:cNvPr id="13" name="Picture 12">
            <a:extLst>
              <a:ext uri="{FF2B5EF4-FFF2-40B4-BE49-F238E27FC236}">
                <a16:creationId xmlns:a16="http://schemas.microsoft.com/office/drawing/2014/main" id="{E28664B3-710F-197F-2D54-D88754259C59}"/>
              </a:ext>
            </a:extLst>
          </p:cNvPr>
          <p:cNvPicPr>
            <a:picLocks noChangeAspect="1"/>
          </p:cNvPicPr>
          <p:nvPr/>
        </p:nvPicPr>
        <p:blipFill rotWithShape="1">
          <a:blip r:embed="rId8"/>
          <a:srcRect l="16666" r="34750" b="-3"/>
          <a:stretch/>
        </p:blipFill>
        <p:spPr>
          <a:xfrm>
            <a:off x="4037686" y="3512253"/>
            <a:ext cx="2222588" cy="2699219"/>
          </a:xfrm>
          <a:prstGeom prst="rect">
            <a:avLst/>
          </a:prstGeom>
          <a:ln w="9525">
            <a:solidFill>
              <a:schemeClr val="accent6"/>
            </a:solidFill>
          </a:ln>
        </p:spPr>
      </p:pic>
      <p:sp>
        <p:nvSpPr>
          <p:cNvPr id="3" name="Content Placeholder 2">
            <a:extLst>
              <a:ext uri="{FF2B5EF4-FFF2-40B4-BE49-F238E27FC236}">
                <a16:creationId xmlns:a16="http://schemas.microsoft.com/office/drawing/2014/main" id="{472941A6-0DF0-7E2D-E6B3-517CB55B60C6}"/>
              </a:ext>
            </a:extLst>
          </p:cNvPr>
          <p:cNvSpPr>
            <a:spLocks noGrp="1"/>
          </p:cNvSpPr>
          <p:nvPr>
            <p:ph idx="1"/>
          </p:nvPr>
        </p:nvSpPr>
        <p:spPr>
          <a:xfrm>
            <a:off x="6731001" y="2052116"/>
            <a:ext cx="4250554" cy="3997828"/>
          </a:xfrm>
        </p:spPr>
        <p:txBody>
          <a:bodyPr>
            <a:normAutofit/>
          </a:bodyPr>
          <a:lstStyle/>
          <a:p>
            <a:r>
              <a:rPr lang="en-US" sz="1800" dirty="0"/>
              <a:t>By adding marker cluster, we can easily check the success (green) and failure (red) at each site.</a:t>
            </a:r>
          </a:p>
          <a:p>
            <a:r>
              <a:rPr lang="en-US" sz="1800" dirty="0"/>
              <a:t>Note: sometimes the code requires restart kernel to remove the error “object is not JSON serializable”</a:t>
            </a:r>
          </a:p>
        </p:txBody>
      </p:sp>
      <p:sp>
        <p:nvSpPr>
          <p:cNvPr id="31" name="Rectangle 30">
            <a:extLst>
              <a:ext uri="{FF2B5EF4-FFF2-40B4-BE49-F238E27FC236}">
                <a16:creationId xmlns:a16="http://schemas.microsoft.com/office/drawing/2014/main" id="{8DC7164D-B709-48F8-83A9-9D5B05AA0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163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0CDA-4A0B-3559-E5CF-99A3624F1368}"/>
              </a:ext>
            </a:extLst>
          </p:cNvPr>
          <p:cNvSpPr>
            <a:spLocks noGrp="1"/>
          </p:cNvSpPr>
          <p:nvPr>
            <p:ph type="title"/>
          </p:nvPr>
        </p:nvSpPr>
        <p:spPr/>
        <p:txBody>
          <a:bodyPr/>
          <a:lstStyle/>
          <a:p>
            <a:r>
              <a:rPr lang="en-US" dirty="0"/>
              <a:t>Results - distance</a:t>
            </a:r>
          </a:p>
        </p:txBody>
      </p:sp>
      <p:sp>
        <p:nvSpPr>
          <p:cNvPr id="6" name="Content Placeholder 5">
            <a:extLst>
              <a:ext uri="{FF2B5EF4-FFF2-40B4-BE49-F238E27FC236}">
                <a16:creationId xmlns:a16="http://schemas.microsoft.com/office/drawing/2014/main" id="{7754C0D4-B5F7-32D3-5FBE-8A195C4390F3}"/>
              </a:ext>
            </a:extLst>
          </p:cNvPr>
          <p:cNvSpPr>
            <a:spLocks noGrp="1"/>
          </p:cNvSpPr>
          <p:nvPr>
            <p:ph idx="1"/>
          </p:nvPr>
        </p:nvSpPr>
        <p:spPr/>
        <p:txBody>
          <a:bodyPr/>
          <a:lstStyle/>
          <a:p>
            <a:r>
              <a:rPr lang="en-US" dirty="0"/>
              <a:t>We also used interactive map to find distances to the nearest coastline, highway, and city,</a:t>
            </a:r>
          </a:p>
          <a:p>
            <a:r>
              <a:rPr lang="en-US" dirty="0"/>
              <a:t>We found that there are coastline (0.95km) and highway  (0.66 km) close to the launch site, all within 1km, while the closest city, Cape Canaveral, is over 18km far away.</a:t>
            </a:r>
          </a:p>
        </p:txBody>
      </p:sp>
    </p:spTree>
    <p:extLst>
      <p:ext uri="{BB962C8B-B14F-4D97-AF65-F5344CB8AC3E}">
        <p14:creationId xmlns:p14="http://schemas.microsoft.com/office/powerpoint/2010/main" val="376844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630B-209D-4B00-33B0-FB44B32A9EAC}"/>
              </a:ext>
            </a:extLst>
          </p:cNvPr>
          <p:cNvSpPr>
            <a:spLocks noGrp="1"/>
          </p:cNvSpPr>
          <p:nvPr>
            <p:ph type="title"/>
          </p:nvPr>
        </p:nvSpPr>
        <p:spPr/>
        <p:txBody>
          <a:bodyPr/>
          <a:lstStyle/>
          <a:p>
            <a:r>
              <a:rPr lang="en-US" dirty="0"/>
              <a:t>Results -dashboard</a:t>
            </a:r>
          </a:p>
        </p:txBody>
      </p:sp>
      <p:sp>
        <p:nvSpPr>
          <p:cNvPr id="3" name="Content Placeholder 2">
            <a:extLst>
              <a:ext uri="{FF2B5EF4-FFF2-40B4-BE49-F238E27FC236}">
                <a16:creationId xmlns:a16="http://schemas.microsoft.com/office/drawing/2014/main" id="{A3BF5E2D-E4DD-A8B0-097E-B12C928A037D}"/>
              </a:ext>
            </a:extLst>
          </p:cNvPr>
          <p:cNvSpPr>
            <a:spLocks noGrp="1"/>
          </p:cNvSpPr>
          <p:nvPr>
            <p:ph idx="1"/>
          </p:nvPr>
        </p:nvSpPr>
        <p:spPr>
          <a:xfrm>
            <a:off x="2397255" y="4715494"/>
            <a:ext cx="7796540" cy="2062144"/>
          </a:xfrm>
        </p:spPr>
        <p:txBody>
          <a:bodyPr/>
          <a:lstStyle/>
          <a:p>
            <a:r>
              <a:rPr lang="en-US" dirty="0"/>
              <a:t>We built </a:t>
            </a:r>
            <a:r>
              <a:rPr lang="en-US" dirty="0">
                <a:hlinkClick r:id="rId2"/>
              </a:rPr>
              <a:t>an interactive dashboard </a:t>
            </a:r>
            <a:r>
              <a:rPr lang="en-US" dirty="0"/>
              <a:t>to explore the percentage of launches at each site and success rate.</a:t>
            </a:r>
          </a:p>
        </p:txBody>
      </p:sp>
      <p:pic>
        <p:nvPicPr>
          <p:cNvPr id="7" name="Picture 6" descr="A pie chart with numbers&#10;&#10;Description automatically generated">
            <a:extLst>
              <a:ext uri="{FF2B5EF4-FFF2-40B4-BE49-F238E27FC236}">
                <a16:creationId xmlns:a16="http://schemas.microsoft.com/office/drawing/2014/main" id="{AD6B2EA5-50BB-D5D9-54A7-CBB9D0BB6AE2}"/>
              </a:ext>
            </a:extLst>
          </p:cNvPr>
          <p:cNvPicPr>
            <a:picLocks noChangeAspect="1"/>
          </p:cNvPicPr>
          <p:nvPr/>
        </p:nvPicPr>
        <p:blipFill>
          <a:blip r:embed="rId3"/>
          <a:stretch>
            <a:fillRect/>
          </a:stretch>
        </p:blipFill>
        <p:spPr>
          <a:xfrm>
            <a:off x="2421395" y="2011703"/>
            <a:ext cx="7772400" cy="2657735"/>
          </a:xfrm>
          <a:prstGeom prst="rect">
            <a:avLst/>
          </a:prstGeom>
        </p:spPr>
      </p:pic>
    </p:spTree>
    <p:extLst>
      <p:ext uri="{BB962C8B-B14F-4D97-AF65-F5344CB8AC3E}">
        <p14:creationId xmlns:p14="http://schemas.microsoft.com/office/powerpoint/2010/main" val="2029869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AD65-376B-F202-61AC-3669540010CE}"/>
              </a:ext>
            </a:extLst>
          </p:cNvPr>
          <p:cNvSpPr>
            <a:spLocks noGrp="1"/>
          </p:cNvSpPr>
          <p:nvPr>
            <p:ph type="title"/>
          </p:nvPr>
        </p:nvSpPr>
        <p:spPr/>
        <p:txBody>
          <a:bodyPr/>
          <a:lstStyle/>
          <a:p>
            <a:r>
              <a:rPr lang="en-US" dirty="0"/>
              <a:t>Results -dashboard</a:t>
            </a:r>
          </a:p>
        </p:txBody>
      </p:sp>
      <p:sp>
        <p:nvSpPr>
          <p:cNvPr id="3" name="Content Placeholder 2">
            <a:extLst>
              <a:ext uri="{FF2B5EF4-FFF2-40B4-BE49-F238E27FC236}">
                <a16:creationId xmlns:a16="http://schemas.microsoft.com/office/drawing/2014/main" id="{4917748B-D004-D6A6-9307-8381BFB72FAD}"/>
              </a:ext>
            </a:extLst>
          </p:cNvPr>
          <p:cNvSpPr>
            <a:spLocks noGrp="1"/>
          </p:cNvSpPr>
          <p:nvPr>
            <p:ph idx="1"/>
          </p:nvPr>
        </p:nvSpPr>
        <p:spPr>
          <a:xfrm>
            <a:off x="2773599" y="4972714"/>
            <a:ext cx="7796540" cy="1077230"/>
          </a:xfrm>
        </p:spPr>
        <p:txBody>
          <a:bodyPr/>
          <a:lstStyle/>
          <a:p>
            <a:r>
              <a:rPr lang="en-US" dirty="0"/>
              <a:t>With drop down, we can check the success rate of every site</a:t>
            </a:r>
          </a:p>
        </p:txBody>
      </p:sp>
      <p:pic>
        <p:nvPicPr>
          <p:cNvPr id="5" name="Picture 4" descr="A pie chart with numbers and a red circle&#10;&#10;Description automatically generated">
            <a:extLst>
              <a:ext uri="{FF2B5EF4-FFF2-40B4-BE49-F238E27FC236}">
                <a16:creationId xmlns:a16="http://schemas.microsoft.com/office/drawing/2014/main" id="{9D3B6CD1-CBD4-980A-C575-8D9C5CA19A9E}"/>
              </a:ext>
            </a:extLst>
          </p:cNvPr>
          <p:cNvPicPr>
            <a:picLocks noChangeAspect="1"/>
          </p:cNvPicPr>
          <p:nvPr/>
        </p:nvPicPr>
        <p:blipFill>
          <a:blip r:embed="rId2"/>
          <a:stretch>
            <a:fillRect/>
          </a:stretch>
        </p:blipFill>
        <p:spPr>
          <a:xfrm>
            <a:off x="2797739" y="2293658"/>
            <a:ext cx="7772400" cy="2657735"/>
          </a:xfrm>
          <a:prstGeom prst="rect">
            <a:avLst/>
          </a:prstGeom>
        </p:spPr>
      </p:pic>
    </p:spTree>
    <p:extLst>
      <p:ext uri="{BB962C8B-B14F-4D97-AF65-F5344CB8AC3E}">
        <p14:creationId xmlns:p14="http://schemas.microsoft.com/office/powerpoint/2010/main" val="3290174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D579-63D0-FCD7-23AD-23F1E58972F4}"/>
              </a:ext>
            </a:extLst>
          </p:cNvPr>
          <p:cNvSpPr>
            <a:spLocks noGrp="1"/>
          </p:cNvSpPr>
          <p:nvPr>
            <p:ph type="title"/>
          </p:nvPr>
        </p:nvSpPr>
        <p:spPr/>
        <p:txBody>
          <a:bodyPr/>
          <a:lstStyle/>
          <a:p>
            <a:r>
              <a:rPr lang="en-US" dirty="0"/>
              <a:t>Results dashboard</a:t>
            </a:r>
          </a:p>
        </p:txBody>
      </p:sp>
      <p:sp>
        <p:nvSpPr>
          <p:cNvPr id="3" name="Content Placeholder 2">
            <a:extLst>
              <a:ext uri="{FF2B5EF4-FFF2-40B4-BE49-F238E27FC236}">
                <a16:creationId xmlns:a16="http://schemas.microsoft.com/office/drawing/2014/main" id="{367FA939-B946-D49B-0708-DF4AE095B729}"/>
              </a:ext>
            </a:extLst>
          </p:cNvPr>
          <p:cNvSpPr>
            <a:spLocks noGrp="1"/>
          </p:cNvSpPr>
          <p:nvPr>
            <p:ph idx="1"/>
          </p:nvPr>
        </p:nvSpPr>
        <p:spPr>
          <a:xfrm>
            <a:off x="2773599" y="5179636"/>
            <a:ext cx="7796540" cy="870308"/>
          </a:xfrm>
        </p:spPr>
        <p:txBody>
          <a:bodyPr/>
          <a:lstStyle/>
          <a:p>
            <a:r>
              <a:rPr lang="en-US" dirty="0"/>
              <a:t>For each specific site, we can zoom in payload mass range to examine the success launches</a:t>
            </a:r>
          </a:p>
        </p:txBody>
      </p:sp>
      <p:pic>
        <p:nvPicPr>
          <p:cNvPr id="4" name="Picture 3">
            <a:extLst>
              <a:ext uri="{FF2B5EF4-FFF2-40B4-BE49-F238E27FC236}">
                <a16:creationId xmlns:a16="http://schemas.microsoft.com/office/drawing/2014/main" id="{5EDA719F-8E9E-9B9D-6A47-2ED67C386AD7}"/>
              </a:ext>
            </a:extLst>
          </p:cNvPr>
          <p:cNvPicPr>
            <a:picLocks noChangeAspect="1"/>
          </p:cNvPicPr>
          <p:nvPr/>
        </p:nvPicPr>
        <p:blipFill>
          <a:blip r:embed="rId2"/>
          <a:stretch>
            <a:fillRect/>
          </a:stretch>
        </p:blipFill>
        <p:spPr>
          <a:xfrm>
            <a:off x="2611808" y="1885285"/>
            <a:ext cx="8411792" cy="3294351"/>
          </a:xfrm>
          <a:prstGeom prst="rect">
            <a:avLst/>
          </a:prstGeom>
        </p:spPr>
      </p:pic>
    </p:spTree>
    <p:extLst>
      <p:ext uri="{BB962C8B-B14F-4D97-AF65-F5344CB8AC3E}">
        <p14:creationId xmlns:p14="http://schemas.microsoft.com/office/powerpoint/2010/main" val="385034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F6D6-D4EF-56A9-6BD9-AFF9C9BEE59B}"/>
              </a:ext>
            </a:extLst>
          </p:cNvPr>
          <p:cNvSpPr>
            <a:spLocks noGrp="1"/>
          </p:cNvSpPr>
          <p:nvPr>
            <p:ph type="title"/>
          </p:nvPr>
        </p:nvSpPr>
        <p:spPr/>
        <p:txBody>
          <a:bodyPr/>
          <a:lstStyle/>
          <a:p>
            <a:r>
              <a:rPr lang="en-US" dirty="0" err="1"/>
              <a:t>Introoduction</a:t>
            </a:r>
            <a:endParaRPr lang="en-US" dirty="0"/>
          </a:p>
        </p:txBody>
      </p:sp>
      <p:sp>
        <p:nvSpPr>
          <p:cNvPr id="3" name="Content Placeholder 2">
            <a:extLst>
              <a:ext uri="{FF2B5EF4-FFF2-40B4-BE49-F238E27FC236}">
                <a16:creationId xmlns:a16="http://schemas.microsoft.com/office/drawing/2014/main" id="{A437BB25-A66F-F47C-5286-5A079967C20F}"/>
              </a:ext>
            </a:extLst>
          </p:cNvPr>
          <p:cNvSpPr>
            <a:spLocks noGrp="1"/>
          </p:cNvSpPr>
          <p:nvPr>
            <p:ph idx="1"/>
          </p:nvPr>
        </p:nvSpPr>
        <p:spPr/>
        <p:txBody>
          <a:bodyPr/>
          <a:lstStyle/>
          <a:p>
            <a:r>
              <a:rPr lang="en-US" dirty="0"/>
              <a:t>In this study, we perform data analysis based on SPACEX launch and landing, trying to find out the factors that could affect success launching and landing</a:t>
            </a:r>
          </a:p>
          <a:p>
            <a:r>
              <a:rPr lang="en-US" dirty="0"/>
              <a:t>In the past years, SPACEX has launched several rockets into the orbit around the earth. Some of the rockets are also landed successfully. It is important to figure out the relevant factors which could help reduce waste and cost in future missions</a:t>
            </a:r>
          </a:p>
          <a:p>
            <a:r>
              <a:rPr lang="en-US" dirty="0"/>
              <a:t>This analysis aims to identify relevant factors associated with successful launching and landing.</a:t>
            </a:r>
          </a:p>
        </p:txBody>
      </p:sp>
    </p:spTree>
    <p:extLst>
      <p:ext uri="{BB962C8B-B14F-4D97-AF65-F5344CB8AC3E}">
        <p14:creationId xmlns:p14="http://schemas.microsoft.com/office/powerpoint/2010/main" val="360170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D482-707F-CB50-98DB-7D00F1261559}"/>
              </a:ext>
            </a:extLst>
          </p:cNvPr>
          <p:cNvSpPr>
            <a:spLocks noGrp="1"/>
          </p:cNvSpPr>
          <p:nvPr>
            <p:ph type="title"/>
          </p:nvPr>
        </p:nvSpPr>
        <p:spPr/>
        <p:txBody>
          <a:bodyPr/>
          <a:lstStyle/>
          <a:p>
            <a:r>
              <a:rPr lang="en-US" dirty="0"/>
              <a:t>Results – predictive analysis</a:t>
            </a:r>
          </a:p>
        </p:txBody>
      </p:sp>
      <p:sp>
        <p:nvSpPr>
          <p:cNvPr id="3" name="Content Placeholder 2">
            <a:extLst>
              <a:ext uri="{FF2B5EF4-FFF2-40B4-BE49-F238E27FC236}">
                <a16:creationId xmlns:a16="http://schemas.microsoft.com/office/drawing/2014/main" id="{C0F4E6ED-FCF1-DB0A-4F3A-C964C1B9ED35}"/>
              </a:ext>
            </a:extLst>
          </p:cNvPr>
          <p:cNvSpPr>
            <a:spLocks noGrp="1"/>
          </p:cNvSpPr>
          <p:nvPr>
            <p:ph idx="1"/>
          </p:nvPr>
        </p:nvSpPr>
        <p:spPr/>
        <p:txBody>
          <a:bodyPr/>
          <a:lstStyle/>
          <a:p>
            <a:r>
              <a:rPr lang="en-US" dirty="0"/>
              <a:t>We tested several categorization models in the </a:t>
            </a:r>
            <a:r>
              <a:rPr lang="en-US" dirty="0">
                <a:hlinkClick r:id="rId2"/>
              </a:rPr>
              <a:t>notebook</a:t>
            </a:r>
            <a:r>
              <a:rPr lang="en-US" dirty="0"/>
              <a:t> to predict whether a launch is successful.</a:t>
            </a:r>
          </a:p>
          <a:p>
            <a:r>
              <a:rPr lang="en-US" dirty="0"/>
              <a:t>From the EDA, we determining training labels by creating columns for classes, standardizing the data, and splitting data into training and test set</a:t>
            </a:r>
          </a:p>
          <a:p>
            <a:r>
              <a:rPr lang="en-US" dirty="0"/>
              <a:t>We used the standard scaler to standardize the independent variables. And </a:t>
            </a:r>
            <a:r>
              <a:rPr lang="en-US" dirty="0" err="1"/>
              <a:t>splitted</a:t>
            </a:r>
            <a:r>
              <a:rPr lang="en-US" dirty="0"/>
              <a:t> the data with </a:t>
            </a:r>
            <a:r>
              <a:rPr lang="en-US" dirty="0" err="1"/>
              <a:t>train_test_split</a:t>
            </a:r>
            <a:endParaRPr lang="en-US" dirty="0"/>
          </a:p>
        </p:txBody>
      </p:sp>
    </p:spTree>
    <p:extLst>
      <p:ext uri="{BB962C8B-B14F-4D97-AF65-F5344CB8AC3E}">
        <p14:creationId xmlns:p14="http://schemas.microsoft.com/office/powerpoint/2010/main" val="3884897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80E3-2B19-DB88-21D9-E39A49A0C99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93F1F0D3-E0C7-9003-998A-3ADDB65399BF}"/>
              </a:ext>
            </a:extLst>
          </p:cNvPr>
          <p:cNvSpPr>
            <a:spLocks noGrp="1"/>
          </p:cNvSpPr>
          <p:nvPr>
            <p:ph idx="1"/>
          </p:nvPr>
        </p:nvSpPr>
        <p:spPr/>
        <p:txBody>
          <a:bodyPr/>
          <a:lstStyle/>
          <a:p>
            <a:r>
              <a:rPr lang="en-US" dirty="0"/>
              <a:t>The best hyperparameters are: {'C': 0.01, 'penalty': 'l2', 'solver': '</a:t>
            </a:r>
            <a:r>
              <a:rPr lang="en-US" dirty="0" err="1"/>
              <a:t>lbfgs</a:t>
            </a:r>
            <a:r>
              <a:rPr lang="en-US" dirty="0"/>
              <a:t>’} </a:t>
            </a:r>
          </a:p>
          <a:p>
            <a:r>
              <a:rPr lang="en-US" dirty="0"/>
              <a:t>Training accuracy is 0.846</a:t>
            </a:r>
          </a:p>
          <a:p>
            <a:r>
              <a:rPr lang="en-US" dirty="0"/>
              <a:t>Test accuracy is 0.833</a:t>
            </a:r>
          </a:p>
        </p:txBody>
      </p:sp>
    </p:spTree>
    <p:extLst>
      <p:ext uri="{BB962C8B-B14F-4D97-AF65-F5344CB8AC3E}">
        <p14:creationId xmlns:p14="http://schemas.microsoft.com/office/powerpoint/2010/main" val="3922733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48C8-8AAE-C520-6B61-190376A7F267}"/>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CBA6705B-08E1-DEEC-7963-90E440BA5BF2}"/>
              </a:ext>
            </a:extLst>
          </p:cNvPr>
          <p:cNvSpPr>
            <a:spLocks noGrp="1"/>
          </p:cNvSpPr>
          <p:nvPr>
            <p:ph idx="1"/>
          </p:nvPr>
        </p:nvSpPr>
        <p:spPr/>
        <p:txBody>
          <a:bodyPr/>
          <a:lstStyle/>
          <a:p>
            <a:r>
              <a:rPr lang="en-US" dirty="0"/>
              <a:t>The best hyperparameters are: {'C': 1.0, 'gamma': 0.03162277660168379, 'kernel': 'sigmoid’} </a:t>
            </a:r>
          </a:p>
          <a:p>
            <a:r>
              <a:rPr lang="en-US" dirty="0"/>
              <a:t>Training accuracy : 0.848</a:t>
            </a:r>
          </a:p>
          <a:p>
            <a:r>
              <a:rPr lang="en-US" dirty="0"/>
              <a:t>Test accuracy is 0.833</a:t>
            </a:r>
          </a:p>
        </p:txBody>
      </p:sp>
    </p:spTree>
    <p:extLst>
      <p:ext uri="{BB962C8B-B14F-4D97-AF65-F5344CB8AC3E}">
        <p14:creationId xmlns:p14="http://schemas.microsoft.com/office/powerpoint/2010/main" val="2950306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93CF-09F6-931E-3921-F2461D3AF38C}"/>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0F09D122-37FE-15C1-32A9-0C256C48A2B3}"/>
              </a:ext>
            </a:extLst>
          </p:cNvPr>
          <p:cNvSpPr>
            <a:spLocks noGrp="1"/>
          </p:cNvSpPr>
          <p:nvPr>
            <p:ph idx="1"/>
          </p:nvPr>
        </p:nvSpPr>
        <p:spPr/>
        <p:txBody>
          <a:bodyPr/>
          <a:lstStyle/>
          <a:p>
            <a:r>
              <a:rPr lang="en-US" dirty="0"/>
              <a:t>The best hyperparameters are: {'criterion': '</a:t>
            </a:r>
            <a:r>
              <a:rPr lang="en-US" dirty="0" err="1"/>
              <a:t>gini</a:t>
            </a:r>
            <a:r>
              <a:rPr lang="en-US" dirty="0"/>
              <a:t>', '</a:t>
            </a:r>
            <a:r>
              <a:rPr lang="en-US" dirty="0" err="1"/>
              <a:t>max_depth</a:t>
            </a:r>
            <a:r>
              <a:rPr lang="en-US" dirty="0"/>
              <a:t>': 16, '</a:t>
            </a:r>
            <a:r>
              <a:rPr lang="en-US" dirty="0" err="1"/>
              <a:t>max_features</a:t>
            </a:r>
            <a:r>
              <a:rPr lang="en-US" dirty="0"/>
              <a:t>': 'sqrt', '</a:t>
            </a:r>
            <a:r>
              <a:rPr lang="en-US" dirty="0" err="1"/>
              <a:t>min_samples_leaf</a:t>
            </a:r>
            <a:r>
              <a:rPr lang="en-US" dirty="0"/>
              <a:t>': 2, '</a:t>
            </a:r>
            <a:r>
              <a:rPr lang="en-US" dirty="0" err="1"/>
              <a:t>min_samples_split</a:t>
            </a:r>
            <a:r>
              <a:rPr lang="en-US" dirty="0"/>
              <a:t>': 10, 'splitter': 'random’} </a:t>
            </a:r>
          </a:p>
          <a:p>
            <a:r>
              <a:rPr lang="en-US" dirty="0"/>
              <a:t>Training accuracy : 0.873</a:t>
            </a:r>
          </a:p>
          <a:p>
            <a:r>
              <a:rPr lang="en-US" dirty="0"/>
              <a:t>Testing accuracy: 0.833</a:t>
            </a:r>
          </a:p>
        </p:txBody>
      </p:sp>
    </p:spTree>
    <p:extLst>
      <p:ext uri="{BB962C8B-B14F-4D97-AF65-F5344CB8AC3E}">
        <p14:creationId xmlns:p14="http://schemas.microsoft.com/office/powerpoint/2010/main" val="2996533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F256-A995-A078-11D8-46F4E04E725D}"/>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17949104-C70D-DA69-BF42-87A5989464DB}"/>
              </a:ext>
            </a:extLst>
          </p:cNvPr>
          <p:cNvSpPr>
            <a:spLocks noGrp="1"/>
          </p:cNvSpPr>
          <p:nvPr>
            <p:ph idx="1"/>
          </p:nvPr>
        </p:nvSpPr>
        <p:spPr/>
        <p:txBody>
          <a:bodyPr/>
          <a:lstStyle/>
          <a:p>
            <a:r>
              <a:rPr lang="en-US" dirty="0"/>
              <a:t>The best hyperparameters are: {'algorithm': 'auto', '</a:t>
            </a:r>
            <a:r>
              <a:rPr lang="en-US" dirty="0" err="1"/>
              <a:t>n_neighbors</a:t>
            </a:r>
            <a:r>
              <a:rPr lang="en-US" dirty="0"/>
              <a:t>': 10, 'p': 1} </a:t>
            </a:r>
          </a:p>
          <a:p>
            <a:r>
              <a:rPr lang="en-US" dirty="0"/>
              <a:t>Training accuracy : 0.848</a:t>
            </a:r>
          </a:p>
          <a:p>
            <a:r>
              <a:rPr lang="en-US" dirty="0"/>
              <a:t>Testing Accuracy: 0.833</a:t>
            </a:r>
          </a:p>
        </p:txBody>
      </p:sp>
    </p:spTree>
    <p:extLst>
      <p:ext uri="{BB962C8B-B14F-4D97-AF65-F5344CB8AC3E}">
        <p14:creationId xmlns:p14="http://schemas.microsoft.com/office/powerpoint/2010/main" val="2914602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B47D-F1DE-183E-8EBE-58774C5906F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5AD8AE8-B0A4-2241-7C6C-C4AA4C9DDBEE}"/>
              </a:ext>
            </a:extLst>
          </p:cNvPr>
          <p:cNvSpPr>
            <a:spLocks noGrp="1"/>
          </p:cNvSpPr>
          <p:nvPr>
            <p:ph idx="1"/>
          </p:nvPr>
        </p:nvSpPr>
        <p:spPr/>
        <p:txBody>
          <a:bodyPr/>
          <a:lstStyle/>
          <a:p>
            <a:r>
              <a:rPr lang="en-US" dirty="0"/>
              <a:t>The models all performs alike in the test set. </a:t>
            </a:r>
          </a:p>
          <a:p>
            <a:r>
              <a:rPr lang="en-US" dirty="0"/>
              <a:t>In the training set, the decision tree has the highest accuracy. However, it would be too hasty to say the decision tree is overfit to the training set, because all the accuracy values are close.</a:t>
            </a:r>
          </a:p>
          <a:p>
            <a:r>
              <a:rPr lang="en-US" dirty="0"/>
              <a:t>Therefore, in this case, all the predictive models are similar to each other. We cannot say which one is the best.</a:t>
            </a:r>
          </a:p>
        </p:txBody>
      </p:sp>
    </p:spTree>
    <p:extLst>
      <p:ext uri="{BB962C8B-B14F-4D97-AF65-F5344CB8AC3E}">
        <p14:creationId xmlns:p14="http://schemas.microsoft.com/office/powerpoint/2010/main" val="690209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4DA8-B46B-09F9-4ADA-32DD754915F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309BACD-5EFD-3A80-FE51-EEE9C4C636BE}"/>
              </a:ext>
            </a:extLst>
          </p:cNvPr>
          <p:cNvSpPr>
            <a:spLocks noGrp="1"/>
          </p:cNvSpPr>
          <p:nvPr>
            <p:ph idx="1"/>
          </p:nvPr>
        </p:nvSpPr>
        <p:spPr/>
        <p:txBody>
          <a:bodyPr/>
          <a:lstStyle/>
          <a:p>
            <a:r>
              <a:rPr lang="en-US" dirty="0"/>
              <a:t>We have identified several launch sites and orbits that has the highest success rate. </a:t>
            </a:r>
          </a:p>
          <a:p>
            <a:r>
              <a:rPr lang="en-US" dirty="0"/>
              <a:t>The launch success has a positive trend starting from 2013.</a:t>
            </a:r>
          </a:p>
          <a:p>
            <a:r>
              <a:rPr lang="en-US" dirty="0"/>
              <a:t>The models performs a like, with decision tree has better accuracy in training set. </a:t>
            </a:r>
          </a:p>
        </p:txBody>
      </p:sp>
    </p:spTree>
    <p:extLst>
      <p:ext uri="{BB962C8B-B14F-4D97-AF65-F5344CB8AC3E}">
        <p14:creationId xmlns:p14="http://schemas.microsoft.com/office/powerpoint/2010/main" val="306354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BB2F-B6DC-FE02-05A2-CC6EE50599C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3B4AE4E-E6FF-740B-2101-578790A8873A}"/>
              </a:ext>
            </a:extLst>
          </p:cNvPr>
          <p:cNvSpPr>
            <a:spLocks noGrp="1"/>
          </p:cNvSpPr>
          <p:nvPr>
            <p:ph idx="1"/>
          </p:nvPr>
        </p:nvSpPr>
        <p:spPr>
          <a:xfrm>
            <a:off x="1890793" y="2194560"/>
            <a:ext cx="8679346" cy="3855384"/>
          </a:xfrm>
        </p:spPr>
        <p:txBody>
          <a:bodyPr>
            <a:normAutofit/>
          </a:bodyPr>
          <a:lstStyle/>
          <a:p>
            <a:r>
              <a:rPr lang="en-US" dirty="0"/>
              <a:t>We collected data from SPACEX API and web scraping from Wikipedia.</a:t>
            </a:r>
          </a:p>
          <a:p>
            <a:r>
              <a:rPr lang="en-US" dirty="0"/>
              <a:t>We wrangled the data to address null values as well as encoded the categorical variables</a:t>
            </a:r>
          </a:p>
          <a:p>
            <a:r>
              <a:rPr lang="en-US" dirty="0"/>
              <a:t>We performed exploratory data analysis EDA with </a:t>
            </a:r>
            <a:r>
              <a:rPr lang="en-US" dirty="0" err="1"/>
              <a:t>sql</a:t>
            </a:r>
            <a:r>
              <a:rPr lang="en-US" dirty="0"/>
              <a:t> and matplotlib</a:t>
            </a:r>
          </a:p>
          <a:p>
            <a:r>
              <a:rPr lang="en-US" dirty="0"/>
              <a:t>We built interactive visualizations with folium and Dash.</a:t>
            </a:r>
          </a:p>
          <a:p>
            <a:r>
              <a:rPr lang="en-US" dirty="0"/>
              <a:t>Eventually, predictive analysis are done with classification models. Grid search cross fold validation was performed to tune the models.</a:t>
            </a:r>
          </a:p>
          <a:p>
            <a:endParaRPr lang="en-US" dirty="0"/>
          </a:p>
          <a:p>
            <a:endParaRPr lang="en-US" dirty="0"/>
          </a:p>
        </p:txBody>
      </p:sp>
    </p:spTree>
    <p:extLst>
      <p:ext uri="{BB962C8B-B14F-4D97-AF65-F5344CB8AC3E}">
        <p14:creationId xmlns:p14="http://schemas.microsoft.com/office/powerpoint/2010/main" val="388600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E77C-9F74-97CD-A829-10CC3D3F654D}"/>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550054F7-746F-0DD0-A5F4-9E71C46BAD2C}"/>
              </a:ext>
            </a:extLst>
          </p:cNvPr>
          <p:cNvSpPr>
            <a:spLocks noGrp="1"/>
          </p:cNvSpPr>
          <p:nvPr>
            <p:ph idx="1"/>
          </p:nvPr>
        </p:nvSpPr>
        <p:spPr/>
        <p:txBody>
          <a:bodyPr>
            <a:normAutofit lnSpcReduction="10000"/>
          </a:bodyPr>
          <a:lstStyle/>
          <a:p>
            <a:r>
              <a:rPr lang="en-US" dirty="0"/>
              <a:t>The data is </a:t>
            </a:r>
            <a:r>
              <a:rPr lang="en-US" b="1" dirty="0"/>
              <a:t>collected</a:t>
            </a:r>
            <a:r>
              <a:rPr lang="en-US" dirty="0"/>
              <a:t> from two sources: one is from the API of SPACEX (</a:t>
            </a:r>
            <a:r>
              <a:rPr lang="en-US" dirty="0">
                <a:hlinkClick r:id="rId2"/>
              </a:rPr>
              <a:t>notebook</a:t>
            </a:r>
            <a:r>
              <a:rPr lang="en-US" dirty="0"/>
              <a:t>), the other is scraped from the Wikipedia (</a:t>
            </a:r>
            <a:r>
              <a:rPr lang="en-US" dirty="0">
                <a:hlinkClick r:id="rId3"/>
              </a:rPr>
              <a:t>notebook</a:t>
            </a:r>
            <a:r>
              <a:rPr lang="en-US" dirty="0"/>
              <a:t>)</a:t>
            </a:r>
          </a:p>
          <a:p>
            <a:r>
              <a:rPr lang="en-US" dirty="0"/>
              <a:t>We requested the data from API, keeping only the columns we need, filtered the data to only include falcon 9 launches, and imputed the missing </a:t>
            </a:r>
            <a:r>
              <a:rPr lang="en-US" dirty="0" err="1"/>
              <a:t>PayloadMass</a:t>
            </a:r>
            <a:r>
              <a:rPr lang="en-US" dirty="0"/>
              <a:t> values with mean value.</a:t>
            </a:r>
          </a:p>
          <a:p>
            <a:r>
              <a:rPr lang="en-US" dirty="0"/>
              <a:t>We used </a:t>
            </a:r>
            <a:r>
              <a:rPr lang="en-US" dirty="0" err="1"/>
              <a:t>BeautifulSoup</a:t>
            </a:r>
            <a:r>
              <a:rPr lang="en-US" dirty="0"/>
              <a:t> to parse Wikipedia page, and parsed launch html tables. </a:t>
            </a:r>
          </a:p>
          <a:p>
            <a:r>
              <a:rPr lang="en-US" dirty="0"/>
              <a:t>(notebooks on </a:t>
            </a:r>
            <a:r>
              <a:rPr lang="en-US" dirty="0" err="1"/>
              <a:t>github</a:t>
            </a:r>
            <a:r>
              <a:rPr lang="en-US" dirty="0"/>
              <a:t> are put in the links above)</a:t>
            </a:r>
          </a:p>
          <a:p>
            <a:endParaRPr lang="en-US" dirty="0"/>
          </a:p>
        </p:txBody>
      </p:sp>
    </p:spTree>
    <p:extLst>
      <p:ext uri="{BB962C8B-B14F-4D97-AF65-F5344CB8AC3E}">
        <p14:creationId xmlns:p14="http://schemas.microsoft.com/office/powerpoint/2010/main" val="428144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1E37-595E-970F-20BE-4D59F8583C32}"/>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35BA1045-7F68-8261-CF39-4103FB8AC60F}"/>
              </a:ext>
            </a:extLst>
          </p:cNvPr>
          <p:cNvSpPr>
            <a:spLocks noGrp="1"/>
          </p:cNvSpPr>
          <p:nvPr>
            <p:ph idx="1"/>
          </p:nvPr>
        </p:nvSpPr>
        <p:spPr/>
        <p:txBody>
          <a:bodyPr/>
          <a:lstStyle/>
          <a:p>
            <a:r>
              <a:rPr lang="en-US" dirty="0"/>
              <a:t>In the </a:t>
            </a:r>
            <a:r>
              <a:rPr lang="en-US" b="1" dirty="0"/>
              <a:t>data wrangling </a:t>
            </a:r>
            <a:r>
              <a:rPr lang="en-US" dirty="0"/>
              <a:t>notebook (</a:t>
            </a:r>
            <a:r>
              <a:rPr lang="en-US" dirty="0">
                <a:hlinkClick r:id="rId2"/>
              </a:rPr>
              <a:t>notebook</a:t>
            </a:r>
            <a:r>
              <a:rPr lang="en-US" dirty="0"/>
              <a:t>), we addressed the null values in launching pad, and encoded outcomes (0 for bad and 1 for good), examined the launch site and orbits.</a:t>
            </a:r>
          </a:p>
          <a:p>
            <a:r>
              <a:rPr lang="en-US" dirty="0"/>
              <a:t>(notebook on </a:t>
            </a:r>
            <a:r>
              <a:rPr lang="en-US" dirty="0" err="1"/>
              <a:t>github</a:t>
            </a:r>
            <a:r>
              <a:rPr lang="en-US" dirty="0"/>
              <a:t> is put in the link above)</a:t>
            </a:r>
          </a:p>
          <a:p>
            <a:endParaRPr lang="en-US" dirty="0"/>
          </a:p>
          <a:p>
            <a:endParaRPr lang="en-US" dirty="0"/>
          </a:p>
        </p:txBody>
      </p:sp>
    </p:spTree>
    <p:extLst>
      <p:ext uri="{BB962C8B-B14F-4D97-AF65-F5344CB8AC3E}">
        <p14:creationId xmlns:p14="http://schemas.microsoft.com/office/powerpoint/2010/main" val="15095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B84F-2650-E11D-722F-424AF79C8F2D}"/>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66E72309-3195-3EB1-CB21-4DB59E7609F1}"/>
              </a:ext>
            </a:extLst>
          </p:cNvPr>
          <p:cNvSpPr>
            <a:spLocks noGrp="1"/>
          </p:cNvSpPr>
          <p:nvPr>
            <p:ph idx="1"/>
          </p:nvPr>
        </p:nvSpPr>
        <p:spPr/>
        <p:txBody>
          <a:bodyPr/>
          <a:lstStyle/>
          <a:p>
            <a:r>
              <a:rPr lang="en-US" dirty="0">
                <a:hlinkClick r:id="rId2"/>
              </a:rPr>
              <a:t>SQL query </a:t>
            </a:r>
            <a:r>
              <a:rPr lang="en-US" dirty="0"/>
              <a:t>and </a:t>
            </a:r>
            <a:r>
              <a:rPr lang="en-US" dirty="0">
                <a:hlinkClick r:id="rId3"/>
              </a:rPr>
              <a:t>data visualization </a:t>
            </a:r>
            <a:r>
              <a:rPr lang="en-US" dirty="0"/>
              <a:t>are two ways to perform exploratory data analysis (</a:t>
            </a:r>
            <a:r>
              <a:rPr lang="en-US" b="1" dirty="0"/>
              <a:t>EDA</a:t>
            </a:r>
            <a:r>
              <a:rPr lang="en-US" dirty="0"/>
              <a:t>). </a:t>
            </a:r>
          </a:p>
          <a:p>
            <a:r>
              <a:rPr lang="en-US" dirty="0"/>
              <a:t>With these methods, we are able to get a rough idea about how the range and distribution of the data, as well as some relationships between the data columns.</a:t>
            </a:r>
          </a:p>
          <a:p>
            <a:r>
              <a:rPr lang="en-US" dirty="0"/>
              <a:t>In the end of the data visualization, we also performed one-hot encoding of categorical variables</a:t>
            </a:r>
          </a:p>
          <a:p>
            <a:r>
              <a:rPr lang="en-US" dirty="0"/>
              <a:t>(notebooks on </a:t>
            </a:r>
            <a:r>
              <a:rPr lang="en-US" dirty="0" err="1"/>
              <a:t>github</a:t>
            </a:r>
            <a:r>
              <a:rPr lang="en-US" dirty="0"/>
              <a:t> are put in the links above)</a:t>
            </a:r>
          </a:p>
          <a:p>
            <a:endParaRPr lang="en-US" dirty="0"/>
          </a:p>
          <a:p>
            <a:endParaRPr lang="en-US" dirty="0"/>
          </a:p>
        </p:txBody>
      </p:sp>
    </p:spTree>
    <p:extLst>
      <p:ext uri="{BB962C8B-B14F-4D97-AF65-F5344CB8AC3E}">
        <p14:creationId xmlns:p14="http://schemas.microsoft.com/office/powerpoint/2010/main" val="3095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462E7-EE7E-FAB7-A707-8C21CF140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C0F976-0412-3FC9-9CD4-3830DF65B4D2}"/>
              </a:ext>
            </a:extLst>
          </p:cNvPr>
          <p:cNvSpPr>
            <a:spLocks noGrp="1"/>
          </p:cNvSpPr>
          <p:nvPr>
            <p:ph type="title"/>
          </p:nvPr>
        </p:nvSpPr>
        <p:spPr/>
        <p:txBody>
          <a:bodyPr/>
          <a:lstStyle/>
          <a:p>
            <a:r>
              <a:rPr lang="en-US" dirty="0"/>
              <a:t>Interactive Visualization</a:t>
            </a:r>
          </a:p>
        </p:txBody>
      </p:sp>
      <p:sp>
        <p:nvSpPr>
          <p:cNvPr id="3" name="Content Placeholder 2">
            <a:extLst>
              <a:ext uri="{FF2B5EF4-FFF2-40B4-BE49-F238E27FC236}">
                <a16:creationId xmlns:a16="http://schemas.microsoft.com/office/drawing/2014/main" id="{59D245E7-A833-7FD1-1EC2-1D9848C9A38C}"/>
              </a:ext>
            </a:extLst>
          </p:cNvPr>
          <p:cNvSpPr>
            <a:spLocks noGrp="1"/>
          </p:cNvSpPr>
          <p:nvPr>
            <p:ph idx="1"/>
          </p:nvPr>
        </p:nvSpPr>
        <p:spPr>
          <a:xfrm>
            <a:off x="1890793" y="2194560"/>
            <a:ext cx="8679346" cy="3855384"/>
          </a:xfrm>
        </p:spPr>
        <p:txBody>
          <a:bodyPr>
            <a:normAutofit/>
          </a:bodyPr>
          <a:lstStyle/>
          <a:p>
            <a:r>
              <a:rPr lang="en-US" dirty="0"/>
              <a:t>With </a:t>
            </a:r>
            <a:r>
              <a:rPr lang="en-US" dirty="0">
                <a:hlinkClick r:id="rId2"/>
              </a:rPr>
              <a:t>Folium</a:t>
            </a:r>
            <a:r>
              <a:rPr lang="en-US" dirty="0"/>
              <a:t> and </a:t>
            </a:r>
            <a:r>
              <a:rPr lang="en-US" dirty="0">
                <a:hlinkClick r:id="rId3"/>
              </a:rPr>
              <a:t>Dash</a:t>
            </a:r>
            <a:r>
              <a:rPr lang="en-US" dirty="0"/>
              <a:t>, the interactive visualization are built to closer examine the factors for success. </a:t>
            </a:r>
          </a:p>
          <a:p>
            <a:r>
              <a:rPr lang="en-US" dirty="0"/>
              <a:t>The launch sites and launch outcomes are marked and color-coded on the map.</a:t>
            </a:r>
          </a:p>
          <a:p>
            <a:r>
              <a:rPr lang="en-US" dirty="0"/>
              <a:t>On the interactive dashboard, we presented pie chats and scatter graph to explore the launches at sites and factors affecting outcome.</a:t>
            </a:r>
          </a:p>
          <a:p>
            <a:r>
              <a:rPr lang="en-US" dirty="0"/>
              <a:t>(codes on </a:t>
            </a:r>
            <a:r>
              <a:rPr lang="en-US" dirty="0" err="1"/>
              <a:t>github</a:t>
            </a:r>
            <a:r>
              <a:rPr lang="en-US" dirty="0"/>
              <a:t> are put in the links above)</a:t>
            </a:r>
          </a:p>
          <a:p>
            <a:endParaRPr lang="en-US" dirty="0"/>
          </a:p>
          <a:p>
            <a:endParaRPr lang="en-US" dirty="0"/>
          </a:p>
        </p:txBody>
      </p:sp>
    </p:spTree>
    <p:extLst>
      <p:ext uri="{BB962C8B-B14F-4D97-AF65-F5344CB8AC3E}">
        <p14:creationId xmlns:p14="http://schemas.microsoft.com/office/powerpoint/2010/main" val="392252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535B-2253-3719-F096-79E12CABAC8A}"/>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8CC7E6DB-9842-DE0C-3CEB-B8A97275C9E6}"/>
              </a:ext>
            </a:extLst>
          </p:cNvPr>
          <p:cNvSpPr>
            <a:spLocks noGrp="1"/>
          </p:cNvSpPr>
          <p:nvPr>
            <p:ph idx="1"/>
          </p:nvPr>
        </p:nvSpPr>
        <p:spPr/>
        <p:txBody>
          <a:bodyPr/>
          <a:lstStyle/>
          <a:p>
            <a:r>
              <a:rPr lang="en-US" dirty="0"/>
              <a:t>Eventually, </a:t>
            </a:r>
            <a:r>
              <a:rPr lang="en-US" dirty="0">
                <a:hlinkClick r:id="rId2"/>
              </a:rPr>
              <a:t>predictive analysis </a:t>
            </a:r>
            <a:r>
              <a:rPr lang="en-US" dirty="0"/>
              <a:t>are done with classification models. Grid search cross fold validation was performed to tune the models.</a:t>
            </a:r>
          </a:p>
          <a:p>
            <a:r>
              <a:rPr lang="en-US" dirty="0"/>
              <a:t>(notebook on </a:t>
            </a:r>
            <a:r>
              <a:rPr lang="en-US" dirty="0" err="1"/>
              <a:t>github</a:t>
            </a:r>
            <a:r>
              <a:rPr lang="en-US" dirty="0"/>
              <a:t> is put in the link above)</a:t>
            </a:r>
          </a:p>
          <a:p>
            <a:pPr marL="0" indent="0">
              <a:buNone/>
            </a:pPr>
            <a:endParaRPr lang="en-US" dirty="0"/>
          </a:p>
          <a:p>
            <a:endParaRPr lang="en-US" dirty="0"/>
          </a:p>
        </p:txBody>
      </p:sp>
    </p:spTree>
    <p:extLst>
      <p:ext uri="{BB962C8B-B14F-4D97-AF65-F5344CB8AC3E}">
        <p14:creationId xmlns:p14="http://schemas.microsoft.com/office/powerpoint/2010/main" val="2083332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1541</TotalTime>
  <Words>1826</Words>
  <Application>Microsoft Macintosh PowerPoint</Application>
  <PresentationFormat>Widescreen</PresentationFormat>
  <Paragraphs>182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MS Shell Dlg 2</vt:lpstr>
      <vt:lpstr>Arial</vt:lpstr>
      <vt:lpstr>Wingdings</vt:lpstr>
      <vt:lpstr>Wingdings 3</vt:lpstr>
      <vt:lpstr>Madison</vt:lpstr>
      <vt:lpstr>Data analysis of SpaceX success</vt:lpstr>
      <vt:lpstr>Table of Contents</vt:lpstr>
      <vt:lpstr>Introoduction</vt:lpstr>
      <vt:lpstr>Methodology</vt:lpstr>
      <vt:lpstr>Data collection</vt:lpstr>
      <vt:lpstr>Data wrangling</vt:lpstr>
      <vt:lpstr>EDA</vt:lpstr>
      <vt:lpstr>Interactive Visualization</vt:lpstr>
      <vt:lpstr>Predictive analysis</vt:lpstr>
      <vt:lpstr>Results– launch site and orbits</vt:lpstr>
      <vt:lpstr>Results – landing outcome</vt:lpstr>
      <vt:lpstr>Results – landing outcome cont.</vt:lpstr>
      <vt:lpstr>Results – successful missions</vt:lpstr>
      <vt:lpstr>Results – loading mass</vt:lpstr>
      <vt:lpstr>Results – loading mass, cont.</vt:lpstr>
      <vt:lpstr>Results – boosters with the max loading mass</vt:lpstr>
      <vt:lpstr>Results – payload mass and flight number</vt:lpstr>
      <vt:lpstr>Results – Flight Number at launch sites</vt:lpstr>
      <vt:lpstr>Results – Payload Mass and Launch Site</vt:lpstr>
      <vt:lpstr>Results – success vs orbit </vt:lpstr>
      <vt:lpstr>Results – success vs orbit</vt:lpstr>
      <vt:lpstr>Result – Payload mass and orbit </vt:lpstr>
      <vt:lpstr>Result – success year trend</vt:lpstr>
      <vt:lpstr>Results – Interactive visualization </vt:lpstr>
      <vt:lpstr>Results - Marker cluster</vt:lpstr>
      <vt:lpstr>Results - distance</vt:lpstr>
      <vt:lpstr>Results -dashboard</vt:lpstr>
      <vt:lpstr>Results -dashboard</vt:lpstr>
      <vt:lpstr>Results dashboard</vt:lpstr>
      <vt:lpstr>Results – predictive analysis</vt:lpstr>
      <vt:lpstr>Logistic regression</vt:lpstr>
      <vt:lpstr>SVM</vt:lpstr>
      <vt:lpstr>Decision Tree</vt:lpstr>
      <vt:lpstr>KNN</vt:lpstr>
      <vt:lpstr>Discussion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 Weihao</dc:creator>
  <cp:lastModifiedBy>Ge, Weihao</cp:lastModifiedBy>
  <cp:revision>43</cp:revision>
  <dcterms:created xsi:type="dcterms:W3CDTF">2024-01-17T22:23:00Z</dcterms:created>
  <dcterms:modified xsi:type="dcterms:W3CDTF">2024-02-09T04:52:08Z</dcterms:modified>
</cp:coreProperties>
</file>