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3" r:id="rId6"/>
    <p:sldId id="274" r:id="rId7"/>
    <p:sldId id="261" r:id="rId8"/>
    <p:sldId id="260" r:id="rId9"/>
    <p:sldId id="262" r:id="rId10"/>
    <p:sldId id="263" r:id="rId11"/>
    <p:sldId id="275" r:id="rId12"/>
    <p:sldId id="264" r:id="rId13"/>
    <p:sldId id="265" r:id="rId14"/>
    <p:sldId id="276" r:id="rId15"/>
    <p:sldId id="267" r:id="rId16"/>
    <p:sldId id="268" r:id="rId17"/>
    <p:sldId id="277" r:id="rId18"/>
    <p:sldId id="278" r:id="rId19"/>
    <p:sldId id="269" r:id="rId20"/>
    <p:sldId id="279" r:id="rId21"/>
    <p:sldId id="270" r:id="rId22"/>
    <p:sldId id="280" r:id="rId23"/>
    <p:sldId id="281" r:id="rId24"/>
    <p:sldId id="272" r:id="rId25"/>
    <p:sldId id="27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Creation Costs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9.6999999999999993</c:v>
                </c:pt>
                <c:pt idx="2">
                  <c:v>643</c:v>
                </c:pt>
                <c:pt idx="3">
                  <c:v>3675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5342848"/>
        <c:axId val="102996736"/>
      </c:barChart>
      <c:catAx>
        <c:axId val="35342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02996736"/>
        <c:crosses val="autoZero"/>
        <c:auto val="1"/>
        <c:lblAlgn val="ctr"/>
        <c:lblOffset val="100"/>
        <c:noMultiLvlLbl val="0"/>
      </c:catAx>
      <c:valAx>
        <c:axId val="102996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342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11</c:v>
                </c:pt>
                <c:pt idx="2">
                  <c:v>1912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5343360"/>
        <c:axId val="103001472"/>
      </c:barChart>
      <c:catAx>
        <c:axId val="35343360"/>
        <c:scaling>
          <c:orientation val="minMax"/>
        </c:scaling>
        <c:delete val="0"/>
        <c:axPos val="b"/>
        <c:majorTickMark val="out"/>
        <c:minorTickMark val="none"/>
        <c:tickLblPos val="nextTo"/>
        <c:crossAx val="103001472"/>
        <c:crosses val="autoZero"/>
        <c:auto val="1"/>
        <c:lblAlgn val="ctr"/>
        <c:lblOffset val="100"/>
        <c:noMultiLvlLbl val="0"/>
      </c:catAx>
      <c:valAx>
        <c:axId val="103001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343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Creation Costs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COB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1.07</c:v>
                </c:pt>
                <c:pt idx="2">
                  <c:v>4.08</c:v>
                </c:pt>
                <c:pt idx="3">
                  <c:v>16.53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COB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COB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9483392"/>
        <c:axId val="103005504"/>
      </c:barChart>
      <c:catAx>
        <c:axId val="39483392"/>
        <c:scaling>
          <c:orientation val="minMax"/>
        </c:scaling>
        <c:delete val="0"/>
        <c:axPos val="b"/>
        <c:majorTickMark val="out"/>
        <c:minorTickMark val="none"/>
        <c:tickLblPos val="nextTo"/>
        <c:crossAx val="103005504"/>
        <c:crosses val="autoZero"/>
        <c:auto val="1"/>
        <c:lblAlgn val="ctr"/>
        <c:lblOffset val="100"/>
        <c:noMultiLvlLbl val="0"/>
      </c:catAx>
      <c:valAx>
        <c:axId val="103005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483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1.1100000000000001</c:v>
                </c:pt>
                <c:pt idx="2">
                  <c:v>3.8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2464256"/>
        <c:axId val="42346176"/>
      </c:barChart>
      <c:catAx>
        <c:axId val="42464256"/>
        <c:scaling>
          <c:orientation val="minMax"/>
        </c:scaling>
        <c:delete val="0"/>
        <c:axPos val="b"/>
        <c:majorTickMark val="out"/>
        <c:minorTickMark val="none"/>
        <c:tickLblPos val="nextTo"/>
        <c:crossAx val="42346176"/>
        <c:crosses val="autoZero"/>
        <c:auto val="1"/>
        <c:lblAlgn val="ctr"/>
        <c:lblOffset val="100"/>
        <c:noMultiLvlLbl val="0"/>
      </c:catAx>
      <c:valAx>
        <c:axId val="42346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464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Creation Costs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1.07</c:v>
                </c:pt>
                <c:pt idx="2">
                  <c:v>4.08</c:v>
                </c:pt>
                <c:pt idx="3">
                  <c:v>16.53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9.6999999999999993</c:v>
                </c:pt>
                <c:pt idx="2">
                  <c:v>643</c:v>
                </c:pt>
                <c:pt idx="3">
                  <c:v>3675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2545152"/>
        <c:axId val="42347328"/>
      </c:barChart>
      <c:catAx>
        <c:axId val="42545152"/>
        <c:scaling>
          <c:orientation val="minMax"/>
        </c:scaling>
        <c:delete val="0"/>
        <c:axPos val="b"/>
        <c:majorTickMark val="out"/>
        <c:minorTickMark val="none"/>
        <c:tickLblPos val="nextTo"/>
        <c:crossAx val="42347328"/>
        <c:crosses val="autoZero"/>
        <c:auto val="1"/>
        <c:lblAlgn val="ctr"/>
        <c:lblOffset val="100"/>
        <c:noMultiLvlLbl val="0"/>
      </c:catAx>
      <c:valAx>
        <c:axId val="42347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545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1.1100000000000001</c:v>
                </c:pt>
                <c:pt idx="2">
                  <c:v>3.8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11</c:v>
                </c:pt>
                <c:pt idx="2">
                  <c:v>1912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2624512"/>
        <c:axId val="42350784"/>
      </c:barChart>
      <c:catAx>
        <c:axId val="42624512"/>
        <c:scaling>
          <c:orientation val="minMax"/>
        </c:scaling>
        <c:delete val="0"/>
        <c:axPos val="b"/>
        <c:majorTickMark val="out"/>
        <c:minorTickMark val="none"/>
        <c:tickLblPos val="nextTo"/>
        <c:crossAx val="42350784"/>
        <c:crosses val="autoZero"/>
        <c:auto val="1"/>
        <c:lblAlgn val="ctr"/>
        <c:lblOffset val="100"/>
        <c:noMultiLvlLbl val="0"/>
      </c:catAx>
      <c:valAx>
        <c:axId val="42350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624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08CA-444A-433D-9C5A-2E06160C9E94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D0F29-AEC3-4633-9C41-7B919EE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0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through some code.  Exceptions, logging,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99.9%</a:t>
            </a:r>
            <a:r>
              <a:rPr lang="en-US" baseline="0" dirty="0" smtClean="0"/>
              <a:t> of real world scenarios, performance is not the reason to discount using dynamic proxies.  If you think it the performance cost between a virtual and non-virtual call is significant you should reconsider using a language that’s not in a garbage collected virtual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5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D4D0624-7EDB-4A20-80F1-C7B3952B8641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Dark Arts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Bailey </a:t>
            </a:r>
            <a:r>
              <a:rPr lang="en-US" smtClean="0"/>
              <a:t>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986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700712" cy="496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06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the .NET Framework</a:t>
            </a:r>
          </a:p>
          <a:p>
            <a:pPr lvl="1"/>
            <a:r>
              <a:rPr lang="en-US" dirty="0" err="1" smtClean="0"/>
              <a:t>ContextBoundObject</a:t>
            </a:r>
            <a:endParaRPr lang="en-US" dirty="0" smtClean="0"/>
          </a:p>
          <a:p>
            <a:r>
              <a:rPr lang="en-US" dirty="0" smtClean="0"/>
              <a:t>Open source libraries</a:t>
            </a:r>
          </a:p>
          <a:p>
            <a:pPr lvl="1"/>
            <a:r>
              <a:rPr lang="en-US" dirty="0" smtClean="0"/>
              <a:t>Emits IL code at run time</a:t>
            </a:r>
          </a:p>
          <a:p>
            <a:pPr lvl="1"/>
            <a:r>
              <a:rPr lang="en-US" dirty="0" smtClean="0"/>
              <a:t>Interfaces or virtual classes</a:t>
            </a:r>
          </a:p>
          <a:p>
            <a:pPr lvl="1"/>
            <a:r>
              <a:rPr lang="en-US" dirty="0" smtClean="0"/>
              <a:t>Castle </a:t>
            </a:r>
            <a:r>
              <a:rPr lang="en-US" dirty="0" err="1" smtClean="0"/>
              <a:t>DynamicProxy</a:t>
            </a:r>
            <a:r>
              <a:rPr lang="en-US" dirty="0" smtClean="0"/>
              <a:t>, ObjectBuilder2, </a:t>
            </a:r>
            <a:r>
              <a:rPr lang="en-US" dirty="0" err="1" smtClean="0"/>
              <a:t>LinFu</a:t>
            </a:r>
            <a:endParaRPr lang="en-US" dirty="0" smtClean="0"/>
          </a:p>
          <a:p>
            <a:r>
              <a:rPr lang="en-US" dirty="0" smtClean="0"/>
              <a:t>Greater cost at creation of objects</a:t>
            </a:r>
          </a:p>
          <a:p>
            <a:r>
              <a:rPr lang="en-US" dirty="0" smtClean="0"/>
              <a:t>Negligible impact on 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Costs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991321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9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Costs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783995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Some 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public</a:t>
            </a:r>
            <a:r>
              <a:rPr lang="en-US" dirty="0" smtClean="0"/>
              <a:t> Constructor()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468630" lvl="1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var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Environment.MachineName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SomeMethod</a:t>
            </a:r>
            <a:r>
              <a:rPr lang="en-US" dirty="0" smtClean="0"/>
              <a:t>()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468630" lvl="1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var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Environment.MachineName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9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/w Machine Name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806703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14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/w Machine Name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85285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67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Costs Combined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040522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34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Combined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53558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512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Castle </a:t>
            </a:r>
            <a:r>
              <a:rPr lang="en-US" dirty="0" err="1" smtClean="0"/>
              <a:t>DynamicProxy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mature library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Mocking libraries: Rhino, </a:t>
            </a:r>
            <a:r>
              <a:rPr lang="en-US" dirty="0" err="1" smtClean="0"/>
              <a:t>Moq</a:t>
            </a:r>
            <a:r>
              <a:rPr lang="en-US" dirty="0" smtClean="0"/>
              <a:t>, </a:t>
            </a:r>
            <a:r>
              <a:rPr lang="en-US" dirty="0" err="1" smtClean="0"/>
              <a:t>NSubstitute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Easy to use API</a:t>
            </a:r>
          </a:p>
          <a:p>
            <a:r>
              <a:rPr lang="en-US" dirty="0" smtClean="0"/>
              <a:t>Advanced</a:t>
            </a:r>
          </a:p>
          <a:p>
            <a:pPr lvl="1"/>
            <a:r>
              <a:rPr lang="en-US" dirty="0" err="1" smtClean="0"/>
              <a:t>Mixins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Restricted by the language</a:t>
            </a:r>
          </a:p>
          <a:p>
            <a:pPr lvl="1"/>
            <a:r>
              <a:rPr lang="en-US" dirty="0" smtClean="0"/>
              <a:t>Overriding virtual methods</a:t>
            </a:r>
          </a:p>
          <a:p>
            <a:pPr lvl="1"/>
            <a:r>
              <a:rPr lang="en-US" dirty="0" smtClean="0"/>
              <a:t>Redirecting interface methods</a:t>
            </a:r>
          </a:p>
        </p:txBody>
      </p:sp>
    </p:spTree>
    <p:extLst>
      <p:ext uri="{BB962C8B-B14F-4D97-AF65-F5344CB8AC3E}">
        <p14:creationId xmlns:p14="http://schemas.microsoft.com/office/powerpoint/2010/main" val="23257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Bailey Ling</a:t>
            </a:r>
          </a:p>
          <a:p>
            <a:r>
              <a:rPr lang="en-US" dirty="0" smtClean="0"/>
              <a:t>Consultant at Lab49</a:t>
            </a:r>
          </a:p>
          <a:p>
            <a:r>
              <a:rPr lang="en-US" dirty="0" smtClean="0"/>
              <a:t>Email: bling@lab49.com</a:t>
            </a:r>
          </a:p>
          <a:p>
            <a:r>
              <a:rPr lang="en-US" dirty="0" smtClean="0"/>
              <a:t>Twitter: </a:t>
            </a:r>
            <a:r>
              <a:rPr lang="en-US" dirty="0" err="1" smtClean="0"/>
              <a:t>blingcoder</a:t>
            </a:r>
            <a:endParaRPr lang="en-US" dirty="0" smtClean="0"/>
          </a:p>
          <a:p>
            <a:r>
              <a:rPr lang="en-US" dirty="0" smtClean="0"/>
              <a:t>Blog: blingcode.blogspot.com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8580" indent="0" algn="ctr">
              <a:buNone/>
            </a:pPr>
            <a:r>
              <a:rPr lang="en-US" dirty="0" smtClean="0"/>
              <a:t>Let’s go through a quick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accessible with dynamic languages</a:t>
            </a:r>
          </a:p>
          <a:p>
            <a:r>
              <a:rPr lang="en-US" dirty="0" smtClean="0"/>
              <a:t>Syntax is simple and built into the language</a:t>
            </a:r>
          </a:p>
          <a:p>
            <a:r>
              <a:rPr lang="en-US" dirty="0" smtClean="0"/>
              <a:t>Basically, you take a module A and you “mix it in” to your class, such that the class now has access to all methods defined in module </a:t>
            </a:r>
            <a:r>
              <a:rPr lang="en-US" dirty="0"/>
              <a:t>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11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8580" indent="0" algn="ctr">
              <a:buNone/>
            </a:pPr>
            <a:r>
              <a:rPr lang="en-US" dirty="0" smtClean="0"/>
              <a:t>Let’s go through a quick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doesn’t stop there</a:t>
            </a:r>
          </a:p>
          <a:p>
            <a:r>
              <a:rPr lang="en-US" dirty="0" smtClean="0"/>
              <a:t>Take it to the next level and do post-build modifications yourself</a:t>
            </a:r>
          </a:p>
          <a:p>
            <a:r>
              <a:rPr lang="en-US" dirty="0" smtClean="0"/>
              <a:t>Make IL modifications directly and manually</a:t>
            </a:r>
          </a:p>
          <a:p>
            <a:r>
              <a:rPr lang="en-US" dirty="0" smtClean="0"/>
              <a:t>Excellent open source library </a:t>
            </a:r>
            <a:r>
              <a:rPr lang="en-US" dirty="0" err="1" smtClean="0"/>
              <a:t>Mono.Cecil</a:t>
            </a:r>
            <a:endParaRPr lang="en-US" dirty="0" smtClean="0"/>
          </a:p>
          <a:p>
            <a:pPr lvl="1"/>
            <a:r>
              <a:rPr lang="en-US" dirty="0" smtClean="0"/>
              <a:t>The thing that powers a lot of tools we use every day</a:t>
            </a:r>
          </a:p>
          <a:p>
            <a:pPr lvl="2"/>
            <a:r>
              <a:rPr lang="en-US" dirty="0" smtClean="0"/>
              <a:t>Reflector, </a:t>
            </a:r>
            <a:r>
              <a:rPr lang="en-US" dirty="0" err="1" smtClean="0"/>
              <a:t>ILSpy</a:t>
            </a:r>
            <a:r>
              <a:rPr lang="en-US" dirty="0" smtClean="0"/>
              <a:t>, Profilers, etc.</a:t>
            </a:r>
          </a:p>
          <a:p>
            <a:pPr lvl="1"/>
            <a:r>
              <a:rPr lang="en-US" dirty="0" smtClean="0"/>
              <a:t>Even though mostly undocumented, easy to discover API</a:t>
            </a:r>
          </a:p>
          <a:p>
            <a:pPr lvl="1"/>
            <a:r>
              <a:rPr lang="en-US" dirty="0" smtClean="0"/>
              <a:t>Extremely powerful</a:t>
            </a:r>
          </a:p>
        </p:txBody>
      </p:sp>
    </p:spTree>
    <p:extLst>
      <p:ext uri="{BB962C8B-B14F-4D97-AF65-F5344CB8AC3E}">
        <p14:creationId xmlns:p14="http://schemas.microsoft.com/office/powerpoint/2010/main" val="42765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-867080"/>
            <a:ext cx="3581400" cy="85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23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Greatest Evil Of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360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8580" indent="0" algn="ctr">
              <a:buNone/>
            </a:pPr>
            <a:r>
              <a:rPr lang="en-US" dirty="0" smtClean="0"/>
              <a:t>WPF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4800" dirty="0" smtClean="0"/>
              <a:t>Thanks!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314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 </a:t>
            </a:r>
            <a:r>
              <a:rPr lang="en-US" dirty="0"/>
              <a:t>computing, aspect-oriented programming (AOP) is a </a:t>
            </a:r>
            <a:r>
              <a:rPr lang="en-US" dirty="0">
                <a:solidFill>
                  <a:srgbClr val="FFC000"/>
                </a:solidFill>
              </a:rPr>
              <a:t>programming paradigm</a:t>
            </a:r>
            <a:r>
              <a:rPr lang="en-US" dirty="0"/>
              <a:t> which aims to increase </a:t>
            </a:r>
            <a:r>
              <a:rPr lang="en-US" dirty="0">
                <a:solidFill>
                  <a:srgbClr val="FFC000"/>
                </a:solidFill>
              </a:rPr>
              <a:t>modularity</a:t>
            </a:r>
            <a:r>
              <a:rPr lang="en-US" dirty="0"/>
              <a:t> by allowing the separation of </a:t>
            </a:r>
            <a:r>
              <a:rPr lang="en-US" dirty="0">
                <a:solidFill>
                  <a:srgbClr val="FFC000"/>
                </a:solidFill>
              </a:rPr>
              <a:t>cross-cutting </a:t>
            </a:r>
            <a:r>
              <a:rPr lang="en-US" dirty="0" smtClean="0">
                <a:solidFill>
                  <a:srgbClr val="FFC000"/>
                </a:solidFill>
              </a:rPr>
              <a:t>concerns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Cutting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that?  Show me the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3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Join point</a:t>
            </a:r>
          </a:p>
          <a:p>
            <a:pPr lvl="1"/>
            <a:r>
              <a:rPr lang="en-US" dirty="0" smtClean="0"/>
              <a:t>Any part of execution where additional behavior can be </a:t>
            </a:r>
            <a:r>
              <a:rPr lang="en-US" i="1" dirty="0" smtClean="0"/>
              <a:t>usefully</a:t>
            </a:r>
            <a:r>
              <a:rPr lang="en-US" dirty="0" smtClean="0"/>
              <a:t> added.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Point cut</a:t>
            </a:r>
          </a:p>
          <a:p>
            <a:pPr lvl="1"/>
            <a:r>
              <a:rPr lang="en-US" dirty="0" smtClean="0"/>
              <a:t>Many join points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Advice</a:t>
            </a:r>
          </a:p>
          <a:p>
            <a:pPr lvl="1"/>
            <a:r>
              <a:rPr lang="en-US" dirty="0" smtClean="0"/>
              <a:t>A means to configure how point cuts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311430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automatically get something to run before and after any method?</a:t>
            </a:r>
          </a:p>
          <a:p>
            <a:r>
              <a:rPr lang="en-US" dirty="0" smtClean="0"/>
              <a:t>Proxy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Library</a:t>
            </a:r>
          </a:p>
          <a:p>
            <a:pPr lvl="1"/>
            <a:r>
              <a:rPr lang="en-US" dirty="0" smtClean="0"/>
              <a:t>Policy injection, Exception Handling, Validation, etc.</a:t>
            </a:r>
          </a:p>
          <a:p>
            <a:r>
              <a:rPr lang="en-US" dirty="0" smtClean="0"/>
              <a:t>Code Contracts</a:t>
            </a:r>
          </a:p>
          <a:p>
            <a:r>
              <a:rPr lang="en-US" dirty="0" smtClean="0"/>
              <a:t>ORMs (EF and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Change tracking, caching, lazy loading</a:t>
            </a:r>
          </a:p>
          <a:p>
            <a:r>
              <a:rPr lang="en-US" dirty="0" smtClean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1861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(in the .NET world)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708731"/>
              </p:ext>
            </p:extLst>
          </p:nvPr>
        </p:nvGraphicFramePr>
        <p:xfrm>
          <a:off x="685800" y="1600200"/>
          <a:ext cx="7772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Run-time Proxies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impact on build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hit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Compile-time Weaving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to zero performance 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build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Hybrid (</a:t>
                      </a:r>
                      <a:r>
                        <a:rPr lang="en-US" dirty="0" err="1" smtClean="0"/>
                        <a:t>LinFu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2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Post-Build Weaving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at compiled binaries and modifies the IL as necessary</a:t>
            </a:r>
          </a:p>
          <a:p>
            <a:r>
              <a:rPr lang="en-US" dirty="0" smtClean="0"/>
              <a:t>Can add a significant time cost to the build process</a:t>
            </a:r>
          </a:p>
          <a:p>
            <a:pPr lvl="1"/>
            <a:r>
              <a:rPr lang="en-US" dirty="0" err="1" smtClean="0"/>
              <a:t>PostSharp</a:t>
            </a:r>
            <a:r>
              <a:rPr lang="en-US" dirty="0" smtClean="0"/>
              <a:t> 2.1 CTP made signification improvements (only 3x slower)</a:t>
            </a:r>
          </a:p>
          <a:p>
            <a:r>
              <a:rPr lang="en-US" dirty="0" smtClean="0"/>
              <a:t>Minimal performance impact</a:t>
            </a:r>
          </a:p>
          <a:p>
            <a:pPr lvl="1"/>
            <a:r>
              <a:rPr lang="en-US" dirty="0" smtClean="0"/>
              <a:t>It should perform as good (or as bad) as if you wrote it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 Pop">
    <a:dk1>
      <a:srgbClr val="000000"/>
    </a:dk1>
    <a:lt1>
      <a:srgbClr val="FFFFFF"/>
    </a:lt1>
    <a:dk2>
      <a:srgbClr val="282828"/>
    </a:dk2>
    <a:lt2>
      <a:srgbClr val="D4D4D4"/>
    </a:lt2>
    <a:accent1>
      <a:srgbClr val="86CE24"/>
    </a:accent1>
    <a:accent2>
      <a:srgbClr val="00A2E6"/>
    </a:accent2>
    <a:accent3>
      <a:srgbClr val="FAC810"/>
    </a:accent3>
    <a:accent4>
      <a:srgbClr val="7D8F8C"/>
    </a:accent4>
    <a:accent5>
      <a:srgbClr val="D06B20"/>
    </a:accent5>
    <a:accent6>
      <a:srgbClr val="958B8B"/>
    </a:accent6>
    <a:hlink>
      <a:srgbClr val="FF9900"/>
    </a:hlink>
    <a:folHlink>
      <a:srgbClr val="969696"/>
    </a:folHlink>
  </a:clrScheme>
  <a:fontScheme name="Urban Pop">
    <a:maj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Urban Pop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1909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58000"/>
            </a:srgbClr>
          </a:outerShdw>
        </a:effectLst>
        <a:scene3d>
          <a:camera prst="orthographicFront">
            <a:rot lat="0" lon="0" rev="0"/>
          </a:camera>
          <a:lightRig rig="flat" dir="t"/>
        </a:scene3d>
        <a:sp3d contourW="15875">
          <a:bevelT w="95250" h="127000"/>
          <a:contourClr>
            <a:schemeClr val="phClr">
              <a:shade val="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5000"/>
              <a:shade val="100000"/>
              <a:alpha val="100000"/>
              <a:satMod val="100000"/>
              <a:lumMod val="100000"/>
            </a:schemeClr>
          </a:gs>
          <a:gs pos="9000">
            <a:schemeClr val="phClr">
              <a:tint val="90000"/>
              <a:shade val="100000"/>
              <a:alpha val="100000"/>
              <a:satMod val="100000"/>
              <a:lumMod val="100000"/>
            </a:schemeClr>
          </a:gs>
          <a:gs pos="34000">
            <a:schemeClr val="phClr">
              <a:tint val="83000"/>
              <a:shade val="100000"/>
              <a:alpha val="100000"/>
              <a:satMod val="100000"/>
              <a:lumMod val="100000"/>
            </a:schemeClr>
          </a:gs>
          <a:gs pos="62000">
            <a:schemeClr val="phClr">
              <a:tint val="85000"/>
              <a:shade val="100000"/>
              <a:alpha val="100000"/>
              <a:satMod val="100000"/>
              <a:lumMod val="100000"/>
            </a:schemeClr>
          </a:gs>
          <a:gs pos="90000">
            <a:schemeClr val="phClr">
              <a:tint val="92000"/>
              <a:shade val="100000"/>
              <a:alpha val="100000"/>
              <a:satMod val="100000"/>
              <a:lumMod val="90000"/>
            </a:schemeClr>
          </a:gs>
          <a:gs pos="100000">
            <a:schemeClr val="phClr">
              <a:tint val="85000"/>
              <a:shade val="100000"/>
              <a:alpha val="100000"/>
              <a:satMod val="100000"/>
              <a:lumMod val="100000"/>
            </a:schemeClr>
          </a:gs>
        </a:gsLst>
        <a:lin ang="5400000" scaled="1"/>
      </a:gradFill>
      <a:gradFill rotWithShape="1">
        <a:gsLst>
          <a:gs pos="0">
            <a:schemeClr val="phClr">
              <a:tint val="78000"/>
            </a:schemeClr>
          </a:gs>
          <a:gs pos="100000">
            <a:schemeClr val="phClr">
              <a:tint val="95000"/>
              <a:shade val="98000"/>
              <a:lumMod val="80000"/>
            </a:schemeClr>
          </a:gs>
        </a:gsLst>
        <a:path path="circle">
          <a:fillToRect l="50000" t="100000" r="10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Urban Pop">
    <a:dk1>
      <a:srgbClr val="000000"/>
    </a:dk1>
    <a:lt1>
      <a:srgbClr val="FFFFFF"/>
    </a:lt1>
    <a:dk2>
      <a:srgbClr val="282828"/>
    </a:dk2>
    <a:lt2>
      <a:srgbClr val="D4D4D4"/>
    </a:lt2>
    <a:accent1>
      <a:srgbClr val="86CE24"/>
    </a:accent1>
    <a:accent2>
      <a:srgbClr val="00A2E6"/>
    </a:accent2>
    <a:accent3>
      <a:srgbClr val="FAC810"/>
    </a:accent3>
    <a:accent4>
      <a:srgbClr val="7D8F8C"/>
    </a:accent4>
    <a:accent5>
      <a:srgbClr val="D06B20"/>
    </a:accent5>
    <a:accent6>
      <a:srgbClr val="958B8B"/>
    </a:accent6>
    <a:hlink>
      <a:srgbClr val="FF9900"/>
    </a:hlink>
    <a:folHlink>
      <a:srgbClr val="969696"/>
    </a:folHlink>
  </a:clrScheme>
  <a:fontScheme name="Urban Pop">
    <a:maj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Urban Pop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1909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58000"/>
            </a:srgbClr>
          </a:outerShdw>
        </a:effectLst>
        <a:scene3d>
          <a:camera prst="orthographicFront">
            <a:rot lat="0" lon="0" rev="0"/>
          </a:camera>
          <a:lightRig rig="flat" dir="t"/>
        </a:scene3d>
        <a:sp3d contourW="15875">
          <a:bevelT w="95250" h="127000"/>
          <a:contourClr>
            <a:schemeClr val="phClr">
              <a:shade val="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5000"/>
              <a:shade val="100000"/>
              <a:alpha val="100000"/>
              <a:satMod val="100000"/>
              <a:lumMod val="100000"/>
            </a:schemeClr>
          </a:gs>
          <a:gs pos="9000">
            <a:schemeClr val="phClr">
              <a:tint val="90000"/>
              <a:shade val="100000"/>
              <a:alpha val="100000"/>
              <a:satMod val="100000"/>
              <a:lumMod val="100000"/>
            </a:schemeClr>
          </a:gs>
          <a:gs pos="34000">
            <a:schemeClr val="phClr">
              <a:tint val="83000"/>
              <a:shade val="100000"/>
              <a:alpha val="100000"/>
              <a:satMod val="100000"/>
              <a:lumMod val="100000"/>
            </a:schemeClr>
          </a:gs>
          <a:gs pos="62000">
            <a:schemeClr val="phClr">
              <a:tint val="85000"/>
              <a:shade val="100000"/>
              <a:alpha val="100000"/>
              <a:satMod val="100000"/>
              <a:lumMod val="100000"/>
            </a:schemeClr>
          </a:gs>
          <a:gs pos="90000">
            <a:schemeClr val="phClr">
              <a:tint val="92000"/>
              <a:shade val="100000"/>
              <a:alpha val="100000"/>
              <a:satMod val="100000"/>
              <a:lumMod val="90000"/>
            </a:schemeClr>
          </a:gs>
          <a:gs pos="100000">
            <a:schemeClr val="phClr">
              <a:tint val="85000"/>
              <a:shade val="100000"/>
              <a:alpha val="100000"/>
              <a:satMod val="100000"/>
              <a:lumMod val="100000"/>
            </a:schemeClr>
          </a:gs>
        </a:gsLst>
        <a:lin ang="5400000" scaled="1"/>
      </a:gradFill>
      <a:gradFill rotWithShape="1">
        <a:gsLst>
          <a:gs pos="0">
            <a:schemeClr val="phClr">
              <a:tint val="78000"/>
            </a:schemeClr>
          </a:gs>
          <a:gs pos="100000">
            <a:schemeClr val="phClr">
              <a:tint val="95000"/>
              <a:shade val="98000"/>
              <a:lumMod val="80000"/>
            </a:schemeClr>
          </a:gs>
        </a:gsLst>
        <a:path path="circle">
          <a:fillToRect l="50000" t="100000" r="10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Urban Pop">
    <a:dk1>
      <a:srgbClr val="000000"/>
    </a:dk1>
    <a:lt1>
      <a:srgbClr val="FFFFFF"/>
    </a:lt1>
    <a:dk2>
      <a:srgbClr val="282828"/>
    </a:dk2>
    <a:lt2>
      <a:srgbClr val="D4D4D4"/>
    </a:lt2>
    <a:accent1>
      <a:srgbClr val="86CE24"/>
    </a:accent1>
    <a:accent2>
      <a:srgbClr val="00A2E6"/>
    </a:accent2>
    <a:accent3>
      <a:srgbClr val="FAC810"/>
    </a:accent3>
    <a:accent4>
      <a:srgbClr val="7D8F8C"/>
    </a:accent4>
    <a:accent5>
      <a:srgbClr val="D06B20"/>
    </a:accent5>
    <a:accent6>
      <a:srgbClr val="958B8B"/>
    </a:accent6>
    <a:hlink>
      <a:srgbClr val="FF9900"/>
    </a:hlink>
    <a:folHlink>
      <a:srgbClr val="969696"/>
    </a:folHlink>
  </a:clrScheme>
  <a:fontScheme name="Urban Pop">
    <a:maj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Urban Pop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1909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58000"/>
            </a:srgbClr>
          </a:outerShdw>
        </a:effectLst>
        <a:scene3d>
          <a:camera prst="orthographicFront">
            <a:rot lat="0" lon="0" rev="0"/>
          </a:camera>
          <a:lightRig rig="flat" dir="t"/>
        </a:scene3d>
        <a:sp3d contourW="15875">
          <a:bevelT w="95250" h="127000"/>
          <a:contourClr>
            <a:schemeClr val="phClr">
              <a:shade val="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5000"/>
              <a:shade val="100000"/>
              <a:alpha val="100000"/>
              <a:satMod val="100000"/>
              <a:lumMod val="100000"/>
            </a:schemeClr>
          </a:gs>
          <a:gs pos="9000">
            <a:schemeClr val="phClr">
              <a:tint val="90000"/>
              <a:shade val="100000"/>
              <a:alpha val="100000"/>
              <a:satMod val="100000"/>
              <a:lumMod val="100000"/>
            </a:schemeClr>
          </a:gs>
          <a:gs pos="34000">
            <a:schemeClr val="phClr">
              <a:tint val="83000"/>
              <a:shade val="100000"/>
              <a:alpha val="100000"/>
              <a:satMod val="100000"/>
              <a:lumMod val="100000"/>
            </a:schemeClr>
          </a:gs>
          <a:gs pos="62000">
            <a:schemeClr val="phClr">
              <a:tint val="85000"/>
              <a:shade val="100000"/>
              <a:alpha val="100000"/>
              <a:satMod val="100000"/>
              <a:lumMod val="100000"/>
            </a:schemeClr>
          </a:gs>
          <a:gs pos="90000">
            <a:schemeClr val="phClr">
              <a:tint val="92000"/>
              <a:shade val="100000"/>
              <a:alpha val="100000"/>
              <a:satMod val="100000"/>
              <a:lumMod val="90000"/>
            </a:schemeClr>
          </a:gs>
          <a:gs pos="100000">
            <a:schemeClr val="phClr">
              <a:tint val="85000"/>
              <a:shade val="100000"/>
              <a:alpha val="100000"/>
              <a:satMod val="100000"/>
              <a:lumMod val="100000"/>
            </a:schemeClr>
          </a:gs>
        </a:gsLst>
        <a:lin ang="5400000" scaled="1"/>
      </a:gradFill>
      <a:gradFill rotWithShape="1">
        <a:gsLst>
          <a:gs pos="0">
            <a:schemeClr val="phClr">
              <a:tint val="78000"/>
            </a:schemeClr>
          </a:gs>
          <a:gs pos="100000">
            <a:schemeClr val="phClr">
              <a:tint val="95000"/>
              <a:shade val="98000"/>
              <a:lumMod val="80000"/>
            </a:schemeClr>
          </a:gs>
        </a:gsLst>
        <a:path path="circle">
          <a:fillToRect l="50000" t="100000" r="10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1868</TotalTime>
  <Words>545</Words>
  <Application>Microsoft Office PowerPoint</Application>
  <PresentationFormat>On-screen Show (4:3)</PresentationFormat>
  <Paragraphs>109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Urban Pop</vt:lpstr>
      <vt:lpstr>Aspect Oriented Programming</vt:lpstr>
      <vt:lpstr>Who am i?</vt:lpstr>
      <vt:lpstr>What is aop?</vt:lpstr>
      <vt:lpstr>Cross Cutting Concerns</vt:lpstr>
      <vt:lpstr>Some Terms</vt:lpstr>
      <vt:lpstr>Translation</vt:lpstr>
      <vt:lpstr>Influences</vt:lpstr>
      <vt:lpstr>Options (in the .NET world)</vt:lpstr>
      <vt:lpstr>Post-Build Weaving</vt:lpstr>
      <vt:lpstr>PowerPoint Presentation</vt:lpstr>
      <vt:lpstr>Dynamic Proxies</vt:lpstr>
      <vt:lpstr>Creation Costs</vt:lpstr>
      <vt:lpstr>Invocation Costs</vt:lpstr>
      <vt:lpstr>Let’s Add Some Work!</vt:lpstr>
      <vt:lpstr>Creation /w Machine Name</vt:lpstr>
      <vt:lpstr>Invocation /w Machine Name</vt:lpstr>
      <vt:lpstr>Creation Costs Combined</vt:lpstr>
      <vt:lpstr>Invocation Combined</vt:lpstr>
      <vt:lpstr>Castle DynamicProxy</vt:lpstr>
      <vt:lpstr>PowerPoint Presentation</vt:lpstr>
      <vt:lpstr>Mixins</vt:lpstr>
      <vt:lpstr>PowerPoint Presentation</vt:lpstr>
      <vt:lpstr>The Real Fun</vt:lpstr>
      <vt:lpstr>PowerPoint Presentation</vt:lpstr>
      <vt:lpstr>The Greatest Evil Of All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Programming</dc:title>
  <dc:creator>Bailey Ling</dc:creator>
  <cp:lastModifiedBy>Bailey Ling</cp:lastModifiedBy>
  <cp:revision>66</cp:revision>
  <dcterms:created xsi:type="dcterms:W3CDTF">2011-03-17T02:30:14Z</dcterms:created>
  <dcterms:modified xsi:type="dcterms:W3CDTF">2011-04-08T16:19:51Z</dcterms:modified>
</cp:coreProperties>
</file>