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0" r:id="rId9"/>
    <p:sldId id="262" r:id="rId10"/>
    <p:sldId id="263" r:id="rId11"/>
    <p:sldId id="275" r:id="rId12"/>
    <p:sldId id="264" r:id="rId13"/>
    <p:sldId id="265" r:id="rId14"/>
    <p:sldId id="276" r:id="rId15"/>
    <p:sldId id="267" r:id="rId16"/>
    <p:sldId id="268" r:id="rId17"/>
    <p:sldId id="277" r:id="rId18"/>
    <p:sldId id="278" r:id="rId19"/>
    <p:sldId id="269" r:id="rId20"/>
    <p:sldId id="270" r:id="rId21"/>
    <p:sldId id="280" r:id="rId22"/>
    <p:sldId id="281" r:id="rId23"/>
    <p:sldId id="284" r:id="rId24"/>
    <p:sldId id="271" r:id="rId25"/>
    <p:sldId id="282" r:id="rId26"/>
    <p:sldId id="272" r:id="rId27"/>
    <p:sldId id="286" r:id="rId28"/>
    <p:sldId id="285" r:id="rId29"/>
    <p:sldId id="287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9" autoAdjust="0"/>
    <p:restoredTop sz="88652" autoAdjust="0"/>
  </p:normalViewPr>
  <p:slideViewPr>
    <p:cSldViewPr>
      <p:cViewPr varScale="1">
        <p:scale>
          <a:sx n="82" d="100"/>
          <a:sy n="82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3452544"/>
        <c:axId val="85190336"/>
      </c:barChart>
      <c:catAx>
        <c:axId val="33452544"/>
        <c:scaling>
          <c:orientation val="minMax"/>
        </c:scaling>
        <c:delete val="0"/>
        <c:axPos val="b"/>
        <c:majorTickMark val="out"/>
        <c:minorTickMark val="none"/>
        <c:tickLblPos val="nextTo"/>
        <c:crossAx val="85190336"/>
        <c:crosses val="autoZero"/>
        <c:auto val="1"/>
        <c:lblAlgn val="ctr"/>
        <c:lblOffset val="100"/>
        <c:noMultiLvlLbl val="0"/>
      </c:catAx>
      <c:valAx>
        <c:axId val="8519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52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3453056"/>
        <c:axId val="85189184"/>
      </c:barChart>
      <c:catAx>
        <c:axId val="3345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85189184"/>
        <c:crosses val="autoZero"/>
        <c:auto val="1"/>
        <c:lblAlgn val="ctr"/>
        <c:lblOffset val="100"/>
        <c:noMultiLvlLbl val="0"/>
      </c:catAx>
      <c:valAx>
        <c:axId val="851891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345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COB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7291008"/>
        <c:axId val="76062720"/>
      </c:barChart>
      <c:catAx>
        <c:axId val="37291008"/>
        <c:scaling>
          <c:orientation val="minMax"/>
        </c:scaling>
        <c:delete val="0"/>
        <c:axPos val="b"/>
        <c:majorTickMark val="out"/>
        <c:minorTickMark val="none"/>
        <c:tickLblPos val="nextTo"/>
        <c:crossAx val="76062720"/>
        <c:crosses val="autoZero"/>
        <c:auto val="1"/>
        <c:lblAlgn val="ctr"/>
        <c:lblOffset val="100"/>
        <c:noMultiLvlLbl val="0"/>
      </c:catAx>
      <c:valAx>
        <c:axId val="760627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29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5122688"/>
        <c:axId val="85167488"/>
      </c:barChart>
      <c:catAx>
        <c:axId val="35122688"/>
        <c:scaling>
          <c:orientation val="minMax"/>
        </c:scaling>
        <c:delete val="0"/>
        <c:axPos val="b"/>
        <c:majorTickMark val="out"/>
        <c:minorTickMark val="none"/>
        <c:tickLblPos val="nextTo"/>
        <c:crossAx val="85167488"/>
        <c:crosses val="autoZero"/>
        <c:auto val="1"/>
        <c:lblAlgn val="ctr"/>
        <c:lblOffset val="100"/>
        <c:noMultiLvlLbl val="0"/>
      </c:catAx>
      <c:valAx>
        <c:axId val="85167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22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Creation Costs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1.07</c:v>
                </c:pt>
                <c:pt idx="2">
                  <c:v>4.08</c:v>
                </c:pt>
                <c:pt idx="3">
                  <c:v>16.53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9.6999999999999993</c:v>
                </c:pt>
                <c:pt idx="2">
                  <c:v>643</c:v>
                </c:pt>
                <c:pt idx="3">
                  <c:v>3675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</c:v>
                </c:pt>
                <c:pt idx="1">
                  <c:v>Activator</c:v>
                </c:pt>
                <c:pt idx="2">
                  <c:v>Castle DP</c:v>
                </c:pt>
                <c:pt idx="3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7290496"/>
        <c:axId val="85193792"/>
        <c:axId val="0"/>
      </c:bar3DChart>
      <c:catAx>
        <c:axId val="37290496"/>
        <c:scaling>
          <c:orientation val="minMax"/>
        </c:scaling>
        <c:delete val="0"/>
        <c:axPos val="b"/>
        <c:majorTickMark val="out"/>
        <c:minorTickMark val="none"/>
        <c:tickLblPos val="nextTo"/>
        <c:crossAx val="85193792"/>
        <c:crosses val="autoZero"/>
        <c:auto val="1"/>
        <c:lblAlgn val="ctr"/>
        <c:lblOffset val="100"/>
        <c:noMultiLvlLbl val="0"/>
      </c:catAx>
      <c:valAx>
        <c:axId val="8519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290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1.1100000000000001</c:v>
                </c:pt>
                <c:pt idx="2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11</c:v>
                </c:pt>
                <c:pt idx="2">
                  <c:v>1912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POCO</c:v>
                </c:pt>
                <c:pt idx="1">
                  <c:v>Castle DP</c:v>
                </c:pt>
                <c:pt idx="2">
                  <c:v>CBO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37343232"/>
        <c:axId val="85196096"/>
        <c:axId val="0"/>
      </c:bar3DChart>
      <c:catAx>
        <c:axId val="37343232"/>
        <c:scaling>
          <c:orientation val="minMax"/>
        </c:scaling>
        <c:delete val="0"/>
        <c:axPos val="b"/>
        <c:majorTickMark val="out"/>
        <c:minorTickMark val="none"/>
        <c:tickLblPos val="nextTo"/>
        <c:crossAx val="85196096"/>
        <c:crosses val="autoZero"/>
        <c:auto val="1"/>
        <c:lblAlgn val="ctr"/>
        <c:lblOffset val="100"/>
        <c:noMultiLvlLbl val="0"/>
      </c:catAx>
      <c:valAx>
        <c:axId val="8519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432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D08CA-444A-433D-9C5A-2E06160C9E94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D0F29-AEC3-4633-9C41-7B919EE9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some code.  Exceptions, logging,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99.9%</a:t>
            </a:r>
            <a:r>
              <a:rPr lang="en-US" baseline="0" dirty="0" smtClean="0"/>
              <a:t> of real world scenarios, performance is not the reason to discount using dynamic proxies.  If you think it the performance cost between a virtual and non-virtual call is significant you should reconsider using a language that’s not in a garbage collected virtual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weaving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INotifyPropertyChanged</a:t>
            </a:r>
            <a:r>
              <a:rPr lang="en-US" baseline="0" dirty="0" smtClean="0"/>
              <a:t> is not optimal because stuff happens behind the scenes.  A better option is have something like </a:t>
            </a:r>
            <a:r>
              <a:rPr lang="en-US" baseline="0" dirty="0" err="1" smtClean="0"/>
              <a:t>IAutoWeaveNotifyPropertyChanged</a:t>
            </a:r>
            <a:r>
              <a:rPr lang="en-US" baseline="0" dirty="0" smtClean="0"/>
              <a:t>, which is documented 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D0F29-AEC3-4633-9C41-7B919EE99E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D4D0624-7EDB-4A20-80F1-C7B3952B8641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90EB9061-4529-4696-BB38-BEDD7DFD560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ing/dependencypropertyweaver" TargetMode="External"/><Relationship Id="rId2" Type="http://schemas.openxmlformats.org/officeDocument/2006/relationships/hyperlink" Target="http://code.google.com/p/notifypropertywea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ono-project.com/Cecil" TargetMode="External"/><Relationship Id="rId5" Type="http://schemas.openxmlformats.org/officeDocument/2006/relationships/hyperlink" Target="http://www.sharpcrafters.com/" TargetMode="External"/><Relationship Id="rId4" Type="http://schemas.openxmlformats.org/officeDocument/2006/relationships/hyperlink" Target="http://castle-projec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ng/AOP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Dark Arts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Bailey 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8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5700712" cy="496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0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into the .NET Framework</a:t>
            </a:r>
          </a:p>
          <a:p>
            <a:pPr lvl="1"/>
            <a:r>
              <a:rPr lang="en-US" dirty="0" err="1" smtClean="0"/>
              <a:t>ContextBoundObject</a:t>
            </a:r>
            <a:endParaRPr lang="en-US" dirty="0" smtClean="0"/>
          </a:p>
          <a:p>
            <a:r>
              <a:rPr lang="en-US" dirty="0" smtClean="0"/>
              <a:t>Open source libraries</a:t>
            </a:r>
          </a:p>
          <a:p>
            <a:pPr lvl="1"/>
            <a:r>
              <a:rPr lang="en-US" dirty="0" smtClean="0"/>
              <a:t>Emits IL code at run time</a:t>
            </a:r>
          </a:p>
          <a:p>
            <a:pPr lvl="1"/>
            <a:r>
              <a:rPr lang="en-US" dirty="0" smtClean="0"/>
              <a:t>Interfaces or virtual classes</a:t>
            </a:r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r>
              <a:rPr lang="en-US" dirty="0" smtClean="0"/>
              <a:t>, ObjectBuilder2, </a:t>
            </a:r>
            <a:r>
              <a:rPr lang="en-US" dirty="0" err="1" smtClean="0"/>
              <a:t>LinFu</a:t>
            </a:r>
            <a:endParaRPr lang="en-US" dirty="0" smtClean="0"/>
          </a:p>
          <a:p>
            <a:r>
              <a:rPr lang="en-US" dirty="0" smtClean="0"/>
              <a:t>Greater cost at creation of objects</a:t>
            </a:r>
          </a:p>
          <a:p>
            <a:r>
              <a:rPr lang="en-US" dirty="0" smtClean="0"/>
              <a:t>Negligible impact on invocation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Creation Costs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837762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94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Costs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72427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Add Some Work!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Constructor()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 smtClean="0"/>
              <a:t>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SomeMethod</a:t>
            </a:r>
            <a:r>
              <a:rPr lang="en-US" dirty="0" smtClean="0"/>
              <a:t>()</a:t>
            </a:r>
          </a:p>
          <a:p>
            <a:pPr marL="68580" indent="0">
              <a:buNone/>
            </a:pPr>
            <a:r>
              <a:rPr lang="en-US" dirty="0" smtClean="0"/>
              <a:t>{</a:t>
            </a:r>
          </a:p>
          <a:p>
            <a:pPr marL="468630" lvl="1" indent="0">
              <a:buNone/>
            </a:pPr>
            <a:r>
              <a:rPr lang="en-US" dirty="0" err="1" smtClean="0">
                <a:solidFill>
                  <a:srgbClr val="FFC000"/>
                </a:solidFill>
              </a:rPr>
              <a:t>var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Environment.MachineName</a:t>
            </a:r>
            <a:r>
              <a:rPr lang="en-US" dirty="0" smtClean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79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/w Machine Name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06859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144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Invocation /w Machine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812925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67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Creation Costs Combined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78223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349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Invocation Combined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576179"/>
              </p:ext>
            </p:extLst>
          </p:nvPr>
        </p:nvGraphicFramePr>
        <p:xfrm>
          <a:off x="685800" y="1600200"/>
          <a:ext cx="7772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512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mature library</a:t>
            </a:r>
          </a:p>
          <a:p>
            <a:pPr lvl="1"/>
            <a:r>
              <a:rPr lang="en-US" dirty="0" err="1" smtClean="0"/>
              <a:t>NHibernate</a:t>
            </a:r>
            <a:endParaRPr lang="en-US" dirty="0" smtClean="0"/>
          </a:p>
          <a:p>
            <a:pPr lvl="1"/>
            <a:r>
              <a:rPr lang="en-US" dirty="0" smtClean="0"/>
              <a:t>Mocking libraries: Rhino, </a:t>
            </a:r>
            <a:r>
              <a:rPr lang="en-US" dirty="0" err="1" smtClean="0"/>
              <a:t>Moq</a:t>
            </a:r>
            <a:r>
              <a:rPr lang="en-US" dirty="0" smtClean="0"/>
              <a:t>, </a:t>
            </a:r>
            <a:r>
              <a:rPr lang="en-US" dirty="0" err="1" smtClean="0"/>
              <a:t>NSubstitute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Easy to use API</a:t>
            </a:r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Restricted by the language</a:t>
            </a:r>
          </a:p>
          <a:p>
            <a:pPr lvl="1"/>
            <a:r>
              <a:rPr lang="en-US" dirty="0" smtClean="0"/>
              <a:t>Overriding virtual methods</a:t>
            </a:r>
          </a:p>
          <a:p>
            <a:pPr lvl="1"/>
            <a:r>
              <a:rPr lang="en-US" dirty="0" smtClean="0"/>
              <a:t>Redirecting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232574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Bailey Ling</a:t>
            </a:r>
          </a:p>
          <a:p>
            <a:r>
              <a:rPr lang="en-US" dirty="0" smtClean="0"/>
              <a:t>Consultant at Lab49</a:t>
            </a:r>
          </a:p>
          <a:p>
            <a:r>
              <a:rPr lang="en-US" dirty="0" smtClean="0"/>
              <a:t>Email: bling@lab49.com</a:t>
            </a:r>
          </a:p>
          <a:p>
            <a:r>
              <a:rPr lang="en-US" dirty="0" smtClean="0"/>
              <a:t>Twitter: </a:t>
            </a:r>
            <a:r>
              <a:rPr lang="en-US" dirty="0" err="1" smtClean="0"/>
              <a:t>blingcoder</a:t>
            </a:r>
            <a:endParaRPr lang="en-US" dirty="0" smtClean="0"/>
          </a:p>
          <a:p>
            <a:r>
              <a:rPr lang="en-US" dirty="0" smtClean="0"/>
              <a:t>Blog: blingcode.blogspot.com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accessible with dynamic languages</a:t>
            </a:r>
          </a:p>
          <a:p>
            <a:r>
              <a:rPr lang="en-US" dirty="0" smtClean="0"/>
              <a:t>Syntax is simple and built into the language</a:t>
            </a:r>
          </a:p>
          <a:p>
            <a:r>
              <a:rPr lang="en-US" dirty="0" smtClean="0"/>
              <a:t>Basically, you take a module A and you “mix it in” to your class, such that the class now has access to all methods defined in module A</a:t>
            </a:r>
          </a:p>
          <a:p>
            <a:r>
              <a:rPr lang="en-US" dirty="0" smtClean="0"/>
              <a:t>Achieves benefits of multiple inheritance without the problems</a:t>
            </a:r>
          </a:p>
        </p:txBody>
      </p:sp>
    </p:spTree>
    <p:extLst>
      <p:ext uri="{BB962C8B-B14F-4D97-AF65-F5344CB8AC3E}">
        <p14:creationId xmlns:p14="http://schemas.microsoft.com/office/powerpoint/2010/main" val="48117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Let’s go through a quick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 Fun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doesn’t stop there</a:t>
            </a:r>
          </a:p>
          <a:p>
            <a:r>
              <a:rPr lang="en-US" dirty="0" smtClean="0"/>
              <a:t>Take it to the next level and do post-build modifications yourself</a:t>
            </a:r>
          </a:p>
          <a:p>
            <a:r>
              <a:rPr lang="en-US" dirty="0" smtClean="0"/>
              <a:t>Make IL modifications directly and manually</a:t>
            </a:r>
          </a:p>
          <a:p>
            <a:r>
              <a:rPr lang="en-US" dirty="0" smtClean="0"/>
              <a:t>Excellent open source library </a:t>
            </a:r>
            <a:r>
              <a:rPr lang="en-US" dirty="0" err="1" smtClean="0"/>
              <a:t>Mono.Cecil</a:t>
            </a:r>
            <a:endParaRPr lang="en-US" dirty="0" smtClean="0"/>
          </a:p>
          <a:p>
            <a:pPr lvl="1"/>
            <a:r>
              <a:rPr lang="en-US" dirty="0" smtClean="0"/>
              <a:t>The thing that powers a lot of tools we use every day</a:t>
            </a:r>
          </a:p>
          <a:p>
            <a:pPr lvl="2"/>
            <a:r>
              <a:rPr lang="en-US" dirty="0" smtClean="0"/>
              <a:t>Reflector, </a:t>
            </a:r>
            <a:r>
              <a:rPr lang="en-US" dirty="0" err="1" smtClean="0"/>
              <a:t>ILSpy</a:t>
            </a:r>
            <a:r>
              <a:rPr lang="en-US" dirty="0" smtClean="0"/>
              <a:t>, Profilers, etc.</a:t>
            </a:r>
          </a:p>
          <a:p>
            <a:pPr lvl="1"/>
            <a:r>
              <a:rPr lang="en-US" dirty="0" smtClean="0"/>
              <a:t>Even though mostly undocumented, easy to discover API</a:t>
            </a:r>
          </a:p>
          <a:p>
            <a:pPr lvl="1"/>
            <a:r>
              <a:rPr lang="en-US" dirty="0" smtClean="0"/>
              <a:t>Extremely powerful</a:t>
            </a:r>
          </a:p>
        </p:txBody>
      </p:sp>
    </p:spTree>
    <p:extLst>
      <p:ext uri="{BB962C8B-B14F-4D97-AF65-F5344CB8AC3E}">
        <p14:creationId xmlns:p14="http://schemas.microsoft.com/office/powerpoint/2010/main" val="42765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With Great Power Comes Great Responsibility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57400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Something we can all relate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verbosity hell</a:t>
            </a:r>
          </a:p>
          <a:p>
            <a:pPr lvl="1"/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r>
              <a:rPr lang="en-US" dirty="0" smtClean="0"/>
              <a:t>Dependency Properties</a:t>
            </a:r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68580" indent="0" algn="ctr">
              <a:buNone/>
            </a:pPr>
            <a:r>
              <a:rPr lang="en-US" dirty="0" smtClean="0"/>
              <a:t>WPF Example…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/>
              <a:t>What you read is not necessarily what is executed</a:t>
            </a:r>
          </a:p>
          <a:p>
            <a:r>
              <a:rPr lang="en-US" dirty="0" smtClean="0"/>
              <a:t>Arguably higher maintenance costs</a:t>
            </a:r>
          </a:p>
          <a:p>
            <a:r>
              <a:rPr lang="en-US" dirty="0" smtClean="0"/>
              <a:t>No source code = No debugging</a:t>
            </a:r>
          </a:p>
          <a:p>
            <a:pPr lvl="1"/>
            <a:r>
              <a:rPr lang="en-US" dirty="0" smtClean="0"/>
              <a:t>Write more tests!</a:t>
            </a:r>
          </a:p>
          <a:p>
            <a:r>
              <a:rPr lang="en-US" dirty="0" smtClean="0"/>
              <a:t>Time consuming (when was the last time you wrote assembly?)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942" y="-823937"/>
            <a:ext cx="3581400" cy="852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shoot yourself in the foot, or you can shoot it at the target</a:t>
            </a:r>
          </a:p>
          <a:p>
            <a:r>
              <a:rPr lang="en-US" dirty="0" smtClean="0"/>
              <a:t>Full control over performance</a:t>
            </a:r>
          </a:p>
          <a:p>
            <a:pPr lvl="1"/>
            <a:r>
              <a:rPr lang="en-US" dirty="0" smtClean="0"/>
              <a:t>Generate cached instances of </a:t>
            </a:r>
            <a:r>
              <a:rPr lang="en-US" dirty="0" err="1" smtClean="0"/>
              <a:t>PropertyChangedEventArgs</a:t>
            </a:r>
            <a:r>
              <a:rPr lang="en-US" dirty="0" smtClean="0"/>
              <a:t>, without having to use a dictionary</a:t>
            </a:r>
          </a:p>
          <a:p>
            <a:pPr lvl="1"/>
            <a:r>
              <a:rPr lang="en-US" dirty="0" smtClean="0"/>
              <a:t>Inline method calls</a:t>
            </a:r>
          </a:p>
          <a:p>
            <a:pPr lvl="1"/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30217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Uses Besides Example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more to AOP than:</a:t>
            </a:r>
          </a:p>
          <a:p>
            <a:pPr lvl="1"/>
            <a:r>
              <a:rPr lang="en-US" dirty="0" smtClean="0"/>
              <a:t>Logging, transactions, exceptions, cache, etc.</a:t>
            </a:r>
          </a:p>
          <a:p>
            <a:r>
              <a:rPr lang="en-US" dirty="0" smtClean="0"/>
              <a:t>Deadlock detection</a:t>
            </a:r>
          </a:p>
          <a:p>
            <a:pPr lvl="1"/>
            <a:r>
              <a:rPr lang="en-US" dirty="0" smtClean="0"/>
              <a:t>Custom ‘extended lock’ class which tracks the current thread ID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Monitor.Enter</a:t>
            </a:r>
            <a:r>
              <a:rPr lang="en-US" dirty="0" smtClean="0"/>
              <a:t> takes longer than x seconds, it starts to do verbose logging, including stack traces of other threads</a:t>
            </a:r>
          </a:p>
          <a:p>
            <a:pPr lvl="1"/>
            <a:r>
              <a:rPr lang="en-US" dirty="0" smtClean="0"/>
              <a:t>Mixed this into </a:t>
            </a:r>
            <a:r>
              <a:rPr lang="en-US" dirty="0" err="1" smtClean="0"/>
              <a:t>IDictionary</a:t>
            </a:r>
            <a:endParaRPr lang="en-US" dirty="0" smtClean="0"/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Calculate average, max, min, standard deviation (and logging when out of </a:t>
            </a:r>
            <a:r>
              <a:rPr lang="en-US" smtClean="0"/>
              <a:t>confidence intervals)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://code.google.com/p/notifypropertyweaver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Production-ready library for weaving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github.com/bling/dependencypropertyweaver</a:t>
            </a:r>
            <a:endParaRPr lang="en-US" dirty="0" smtClean="0"/>
          </a:p>
          <a:p>
            <a:pPr lvl="1"/>
            <a:r>
              <a:rPr lang="en-US" dirty="0" err="1" smtClean="0"/>
              <a:t>MSBuild</a:t>
            </a:r>
            <a:r>
              <a:rPr lang="en-US" dirty="0" smtClean="0"/>
              <a:t> task I wrote that was born from </a:t>
            </a:r>
            <a:r>
              <a:rPr lang="en-US" smtClean="0"/>
              <a:t>this presentation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http://castle-project.org</a:t>
            </a:r>
            <a:endParaRPr lang="en-US" dirty="0" smtClean="0"/>
          </a:p>
          <a:p>
            <a:pPr lvl="1"/>
            <a:r>
              <a:rPr lang="en-US" dirty="0" smtClean="0"/>
              <a:t>Castle </a:t>
            </a:r>
            <a:r>
              <a:rPr lang="en-US" dirty="0" err="1" smtClean="0"/>
              <a:t>DynamicProxy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http://www.sharpcrafters.com</a:t>
            </a:r>
            <a:endParaRPr lang="en-US" dirty="0" smtClean="0"/>
          </a:p>
          <a:p>
            <a:pPr lvl="1"/>
            <a:r>
              <a:rPr lang="en-US" dirty="0" err="1" smtClean="0"/>
              <a:t>PostSharp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http://www.mono-project.com/Cecil</a:t>
            </a:r>
            <a:endParaRPr lang="en-US" dirty="0" smtClean="0"/>
          </a:p>
          <a:p>
            <a:pPr lvl="1"/>
            <a:r>
              <a:rPr lang="en-US" dirty="0" err="1" smtClean="0"/>
              <a:t>Mono.Cecil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aop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</a:t>
            </a:r>
            <a:r>
              <a:rPr lang="en-US" dirty="0"/>
              <a:t>computing, aspect-oriented programming (AOP) is a </a:t>
            </a:r>
            <a:r>
              <a:rPr lang="en-US" dirty="0">
                <a:solidFill>
                  <a:srgbClr val="FFC000"/>
                </a:solidFill>
              </a:rPr>
              <a:t>programming paradigm</a:t>
            </a:r>
            <a:r>
              <a:rPr lang="en-US" dirty="0"/>
              <a:t> which aims to increase </a:t>
            </a:r>
            <a:r>
              <a:rPr lang="en-US" dirty="0">
                <a:solidFill>
                  <a:srgbClr val="FFC000"/>
                </a:solidFill>
              </a:rPr>
              <a:t>modularity</a:t>
            </a:r>
            <a:r>
              <a:rPr lang="en-US" dirty="0"/>
              <a:t> by allowing the separation of </a:t>
            </a:r>
            <a:r>
              <a:rPr lang="en-US" dirty="0">
                <a:solidFill>
                  <a:srgbClr val="FFC000"/>
                </a:solidFill>
              </a:rPr>
              <a:t>cross-cutting </a:t>
            </a:r>
            <a:r>
              <a:rPr lang="en-US" dirty="0" smtClean="0">
                <a:solidFill>
                  <a:srgbClr val="FFC000"/>
                </a:solidFill>
              </a:rPr>
              <a:t>concerns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3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 algn="ctr">
              <a:buNone/>
            </a:pPr>
            <a:r>
              <a:rPr lang="en-US" sz="3600" u="sng" dirty="0">
                <a:hlinkClick r:id="rId2"/>
              </a:rPr>
              <a:t>https://github.com/bling/AOPDemo</a:t>
            </a:r>
            <a:endParaRPr lang="en-US" sz="3600" dirty="0"/>
          </a:p>
          <a:p>
            <a:pPr marL="68580" indent="0" algn="ctr">
              <a:buNone/>
            </a:pPr>
            <a:r>
              <a:rPr lang="en-US" sz="4800" dirty="0" smtClean="0"/>
              <a:t>Thanks!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314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that? 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Join point</a:t>
            </a:r>
          </a:p>
          <a:p>
            <a:pPr lvl="1"/>
            <a:r>
              <a:rPr lang="en-US" dirty="0" smtClean="0"/>
              <a:t>Any part of execution where additional behavior can be </a:t>
            </a:r>
            <a:r>
              <a:rPr lang="en-US" i="1" dirty="0" smtClean="0"/>
              <a:t>usefully</a:t>
            </a:r>
            <a:r>
              <a:rPr lang="en-US" dirty="0" smtClean="0"/>
              <a:t> added.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Point cut</a:t>
            </a:r>
          </a:p>
          <a:p>
            <a:pPr lvl="1"/>
            <a:r>
              <a:rPr lang="en-US" dirty="0" smtClean="0"/>
              <a:t>Many join points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Advice</a:t>
            </a:r>
          </a:p>
          <a:p>
            <a:pPr lvl="1"/>
            <a:r>
              <a:rPr lang="en-US" dirty="0" smtClean="0"/>
              <a:t>A means to configure how point cuts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311430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I automatically get something to run before and after any method?</a:t>
            </a:r>
          </a:p>
          <a:p>
            <a:r>
              <a:rPr lang="en-US" dirty="0" smtClean="0"/>
              <a:t>Proxy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Enterprise Library</a:t>
            </a:r>
          </a:p>
          <a:p>
            <a:pPr lvl="1"/>
            <a:r>
              <a:rPr lang="en-US" dirty="0" smtClean="0"/>
              <a:t>Policy injection, Exception Handling, Validation, etc.</a:t>
            </a:r>
          </a:p>
          <a:p>
            <a:r>
              <a:rPr lang="en-US" dirty="0" smtClean="0"/>
              <a:t>Code Contracts</a:t>
            </a:r>
          </a:p>
          <a:p>
            <a:r>
              <a:rPr lang="en-US" dirty="0" smtClean="0"/>
              <a:t>ORMs (EF and </a:t>
            </a:r>
            <a:r>
              <a:rPr lang="en-US" dirty="0" err="1" smtClean="0"/>
              <a:t>NHibernate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Change tracking, caching, lazy loading</a:t>
            </a:r>
          </a:p>
          <a:p>
            <a:r>
              <a:rPr lang="en-US" dirty="0" smtClean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1861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(in the .NET world)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708731"/>
              </p:ext>
            </p:extLst>
          </p:nvPr>
        </p:nvGraphicFramePr>
        <p:xfrm>
          <a:off x="685800" y="1600200"/>
          <a:ext cx="777240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/>
                <a:gridCol w="2590801"/>
                <a:gridCol w="25908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 Proxies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impact on build time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 hit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Compile-time Weaving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to zero performance impact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build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 (</a:t>
                      </a:r>
                      <a:r>
                        <a:rPr lang="en-US" dirty="0" err="1" smtClean="0"/>
                        <a:t>LinFu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1" marR="9144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Post-Build Weaving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at compiled binaries and modifies the IL as necessary</a:t>
            </a:r>
          </a:p>
          <a:p>
            <a:r>
              <a:rPr lang="en-US" i="1" dirty="0" smtClean="0"/>
              <a:t>Can</a:t>
            </a:r>
            <a:r>
              <a:rPr lang="en-US" dirty="0" smtClean="0"/>
              <a:t> add a significant time cost to the build process</a:t>
            </a:r>
          </a:p>
          <a:p>
            <a:pPr lvl="1"/>
            <a:r>
              <a:rPr lang="en-US" dirty="0" err="1" smtClean="0"/>
              <a:t>PostSharp</a:t>
            </a:r>
            <a:r>
              <a:rPr lang="en-US" dirty="0" smtClean="0"/>
              <a:t> 2.1 CTP made signification improvements (only 3x slower)</a:t>
            </a:r>
          </a:p>
          <a:p>
            <a:r>
              <a:rPr lang="en-US" dirty="0" smtClean="0"/>
              <a:t>Minimal performance impact</a:t>
            </a:r>
          </a:p>
          <a:p>
            <a:pPr lvl="1"/>
            <a:r>
              <a:rPr lang="en-US" dirty="0" smtClean="0"/>
              <a:t>It should perform as good (or as bad) as if you wrote it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2109</TotalTime>
  <Words>783</Words>
  <Application>Microsoft Office PowerPoint</Application>
  <PresentationFormat>On-screen Show (4:3)</PresentationFormat>
  <Paragraphs>149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 Pop</vt:lpstr>
      <vt:lpstr>Aspect Oriented Programming</vt:lpstr>
      <vt:lpstr>Who am i?</vt:lpstr>
      <vt:lpstr>What is aop?</vt:lpstr>
      <vt:lpstr>Cross Cutting Concerns</vt:lpstr>
      <vt:lpstr>Some Terms</vt:lpstr>
      <vt:lpstr>Translation</vt:lpstr>
      <vt:lpstr>Influences</vt:lpstr>
      <vt:lpstr>Options (in the .NET world)</vt:lpstr>
      <vt:lpstr>Post-Build Weaving</vt:lpstr>
      <vt:lpstr>PowerPoint Presentation</vt:lpstr>
      <vt:lpstr>Dynamic Proxies</vt:lpstr>
      <vt:lpstr>Creation Costs</vt:lpstr>
      <vt:lpstr>Invocation Costs</vt:lpstr>
      <vt:lpstr>Let’s Add Some Work!</vt:lpstr>
      <vt:lpstr>Creation /w Machine Name</vt:lpstr>
      <vt:lpstr>Invocation /w Machine Name</vt:lpstr>
      <vt:lpstr>Creation Costs Combined</vt:lpstr>
      <vt:lpstr>Invocation Combined</vt:lpstr>
      <vt:lpstr>Castle DynamicProxy</vt:lpstr>
      <vt:lpstr>Mixins</vt:lpstr>
      <vt:lpstr>PowerPoint Presentation</vt:lpstr>
      <vt:lpstr>The Real Fun</vt:lpstr>
      <vt:lpstr>PowerPoint Presentation</vt:lpstr>
      <vt:lpstr>Something we can all relate to…</vt:lpstr>
      <vt:lpstr>PowerPoint Presentation</vt:lpstr>
      <vt:lpstr>Cons</vt:lpstr>
      <vt:lpstr>Pros</vt:lpstr>
      <vt:lpstr>Example Uses Besides Example Uses</vt:lpstr>
      <vt:lpstr>Links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Oriented Programming</dc:title>
  <dc:creator>Bailey Ling</dc:creator>
  <cp:lastModifiedBy>Bailey Ling</cp:lastModifiedBy>
  <cp:revision>110</cp:revision>
  <dcterms:created xsi:type="dcterms:W3CDTF">2011-03-17T02:30:14Z</dcterms:created>
  <dcterms:modified xsi:type="dcterms:W3CDTF">2011-04-16T20:48:17Z</dcterms:modified>
</cp:coreProperties>
</file>