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0" r:id="rId9"/>
    <p:sldId id="262" r:id="rId10"/>
    <p:sldId id="263" r:id="rId11"/>
    <p:sldId id="275" r:id="rId12"/>
    <p:sldId id="264" r:id="rId13"/>
    <p:sldId id="265" r:id="rId14"/>
    <p:sldId id="276" r:id="rId15"/>
    <p:sldId id="267" r:id="rId16"/>
    <p:sldId id="268" r:id="rId17"/>
    <p:sldId id="277" r:id="rId18"/>
    <p:sldId id="278" r:id="rId19"/>
    <p:sldId id="269" r:id="rId20"/>
    <p:sldId id="279" r:id="rId21"/>
    <p:sldId id="270" r:id="rId22"/>
    <p:sldId id="280" r:id="rId23"/>
    <p:sldId id="281" r:id="rId24"/>
    <p:sldId id="284" r:id="rId25"/>
    <p:sldId id="271" r:id="rId26"/>
    <p:sldId id="282" r:id="rId27"/>
    <p:sldId id="272" r:id="rId28"/>
    <p:sldId id="286" r:id="rId29"/>
    <p:sldId id="285" r:id="rId30"/>
    <p:sldId id="287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88652" autoAdjust="0"/>
  </p:normalViewPr>
  <p:slideViewPr>
    <p:cSldViewPr>
      <p:cViewPr varScale="1">
        <p:scale>
          <a:sx n="82" d="100"/>
          <a:sy n="82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0802432"/>
        <c:axId val="84134720"/>
      </c:barChart>
      <c:catAx>
        <c:axId val="110802432"/>
        <c:scaling>
          <c:orientation val="minMax"/>
        </c:scaling>
        <c:delete val="0"/>
        <c:axPos val="b"/>
        <c:majorTickMark val="out"/>
        <c:minorTickMark val="none"/>
        <c:tickLblPos val="nextTo"/>
        <c:crossAx val="84134720"/>
        <c:crosses val="autoZero"/>
        <c:auto val="1"/>
        <c:lblAlgn val="ctr"/>
        <c:lblOffset val="100"/>
        <c:noMultiLvlLbl val="0"/>
      </c:catAx>
      <c:valAx>
        <c:axId val="84134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802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4652672"/>
        <c:axId val="84137024"/>
      </c:barChart>
      <c:catAx>
        <c:axId val="34652672"/>
        <c:scaling>
          <c:orientation val="minMax"/>
        </c:scaling>
        <c:delete val="0"/>
        <c:axPos val="b"/>
        <c:majorTickMark val="out"/>
        <c:minorTickMark val="none"/>
        <c:tickLblPos val="nextTo"/>
        <c:crossAx val="84137024"/>
        <c:crosses val="autoZero"/>
        <c:auto val="1"/>
        <c:lblAlgn val="ctr"/>
        <c:lblOffset val="100"/>
        <c:noMultiLvlLbl val="0"/>
      </c:catAx>
      <c:valAx>
        <c:axId val="84137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52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4861056"/>
        <c:axId val="84128256"/>
      </c:barChart>
      <c:catAx>
        <c:axId val="34861056"/>
        <c:scaling>
          <c:orientation val="minMax"/>
        </c:scaling>
        <c:delete val="0"/>
        <c:axPos val="b"/>
        <c:majorTickMark val="out"/>
        <c:minorTickMark val="none"/>
        <c:tickLblPos val="nextTo"/>
        <c:crossAx val="84128256"/>
        <c:crosses val="autoZero"/>
        <c:auto val="1"/>
        <c:lblAlgn val="ctr"/>
        <c:lblOffset val="100"/>
        <c:noMultiLvlLbl val="0"/>
      </c:catAx>
      <c:valAx>
        <c:axId val="84128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1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4838528"/>
        <c:axId val="31650304"/>
      </c:barChart>
      <c:catAx>
        <c:axId val="34838528"/>
        <c:scaling>
          <c:orientation val="minMax"/>
        </c:scaling>
        <c:delete val="0"/>
        <c:axPos val="b"/>
        <c:majorTickMark val="out"/>
        <c:minorTickMark val="none"/>
        <c:tickLblPos val="nextTo"/>
        <c:crossAx val="31650304"/>
        <c:crosses val="autoZero"/>
        <c:auto val="1"/>
        <c:lblAlgn val="ctr"/>
        <c:lblOffset val="100"/>
        <c:noMultiLvlLbl val="0"/>
      </c:catAx>
      <c:valAx>
        <c:axId val="31650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38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6"/>
    </mc:Choice>
    <mc:Fallback>
      <c:style val="46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4863104"/>
        <c:axId val="84138752"/>
        <c:axId val="0"/>
      </c:bar3DChart>
      <c:catAx>
        <c:axId val="34863104"/>
        <c:scaling>
          <c:orientation val="minMax"/>
        </c:scaling>
        <c:delete val="0"/>
        <c:axPos val="b"/>
        <c:majorTickMark val="out"/>
        <c:minorTickMark val="none"/>
        <c:tickLblPos val="nextTo"/>
        <c:crossAx val="84138752"/>
        <c:crosses val="autoZero"/>
        <c:auto val="1"/>
        <c:lblAlgn val="ctr"/>
        <c:lblOffset val="100"/>
        <c:noMultiLvlLbl val="0"/>
      </c:catAx>
      <c:valAx>
        <c:axId val="8413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6"/>
    </mc:Choice>
    <mc:Fallback>
      <c:style val="46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34864640"/>
        <c:axId val="110494848"/>
        <c:axId val="0"/>
      </c:bar3DChart>
      <c:catAx>
        <c:axId val="34864640"/>
        <c:scaling>
          <c:orientation val="minMax"/>
        </c:scaling>
        <c:delete val="0"/>
        <c:axPos val="b"/>
        <c:majorTickMark val="out"/>
        <c:minorTickMark val="none"/>
        <c:tickLblPos val="nextTo"/>
        <c:crossAx val="110494848"/>
        <c:crosses val="autoZero"/>
        <c:auto val="1"/>
        <c:lblAlgn val="ctr"/>
        <c:lblOffset val="100"/>
        <c:noMultiLvlLbl val="0"/>
      </c:catAx>
      <c:valAx>
        <c:axId val="11049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08CA-444A-433D-9C5A-2E06160C9E94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D0F29-AEC3-4633-9C41-7B919EE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some code.  Exceptions, logging,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99.9%</a:t>
            </a:r>
            <a:r>
              <a:rPr lang="en-US" baseline="0" dirty="0" smtClean="0"/>
              <a:t> of real world scenarios, performance is not the reason to discount using dynamic proxies.  If you think it the performance cost between a virtual and non-virtual call is significant you should reconsider using a language that’s not in a garbage collected virtual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weaving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INotifyPropertyChanged</a:t>
            </a:r>
            <a:r>
              <a:rPr lang="en-US" baseline="0" dirty="0" smtClean="0"/>
              <a:t> is not optimal because stuff happens behind the scenes.  A better option is have something like </a:t>
            </a:r>
            <a:r>
              <a:rPr lang="en-US" baseline="0" dirty="0" err="1" smtClean="0"/>
              <a:t>IAutoWeaveNotifyPropertyChanged</a:t>
            </a:r>
            <a:r>
              <a:rPr lang="en-US" baseline="0" dirty="0" smtClean="0"/>
              <a:t>, which is documented 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D4D0624-7EDB-4A20-80F1-C7B3952B8641}" type="datetimeFigureOut">
              <a:rPr lang="en-US" smtClean="0"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astle-project.org/" TargetMode="External"/><Relationship Id="rId2" Type="http://schemas.openxmlformats.org/officeDocument/2006/relationships/hyperlink" Target="http://code.google.com/p/notifypropertyweav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no-project.com/Cecil" TargetMode="External"/><Relationship Id="rId4" Type="http://schemas.openxmlformats.org/officeDocument/2006/relationships/hyperlink" Target="http://www.sharpcrafters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ng/AOP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The Dark Arts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Bailey 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8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700712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0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.NET Framework</a:t>
            </a:r>
          </a:p>
          <a:p>
            <a:pPr lvl="1"/>
            <a:r>
              <a:rPr lang="en-US" dirty="0" err="1" smtClean="0"/>
              <a:t>ContextBoundObject</a:t>
            </a:r>
            <a:endParaRPr lang="en-US" dirty="0" smtClean="0"/>
          </a:p>
          <a:p>
            <a:r>
              <a:rPr lang="en-US" dirty="0" smtClean="0"/>
              <a:t>Open source libraries</a:t>
            </a:r>
          </a:p>
          <a:p>
            <a:pPr lvl="1"/>
            <a:r>
              <a:rPr lang="en-US" dirty="0" smtClean="0"/>
              <a:t>Emits IL code at run time</a:t>
            </a:r>
          </a:p>
          <a:p>
            <a:pPr lvl="1"/>
            <a:r>
              <a:rPr lang="en-US" dirty="0" smtClean="0"/>
              <a:t>Interfaces or virtual classes</a:t>
            </a:r>
          </a:p>
          <a:p>
            <a:pPr lvl="1"/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r>
              <a:rPr lang="en-US" dirty="0" smtClean="0"/>
              <a:t>, ObjectBuilder2, </a:t>
            </a:r>
            <a:r>
              <a:rPr lang="en-US" dirty="0" err="1" smtClean="0"/>
              <a:t>LinFu</a:t>
            </a:r>
            <a:endParaRPr lang="en-US" dirty="0" smtClean="0"/>
          </a:p>
          <a:p>
            <a:r>
              <a:rPr lang="en-US" dirty="0" smtClean="0"/>
              <a:t>Greater cost at creation of objects</a:t>
            </a:r>
          </a:p>
          <a:p>
            <a:r>
              <a:rPr lang="en-US" dirty="0" smtClean="0"/>
              <a:t>Negligible impact on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Costs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913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39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Some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Constructor()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SomeMethod</a:t>
            </a:r>
            <a:r>
              <a:rPr lang="en-US" dirty="0" smtClean="0"/>
              <a:t>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/w Machine Name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8067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14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Invocation /w Machine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8780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7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Costs Combined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048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34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Combined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4392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51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mature library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Mocking libraries: Rhino,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NSubstitute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Easy to use API</a:t>
            </a:r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Restricted by the language</a:t>
            </a:r>
          </a:p>
          <a:p>
            <a:pPr lvl="1"/>
            <a:r>
              <a:rPr lang="en-US" dirty="0" smtClean="0"/>
              <a:t>Overriding virtual methods</a:t>
            </a:r>
          </a:p>
          <a:p>
            <a:pPr lvl="1"/>
            <a:r>
              <a:rPr lang="en-US" dirty="0" smtClean="0"/>
              <a:t>Redirecting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23257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Bailey Ling</a:t>
            </a:r>
          </a:p>
          <a:p>
            <a:r>
              <a:rPr lang="en-US" dirty="0" smtClean="0"/>
              <a:t>Consultant at Lab49</a:t>
            </a:r>
          </a:p>
          <a:p>
            <a:r>
              <a:rPr lang="en-US" dirty="0" smtClean="0"/>
              <a:t>Email: bling@lab49.com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blingcoder</a:t>
            </a:r>
            <a:endParaRPr lang="en-US" dirty="0" smtClean="0"/>
          </a:p>
          <a:p>
            <a:r>
              <a:rPr lang="en-US" dirty="0" smtClean="0"/>
              <a:t>Blog: blingcode.blogspot.com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Let’s go through a quick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accessible with dynamic languages</a:t>
            </a:r>
          </a:p>
          <a:p>
            <a:r>
              <a:rPr lang="en-US" dirty="0" smtClean="0"/>
              <a:t>Syntax is simple and built into the language</a:t>
            </a:r>
          </a:p>
          <a:p>
            <a:r>
              <a:rPr lang="en-US" dirty="0" smtClean="0"/>
              <a:t>Basically, you take a module A and you “mix it in” to your class, such that the class now has access to all methods defined in module A</a:t>
            </a:r>
          </a:p>
          <a:p>
            <a:r>
              <a:rPr lang="en-US" dirty="0" smtClean="0"/>
              <a:t>Achieves benefits of multiple inheritance without the problems</a:t>
            </a:r>
          </a:p>
        </p:txBody>
      </p:sp>
    </p:spTree>
    <p:extLst>
      <p:ext uri="{BB962C8B-B14F-4D97-AF65-F5344CB8AC3E}">
        <p14:creationId xmlns:p14="http://schemas.microsoft.com/office/powerpoint/2010/main" val="4811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Let’s go through a quick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doesn’t stop there</a:t>
            </a:r>
          </a:p>
          <a:p>
            <a:r>
              <a:rPr lang="en-US" dirty="0" smtClean="0"/>
              <a:t>Take it to the next level and do post-build modifications yourself</a:t>
            </a:r>
          </a:p>
          <a:p>
            <a:r>
              <a:rPr lang="en-US" dirty="0" smtClean="0"/>
              <a:t>Make IL modifications directly and manually</a:t>
            </a:r>
          </a:p>
          <a:p>
            <a:r>
              <a:rPr lang="en-US" dirty="0" smtClean="0"/>
              <a:t>Excellent open source library </a:t>
            </a:r>
            <a:r>
              <a:rPr lang="en-US" dirty="0" err="1" smtClean="0"/>
              <a:t>Mono.Cecil</a:t>
            </a:r>
            <a:endParaRPr lang="en-US" dirty="0" smtClean="0"/>
          </a:p>
          <a:p>
            <a:pPr lvl="1"/>
            <a:r>
              <a:rPr lang="en-US" dirty="0" smtClean="0"/>
              <a:t>The thing that powers a lot of tools we use every day</a:t>
            </a:r>
          </a:p>
          <a:p>
            <a:pPr lvl="2"/>
            <a:r>
              <a:rPr lang="en-US" dirty="0" smtClean="0"/>
              <a:t>Reflector, </a:t>
            </a:r>
            <a:r>
              <a:rPr lang="en-US" dirty="0" err="1" smtClean="0"/>
              <a:t>ILSpy</a:t>
            </a:r>
            <a:r>
              <a:rPr lang="en-US" dirty="0" smtClean="0"/>
              <a:t>, Profilers, etc.</a:t>
            </a:r>
          </a:p>
          <a:p>
            <a:pPr lvl="1"/>
            <a:r>
              <a:rPr lang="en-US" dirty="0" smtClean="0"/>
              <a:t>Even though mostly undocumented, easy to discover API</a:t>
            </a:r>
          </a:p>
          <a:p>
            <a:pPr lvl="1"/>
            <a:r>
              <a:rPr lang="en-US" dirty="0" smtClean="0"/>
              <a:t>Extremely powerful</a:t>
            </a:r>
          </a:p>
        </p:txBody>
      </p:sp>
    </p:spTree>
    <p:extLst>
      <p:ext uri="{BB962C8B-B14F-4D97-AF65-F5344CB8AC3E}">
        <p14:creationId xmlns:p14="http://schemas.microsoft.com/office/powerpoint/2010/main" val="42765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With Great Power Comes Great Responsibility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574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6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we can all relate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verbosity hell</a:t>
            </a:r>
          </a:p>
          <a:p>
            <a:pPr lvl="1"/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Dependency Properties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WPF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What you read is not necessarily what is executed</a:t>
            </a:r>
          </a:p>
          <a:p>
            <a:r>
              <a:rPr lang="en-US" dirty="0" smtClean="0"/>
              <a:t>Arguably higher maintenance costs</a:t>
            </a:r>
          </a:p>
          <a:p>
            <a:r>
              <a:rPr lang="en-US" dirty="0" smtClean="0"/>
              <a:t>No source code = No debugging</a:t>
            </a:r>
          </a:p>
          <a:p>
            <a:pPr lvl="1"/>
            <a:r>
              <a:rPr lang="en-US" dirty="0" smtClean="0"/>
              <a:t>Write more tests!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42" y="-823937"/>
            <a:ext cx="3581400" cy="85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shoot yourself in the foot, or you can shoot it at the target</a:t>
            </a:r>
          </a:p>
          <a:p>
            <a:r>
              <a:rPr lang="en-US" dirty="0" smtClean="0"/>
              <a:t>Full control over performance</a:t>
            </a:r>
          </a:p>
          <a:p>
            <a:pPr lvl="1"/>
            <a:r>
              <a:rPr lang="en-US" dirty="0" smtClean="0"/>
              <a:t>Generate cached instances of </a:t>
            </a:r>
            <a:r>
              <a:rPr lang="en-US" dirty="0" err="1" smtClean="0"/>
              <a:t>PropertyChangedEventArgs</a:t>
            </a:r>
            <a:r>
              <a:rPr lang="en-US" dirty="0" smtClean="0"/>
              <a:t>, without having to use </a:t>
            </a:r>
            <a:r>
              <a:rPr lang="en-US" smtClean="0"/>
              <a:t>a dictionary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217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Uses Besides Example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more to AOP than:</a:t>
            </a:r>
          </a:p>
          <a:p>
            <a:pPr lvl="1"/>
            <a:r>
              <a:rPr lang="en-US" dirty="0" smtClean="0"/>
              <a:t>Logging, transactions, exceptions, cache, etc.</a:t>
            </a:r>
          </a:p>
          <a:p>
            <a:r>
              <a:rPr lang="en-US" dirty="0" smtClean="0"/>
              <a:t>Deadlock detection</a:t>
            </a:r>
          </a:p>
          <a:p>
            <a:pPr lvl="1"/>
            <a:r>
              <a:rPr lang="en-US" dirty="0" smtClean="0"/>
              <a:t>Custom ‘extended lock’ class which tracks the current thread ID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Monitor.Enter</a:t>
            </a:r>
            <a:r>
              <a:rPr lang="en-US" dirty="0" smtClean="0"/>
              <a:t> takes longer than x seconds, it starts to do verbose logging, including stack traces of other threads</a:t>
            </a:r>
          </a:p>
          <a:p>
            <a:pPr lvl="1"/>
            <a:r>
              <a:rPr lang="en-US" dirty="0" smtClean="0"/>
              <a:t>Mixed this into </a:t>
            </a:r>
            <a:r>
              <a:rPr lang="en-US" dirty="0" err="1" smtClean="0"/>
              <a:t>IDictionary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 </a:t>
            </a:r>
            <a:r>
              <a:rPr lang="en-US" dirty="0"/>
              <a:t>computing, aspect-oriented programming (AOP) is a </a:t>
            </a:r>
            <a:r>
              <a:rPr lang="en-US" dirty="0">
                <a:solidFill>
                  <a:srgbClr val="FFC000"/>
                </a:solidFill>
              </a:rPr>
              <a:t>programming paradigm</a:t>
            </a:r>
            <a:r>
              <a:rPr lang="en-US" dirty="0"/>
              <a:t> which aims to increase </a:t>
            </a:r>
            <a:r>
              <a:rPr lang="en-US" dirty="0">
                <a:solidFill>
                  <a:srgbClr val="FFC000"/>
                </a:solidFill>
              </a:rPr>
              <a:t>modularity</a:t>
            </a:r>
            <a:r>
              <a:rPr lang="en-US" dirty="0"/>
              <a:t> by allowing the separation of </a:t>
            </a:r>
            <a:r>
              <a:rPr lang="en-US" dirty="0">
                <a:solidFill>
                  <a:srgbClr val="FFC000"/>
                </a:solidFill>
              </a:rPr>
              <a:t>cross-cutting </a:t>
            </a:r>
            <a:r>
              <a:rPr lang="en-US" dirty="0" smtClean="0">
                <a:solidFill>
                  <a:srgbClr val="FFC000"/>
                </a:solidFill>
              </a:rPr>
              <a:t>concerns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://code.google.com/p/notifypropertyweaver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Production-ready library for weaving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http://castle-project.org</a:t>
            </a:r>
            <a:endParaRPr lang="en-US" dirty="0" smtClean="0"/>
          </a:p>
          <a:p>
            <a:pPr lvl="1"/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http://www.sharpcrafters.com</a:t>
            </a:r>
            <a:endParaRPr lang="en-US" dirty="0" smtClean="0"/>
          </a:p>
          <a:p>
            <a:pPr lvl="1"/>
            <a:r>
              <a:rPr lang="en-US" dirty="0" err="1" smtClean="0"/>
              <a:t>PostSharp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http://www.mono-project.com/Cecil</a:t>
            </a:r>
            <a:endParaRPr lang="en-US" dirty="0" smtClean="0"/>
          </a:p>
          <a:p>
            <a:pPr lvl="1"/>
            <a:r>
              <a:rPr lang="en-US" dirty="0" err="1" smtClean="0"/>
              <a:t>Mono.Cecil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3600" u="sng" dirty="0">
                <a:hlinkClick r:id="rId2"/>
              </a:rPr>
              <a:t>https://github.com/bling/AOPDemo</a:t>
            </a:r>
            <a:endParaRPr lang="en-US" sz="3600" dirty="0"/>
          </a:p>
          <a:p>
            <a:pPr marL="68580" indent="0" algn="ctr">
              <a:buNone/>
            </a:pPr>
            <a:r>
              <a:rPr lang="en-US" sz="4800" dirty="0" smtClean="0"/>
              <a:t>Thanks!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14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that?  Show me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Join point</a:t>
            </a:r>
          </a:p>
          <a:p>
            <a:pPr lvl="1"/>
            <a:r>
              <a:rPr lang="en-US" dirty="0" smtClean="0"/>
              <a:t>Any part of execution where additional behavior can be </a:t>
            </a:r>
            <a:r>
              <a:rPr lang="en-US" i="1" dirty="0" smtClean="0"/>
              <a:t>usefully</a:t>
            </a:r>
            <a:r>
              <a:rPr lang="en-US" dirty="0" smtClean="0"/>
              <a:t> added.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Point cut</a:t>
            </a:r>
          </a:p>
          <a:p>
            <a:pPr lvl="1"/>
            <a:r>
              <a:rPr lang="en-US" dirty="0" smtClean="0"/>
              <a:t>Many join points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Advice</a:t>
            </a:r>
          </a:p>
          <a:p>
            <a:pPr lvl="1"/>
            <a:r>
              <a:rPr lang="en-US" dirty="0" smtClean="0"/>
              <a:t>A means to configure how point cuts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311430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automatically get something to run before and after any method?</a:t>
            </a:r>
          </a:p>
          <a:p>
            <a:r>
              <a:rPr lang="en-US" dirty="0" smtClean="0"/>
              <a:t>Proxy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Library</a:t>
            </a:r>
          </a:p>
          <a:p>
            <a:pPr lvl="1"/>
            <a:r>
              <a:rPr lang="en-US" dirty="0" smtClean="0"/>
              <a:t>Policy injection, Exception Handling, Validation, etc.</a:t>
            </a:r>
          </a:p>
          <a:p>
            <a:r>
              <a:rPr lang="en-US" dirty="0" smtClean="0"/>
              <a:t>Code Contracts</a:t>
            </a:r>
          </a:p>
          <a:p>
            <a:r>
              <a:rPr lang="en-US" dirty="0" smtClean="0"/>
              <a:t>ORMs (EF and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Change tracking, caching, lazy loading</a:t>
            </a:r>
          </a:p>
          <a:p>
            <a:r>
              <a:rPr lang="en-US" dirty="0" smtClean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1861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(in the .NET world)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08731"/>
              </p:ext>
            </p:extLst>
          </p:nvPr>
        </p:nvGraphicFramePr>
        <p:xfrm>
          <a:off x="457200" y="1600200"/>
          <a:ext cx="822960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2743201"/>
                <a:gridCol w="27432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 marL="96820" marR="96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 Proxies</a:t>
                      </a:r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impact on build time</a:t>
                      </a:r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hit</a:t>
                      </a:r>
                      <a:endParaRPr lang="en-US" dirty="0"/>
                    </a:p>
                  </a:txBody>
                  <a:tcPr marL="96820" marR="96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Compile-time Weaving</a:t>
                      </a:r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to zero performance impact</a:t>
                      </a:r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build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 marL="96820" marR="96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 (</a:t>
                      </a:r>
                      <a:r>
                        <a:rPr lang="en-US" dirty="0" err="1" smtClean="0"/>
                        <a:t>LinFu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820" marR="9682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820" marR="968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Post-Build 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at compiled binaries and modifies the IL as necessary</a:t>
            </a:r>
          </a:p>
          <a:p>
            <a:r>
              <a:rPr lang="en-US" dirty="0" smtClean="0"/>
              <a:t>Can add a significant time cost to the build process</a:t>
            </a:r>
          </a:p>
          <a:p>
            <a:pPr lvl="1"/>
            <a:r>
              <a:rPr lang="en-US" dirty="0" err="1" smtClean="0"/>
              <a:t>PostSharp</a:t>
            </a:r>
            <a:r>
              <a:rPr lang="en-US" dirty="0" smtClean="0"/>
              <a:t> 2.1 CTP made signification improvements (only 3x slower)</a:t>
            </a:r>
          </a:p>
          <a:p>
            <a:r>
              <a:rPr lang="en-US" dirty="0" smtClean="0"/>
              <a:t>Minimal performance impact</a:t>
            </a:r>
          </a:p>
          <a:p>
            <a:pPr lvl="1"/>
            <a:r>
              <a:rPr lang="en-US" dirty="0" smtClean="0"/>
              <a:t>It should perform as good (or as bad) as if you wrote it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 Pop">
    <a:dk1>
      <a:srgbClr val="000000"/>
    </a:dk1>
    <a:lt1>
      <a:srgbClr val="FFFFFF"/>
    </a:lt1>
    <a:dk2>
      <a:srgbClr val="282828"/>
    </a:dk2>
    <a:lt2>
      <a:srgbClr val="D4D4D4"/>
    </a:lt2>
    <a:accent1>
      <a:srgbClr val="86CE24"/>
    </a:accent1>
    <a:accent2>
      <a:srgbClr val="00A2E6"/>
    </a:accent2>
    <a:accent3>
      <a:srgbClr val="FAC810"/>
    </a:accent3>
    <a:accent4>
      <a:srgbClr val="7D8F8C"/>
    </a:accent4>
    <a:accent5>
      <a:srgbClr val="D06B20"/>
    </a:accent5>
    <a:accent6>
      <a:srgbClr val="958B8B"/>
    </a:accent6>
    <a:hlink>
      <a:srgbClr val="FF9900"/>
    </a:hlink>
    <a:folHlink>
      <a:srgbClr val="969696"/>
    </a:folHlink>
  </a:clrScheme>
  <a:fontScheme name="Urban Pop">
    <a:maj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Urban Pop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1909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phClr">
              <a:shade val="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5000"/>
              <a:shade val="100000"/>
              <a:alpha val="100000"/>
              <a:satMod val="100000"/>
              <a:lumMod val="100000"/>
            </a:schemeClr>
          </a:gs>
          <a:gs pos="9000">
            <a:schemeClr val="phClr">
              <a:tint val="90000"/>
              <a:shade val="100000"/>
              <a:alpha val="100000"/>
              <a:satMod val="100000"/>
              <a:lumMod val="100000"/>
            </a:schemeClr>
          </a:gs>
          <a:gs pos="34000">
            <a:schemeClr val="phClr">
              <a:tint val="83000"/>
              <a:shade val="100000"/>
              <a:alpha val="100000"/>
              <a:satMod val="100000"/>
              <a:lumMod val="100000"/>
            </a:schemeClr>
          </a:gs>
          <a:gs pos="62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  <a:gs pos="90000">
            <a:schemeClr val="phClr">
              <a:tint val="92000"/>
              <a:shade val="100000"/>
              <a:alpha val="100000"/>
              <a:satMod val="100000"/>
              <a:lumMod val="90000"/>
            </a:schemeClr>
          </a:gs>
          <a:gs pos="100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</a:gsLst>
        <a:lin ang="5400000" scaled="1"/>
      </a:gradFill>
      <a:gradFill rotWithShape="1">
        <a:gsLst>
          <a:gs pos="0">
            <a:schemeClr val="phClr">
              <a:tint val="78000"/>
            </a:schemeClr>
          </a:gs>
          <a:gs pos="100000">
            <a:schemeClr val="phClr">
              <a:tint val="95000"/>
              <a:shade val="98000"/>
              <a:lumMod val="80000"/>
            </a:schemeClr>
          </a:gs>
        </a:gsLst>
        <a:path path="circle">
          <a:fillToRect l="50000" t="100000" r="10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2052</TotalTime>
  <Words>740</Words>
  <Application>Microsoft Office PowerPoint</Application>
  <PresentationFormat>On-screen Show (4:3)</PresentationFormat>
  <Paragraphs>143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Decatur</vt:lpstr>
      <vt:lpstr>Aspect Oriented Programming</vt:lpstr>
      <vt:lpstr>Who am i?</vt:lpstr>
      <vt:lpstr>What is aop?</vt:lpstr>
      <vt:lpstr>Cross Cutting Concerns</vt:lpstr>
      <vt:lpstr>Some Terms</vt:lpstr>
      <vt:lpstr>Translation</vt:lpstr>
      <vt:lpstr>Influences</vt:lpstr>
      <vt:lpstr>Options (in the .NET world)</vt:lpstr>
      <vt:lpstr>Post-Build Weaving</vt:lpstr>
      <vt:lpstr>PowerPoint Presentation</vt:lpstr>
      <vt:lpstr>Dynamic Proxies</vt:lpstr>
      <vt:lpstr>Creation Costs</vt:lpstr>
      <vt:lpstr>Invocation Costs</vt:lpstr>
      <vt:lpstr>Let’s Add Some Work!</vt:lpstr>
      <vt:lpstr>Creation /w Machine Name</vt:lpstr>
      <vt:lpstr>Invocation /w Machine Name</vt:lpstr>
      <vt:lpstr>Creation Costs Combined</vt:lpstr>
      <vt:lpstr>Invocation Combined</vt:lpstr>
      <vt:lpstr>Castle DynamicProxy</vt:lpstr>
      <vt:lpstr>PowerPoint Presentation</vt:lpstr>
      <vt:lpstr>Mixins</vt:lpstr>
      <vt:lpstr>PowerPoint Presentation</vt:lpstr>
      <vt:lpstr>The Real Fun</vt:lpstr>
      <vt:lpstr>PowerPoint Presentation</vt:lpstr>
      <vt:lpstr>Something we can all relate to…</vt:lpstr>
      <vt:lpstr>PowerPoint Presentation</vt:lpstr>
      <vt:lpstr>Cons</vt:lpstr>
      <vt:lpstr>Pros</vt:lpstr>
      <vt:lpstr>Example Uses Besides Example Uses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Bailey Ling</dc:creator>
  <cp:lastModifiedBy>Bailey Ling</cp:lastModifiedBy>
  <cp:revision>99</cp:revision>
  <dcterms:created xsi:type="dcterms:W3CDTF">2011-03-17T02:30:14Z</dcterms:created>
  <dcterms:modified xsi:type="dcterms:W3CDTF">2011-04-11T23:25:35Z</dcterms:modified>
</cp:coreProperties>
</file>