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21"/>
  </p:normalViewPr>
  <p:slideViewPr>
    <p:cSldViewPr snapToGrid="0" snapToObjects="1">
      <p:cViewPr varScale="1">
        <p:scale>
          <a:sx n="81" d="100"/>
          <a:sy n="8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08211" y="2669787"/>
            <a:ext cx="3793678" cy="3349641"/>
          </a:xfrm>
        </p:spPr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4.1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速览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76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9972" y="89863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闭包，自包含的功能块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77" y="2002973"/>
            <a:ext cx="4305300" cy="1231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9159" y="146619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闭包表达语法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1862" y="361030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例子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77" y="4225856"/>
            <a:ext cx="4953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6552" y="867103"/>
            <a:ext cx="3273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枚举，</a:t>
            </a:r>
            <a:r>
              <a:rPr kumimoji="1" lang="en-US" altLang="zh-CN" sz="2000" dirty="0" smtClean="0"/>
              <a:t>Swift</a:t>
            </a:r>
            <a:r>
              <a:rPr kumimoji="1" lang="zh-CN" altLang="en-US" sz="2000" dirty="0" smtClean="0"/>
              <a:t>的枚举更加灵活</a:t>
            </a:r>
          </a:p>
          <a:p>
            <a:endParaRPr kumimoji="1" lang="zh-CN" altLang="en-US" sz="2000" dirty="0" smtClean="0"/>
          </a:p>
          <a:p>
            <a:endParaRPr kumimoji="1" lang="zh-CN" altLang="en-US" sz="1600" dirty="0"/>
          </a:p>
          <a:p>
            <a:endParaRPr kumimoji="1"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1467267"/>
            <a:ext cx="6388100" cy="1435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4529083"/>
            <a:ext cx="65405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3763977"/>
            <a:ext cx="3898900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3193352"/>
            <a:ext cx="4559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5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2772" y="835572"/>
            <a:ext cx="29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隐式分配原始值，</a:t>
            </a:r>
            <a:r>
              <a:rPr kumimoji="1" lang="en-US" altLang="zh-CN" dirty="0" err="1" smtClean="0"/>
              <a:t>rawValue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1389117"/>
            <a:ext cx="636270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2525830"/>
            <a:ext cx="3251200" cy="101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3726043"/>
            <a:ext cx="4521200" cy="1536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87366" y="5580993"/>
            <a:ext cx="1074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Swift</a:t>
            </a:r>
            <a:r>
              <a:rPr kumimoji="1" lang="zh-CN" altLang="en-US" sz="1600" dirty="0" smtClean="0"/>
              <a:t>中的枚举不必为每个</a:t>
            </a:r>
            <a:r>
              <a:rPr kumimoji="1" lang="en-US" altLang="zh-CN" sz="1600" dirty="0" smtClean="0"/>
              <a:t>case</a:t>
            </a:r>
            <a:r>
              <a:rPr kumimoji="1" lang="zh-CN" altLang="en-US" sz="1600" dirty="0" smtClean="0"/>
              <a:t>提供值，如果一个值（被称为“原始值”）被赋值给每个</a:t>
            </a:r>
            <a:r>
              <a:rPr kumimoji="1" lang="en-US" altLang="zh-CN" sz="1600" dirty="0" smtClean="0"/>
              <a:t>case</a:t>
            </a:r>
            <a:r>
              <a:rPr kumimoji="1" lang="zh-CN" altLang="en-US" sz="1600" dirty="0" smtClean="0"/>
              <a:t>，该值可以是字符、字符串、</a:t>
            </a:r>
          </a:p>
          <a:p>
            <a:r>
              <a:rPr kumimoji="1" lang="zh-CN" altLang="en-US" sz="1600" dirty="0" smtClean="0"/>
              <a:t>整型、浮点型。较</a:t>
            </a:r>
            <a:r>
              <a:rPr kumimoji="1" lang="en-US" altLang="zh-CN" sz="1600" dirty="0" smtClean="0"/>
              <a:t>OC</a:t>
            </a:r>
            <a:r>
              <a:rPr kumimoji="1" lang="zh-CN" altLang="en-US" sz="1600" dirty="0" smtClean="0"/>
              <a:t>灵活。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678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8896" y="8198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类和结构</a:t>
            </a:r>
            <a:endParaRPr kumimoji="1"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97" y="1417582"/>
            <a:ext cx="3708400" cy="173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08083" y="3389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6" y="3991022"/>
            <a:ext cx="4165600" cy="28669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32331" y="3389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实例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45" y="3991022"/>
            <a:ext cx="4356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1959" y="835572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使用点语法为变量属性分配新值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9" y="1204904"/>
            <a:ext cx="6019800" cy="161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66193" y="34053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结构类型成员初始化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9" y="3790732"/>
            <a:ext cx="5245100" cy="57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1959" y="456294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tip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2155" y="502687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与值类型不同，</a:t>
            </a:r>
            <a:r>
              <a:rPr lang="zh-CN" altLang="en-US" i="1" dirty="0"/>
              <a:t>引用类型</a:t>
            </a:r>
            <a:r>
              <a:rPr lang="zh-CN" altLang="en-US" dirty="0"/>
              <a:t>在分配给变量或常量时或者传递给函数时</a:t>
            </a:r>
            <a:r>
              <a:rPr lang="zh-CN" altLang="en-US" i="1" dirty="0"/>
              <a:t>不会被</a:t>
            </a:r>
            <a:r>
              <a:rPr lang="zh-CN" altLang="en-US" dirty="0"/>
              <a:t>复制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而</a:t>
            </a:r>
            <a:r>
              <a:rPr lang="zh-CN" altLang="en-US" dirty="0"/>
              <a:t>不是副本，使用对同一现有实例的引用。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79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6" y="430487"/>
            <a:ext cx="9563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1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179" y="740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8179" y="12612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存储属性，常量属性（一经确定无法更该）</a:t>
            </a:r>
            <a:r>
              <a:rPr kumimoji="1" lang="zh-CN" altLang="en-US" smtClean="0"/>
              <a:t>，变量属性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79" y="1903248"/>
            <a:ext cx="7772400" cy="262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8179" y="4804822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懒惰属性，</a:t>
            </a:r>
            <a:r>
              <a:rPr lang="zh-CN" altLang="en-US" dirty="0"/>
              <a:t>当属性的初始值依赖于外部因素时，延迟属性非常有用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8179" y="5344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计算属性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98179" y="5883566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除了存储的属性之外，类，结构和枚举还可以定义</a:t>
            </a:r>
            <a:r>
              <a:rPr lang="zh-CN" altLang="en-US" i="1" dirty="0"/>
              <a:t>计算属性</a:t>
            </a:r>
            <a:r>
              <a:rPr lang="zh-CN" altLang="en-US" dirty="0"/>
              <a:t>，这些</a:t>
            </a:r>
            <a:r>
              <a:rPr lang="zh-CN" altLang="en-US" i="1" dirty="0"/>
              <a:t>属性</a:t>
            </a:r>
            <a:r>
              <a:rPr lang="zh-CN" altLang="en-US" dirty="0"/>
              <a:t>实际上不存</a:t>
            </a:r>
            <a:r>
              <a:rPr lang="zh-CN" altLang="en-US"/>
              <a:t>储值</a:t>
            </a:r>
            <a:r>
              <a:rPr lang="zh-CN" altLang="en-US" smtClean="0"/>
              <a:t>。</a:t>
            </a:r>
          </a:p>
          <a:p>
            <a:r>
              <a:rPr lang="zh-CN" altLang="en-US" dirty="0" smtClean="0"/>
              <a:t>相反</a:t>
            </a:r>
            <a:r>
              <a:rPr lang="zh-CN" altLang="en-US" dirty="0"/>
              <a:t>，它们提供了一个</a:t>
            </a:r>
            <a:r>
              <a:rPr lang="en-US" altLang="zh-CN" dirty="0"/>
              <a:t>getter</a:t>
            </a:r>
            <a:r>
              <a:rPr lang="zh-CN" altLang="en-US" dirty="0"/>
              <a:t>和一个可选的</a:t>
            </a:r>
            <a:r>
              <a:rPr lang="en-US" altLang="zh-CN" dirty="0"/>
              <a:t>setter</a:t>
            </a:r>
            <a:r>
              <a:rPr lang="zh-CN" altLang="en-US" dirty="0"/>
              <a:t>来间接检索和设置其他属性和值。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99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055" y="5202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属性观察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5" y="889594"/>
            <a:ext cx="3543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4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7007" y="472966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方法，</a:t>
            </a:r>
            <a:r>
              <a:rPr lang="zh-CN" altLang="en-US" i="1" dirty="0"/>
              <a:t>方法</a:t>
            </a:r>
            <a:r>
              <a:rPr lang="zh-CN" altLang="en-US" dirty="0"/>
              <a:t>是与特定类型相关联的函数。类，结构和枚举都可以定义实例</a:t>
            </a:r>
            <a:r>
              <a:rPr lang="zh-CN" altLang="en-US" dirty="0" smtClean="0"/>
              <a:t>方法。</a:t>
            </a:r>
          </a:p>
          <a:p>
            <a:r>
              <a:rPr lang="zh-CN" altLang="en-US" dirty="0"/>
              <a:t>结构和枚举可以在</a:t>
            </a:r>
            <a:r>
              <a:rPr lang="en-US" altLang="zh-CN" dirty="0"/>
              <a:t>Swift</a:t>
            </a:r>
            <a:r>
              <a:rPr lang="zh-CN" altLang="en-US" dirty="0"/>
              <a:t>中定义方法的事实是与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Objective-C</a:t>
            </a:r>
            <a:r>
              <a:rPr lang="zh-CN" altLang="en-US" dirty="0"/>
              <a:t>的主要区别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/>
              <a:t>Objective-C</a:t>
            </a:r>
            <a:r>
              <a:rPr lang="zh-CN" altLang="en-US" dirty="0"/>
              <a:t>中，类是唯一可以定义方法的类型。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77007" y="1702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自我属性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7" y="4335768"/>
            <a:ext cx="5308600" cy="162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7" y="2378388"/>
            <a:ext cx="31877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2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394138"/>
            <a:ext cx="1057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类方法，</a:t>
            </a:r>
            <a:r>
              <a:rPr lang="zh-CN" altLang="en-US" dirty="0"/>
              <a:t>在</a:t>
            </a:r>
            <a:r>
              <a:rPr lang="en-US" altLang="zh-CN" dirty="0"/>
              <a:t>Objective-C</a:t>
            </a:r>
            <a:r>
              <a:rPr lang="zh-CN" altLang="en-US" dirty="0"/>
              <a:t>中，您只能为</a:t>
            </a:r>
            <a:r>
              <a:rPr lang="en-US" altLang="zh-CN" dirty="0"/>
              <a:t>Objective-C</a:t>
            </a:r>
            <a:r>
              <a:rPr lang="zh-CN" altLang="en-US" dirty="0"/>
              <a:t>类定义类型级方法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/>
              <a:t>Swift</a:t>
            </a:r>
            <a:r>
              <a:rPr lang="zh-CN" altLang="en-US" dirty="0"/>
              <a:t>中，您可以为所有类，结构和枚举定义类型级方法。每种类型方法都明确限定为它支持的类型。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0590"/>
            <a:ext cx="5803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628" y="2196501"/>
            <a:ext cx="10450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Swfit</a:t>
            </a:r>
            <a:r>
              <a:rPr kumimoji="1" lang="zh-CN" altLang="en-US" dirty="0" smtClean="0"/>
              <a:t>，译作 雨燕，轻快。</a:t>
            </a:r>
          </a:p>
          <a:p>
            <a:pPr latinLnBrk="1"/>
            <a:r>
              <a:rPr lang="en-US" altLang="zh-CN" dirty="0"/>
              <a:t>Swift </a:t>
            </a:r>
            <a:r>
              <a:rPr lang="zh-CN" altLang="en-US" dirty="0"/>
              <a:t>是一种支持多编程范式和编译式的开源编程语言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苹果</a:t>
            </a:r>
            <a:r>
              <a:rPr lang="zh-CN" altLang="en-US" dirty="0"/>
              <a:t>于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WWDC</a:t>
            </a:r>
            <a:r>
              <a:rPr lang="zh-CN" altLang="en-US" dirty="0"/>
              <a:t>（苹果开发者大会）发布</a:t>
            </a:r>
            <a:r>
              <a:rPr lang="zh-CN" altLang="en-US" dirty="0" smtClean="0"/>
              <a:t>，</a:t>
            </a:r>
          </a:p>
          <a:p>
            <a:pPr latinLnBrk="1"/>
            <a:r>
              <a:rPr lang="zh-CN" altLang="en-US" dirty="0" smtClean="0"/>
              <a:t>用于</a:t>
            </a:r>
            <a:r>
              <a:rPr lang="zh-CN" altLang="en-US" dirty="0"/>
              <a:t>开发 </a:t>
            </a:r>
            <a:r>
              <a:rPr lang="en-US" altLang="zh-CN" dirty="0"/>
              <a:t>iOS</a:t>
            </a:r>
            <a:r>
              <a:rPr lang="zh-CN" altLang="en-US" dirty="0"/>
              <a:t>，</a:t>
            </a:r>
            <a:r>
              <a:rPr lang="en-US" altLang="zh-CN" dirty="0"/>
              <a:t>OS X </a:t>
            </a:r>
            <a:r>
              <a:rPr lang="zh-CN" altLang="en-US" dirty="0"/>
              <a:t>和 </a:t>
            </a:r>
            <a:r>
              <a:rPr lang="en-US" altLang="zh-CN" dirty="0" err="1"/>
              <a:t>watchOS</a:t>
            </a:r>
            <a:r>
              <a:rPr lang="en-US" altLang="zh-CN" dirty="0"/>
              <a:t> </a:t>
            </a:r>
            <a:r>
              <a:rPr lang="zh-CN" altLang="en-US" dirty="0"/>
              <a:t>应用程序。</a:t>
            </a:r>
          </a:p>
          <a:p>
            <a:pPr latinLnBrk="1"/>
            <a:r>
              <a:rPr lang="en-US" altLang="zh-CN" dirty="0"/>
              <a:t>Swift </a:t>
            </a:r>
            <a:r>
              <a:rPr lang="zh-CN" altLang="en-US" dirty="0"/>
              <a:t>结合了 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Objective-C </a:t>
            </a:r>
            <a:r>
              <a:rPr lang="zh-CN" altLang="en-US" dirty="0"/>
              <a:t>的优点并且不受 </a:t>
            </a:r>
            <a:r>
              <a:rPr lang="en-US" altLang="zh-CN" dirty="0"/>
              <a:t>C </a:t>
            </a:r>
            <a:r>
              <a:rPr lang="zh-CN" altLang="en-US" dirty="0"/>
              <a:t>兼容性的限制。</a:t>
            </a:r>
          </a:p>
          <a:p>
            <a:pPr latinLnBrk="1"/>
            <a:r>
              <a:rPr lang="en-US" altLang="zh-CN" dirty="0"/>
              <a:t>Swift </a:t>
            </a:r>
            <a:r>
              <a:rPr lang="zh-CN" altLang="en-US" dirty="0"/>
              <a:t>在 </a:t>
            </a:r>
            <a:r>
              <a:rPr lang="en-US" altLang="zh-CN" dirty="0"/>
              <a:t>Mac OS </a:t>
            </a:r>
            <a:r>
              <a:rPr lang="zh-CN" altLang="en-US" dirty="0"/>
              <a:t>和 </a:t>
            </a:r>
            <a:r>
              <a:rPr lang="en-US" altLang="zh-CN" dirty="0"/>
              <a:t>iOS </a:t>
            </a:r>
            <a:r>
              <a:rPr lang="zh-CN" altLang="en-US" dirty="0"/>
              <a:t>平台可以和 </a:t>
            </a:r>
            <a:r>
              <a:rPr lang="en-US" altLang="zh-CN" dirty="0"/>
              <a:t>Object-C </a:t>
            </a:r>
            <a:r>
              <a:rPr lang="zh-CN" altLang="en-US" dirty="0"/>
              <a:t>使用相同的运行环境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37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5834" y="630621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下标，</a:t>
            </a:r>
            <a:r>
              <a:rPr lang="zh-CN" altLang="en-US" dirty="0"/>
              <a:t>类，结构和枚举可以定义</a:t>
            </a:r>
            <a:r>
              <a:rPr lang="zh-CN" altLang="en-US" i="1" dirty="0"/>
              <a:t>下标</a:t>
            </a:r>
            <a:r>
              <a:rPr lang="zh-CN" altLang="en-US" dirty="0"/>
              <a:t>，</a:t>
            </a:r>
            <a:r>
              <a:rPr lang="zh-CN" altLang="en-US" i="1" dirty="0"/>
              <a:t>下标</a:t>
            </a:r>
            <a:r>
              <a:rPr lang="zh-CN" altLang="en-US" dirty="0"/>
              <a:t>是用于访问集合，列表或序列的成员元素的快捷</a:t>
            </a:r>
            <a:r>
              <a:rPr lang="zh-CN" altLang="en-US" dirty="0" smtClean="0"/>
              <a:t>方式。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1221390"/>
            <a:ext cx="5943600" cy="2870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40417" y="4445875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通过在下标括号中提供字典键类型的键，并将字典的值类型的值分配给下标来设置字典中的值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5169492"/>
            <a:ext cx="6261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1241" y="6936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继承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220952"/>
            <a:ext cx="4597400" cy="1155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1241" y="2774732"/>
            <a:ext cx="628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重写，</a:t>
            </a:r>
            <a:r>
              <a:rPr kumimoji="1" lang="en-US" altLang="zh-CN" dirty="0" smtClean="0"/>
              <a:t>override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实例方法，类型方法，实例属性，类型属性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61241" y="3172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重写方法</a:t>
            </a: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3839342"/>
            <a:ext cx="3937000" cy="1701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1241" y="5838340"/>
            <a:ext cx="27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关键字来防止覆盖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9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055" y="47296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初始化，</a:t>
            </a:r>
            <a:r>
              <a:rPr kumimoji="1" lang="en-US" altLang="zh-CN" dirty="0" err="1" smtClean="0"/>
              <a:t>init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80" y="2018862"/>
            <a:ext cx="7442200" cy="294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8180" y="13873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无参数初始化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09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8140" y="7409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有参数初始化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0" y="1270876"/>
            <a:ext cx="67437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4759" y="7409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没有参数标签初始化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9" y="1408825"/>
            <a:ext cx="66675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9710" y="867103"/>
            <a:ext cx="776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可选属性类型，</a:t>
            </a:r>
            <a:r>
              <a:rPr lang="zh-CN" altLang="en-US" dirty="0"/>
              <a:t> “无值”的存储属性 </a:t>
            </a:r>
            <a:r>
              <a:rPr lang="en-US" altLang="zh-CN" dirty="0"/>
              <a:t>- </a:t>
            </a:r>
            <a:r>
              <a:rPr lang="zh-CN" altLang="en-US" dirty="0"/>
              <a:t>可能因为在初始化期间无法设置其值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或者</a:t>
            </a:r>
            <a:r>
              <a:rPr lang="zh-CN" altLang="en-US" dirty="0"/>
              <a:t>因为在稍后的某个时间点允许它具有“无值” </a:t>
            </a:r>
            <a:r>
              <a:rPr lang="en-US" altLang="zh-CN" dirty="0"/>
              <a:t>- </a:t>
            </a:r>
            <a:r>
              <a:rPr lang="zh-CN" altLang="en-US" dirty="0"/>
              <a:t>请使用</a:t>
            </a:r>
            <a:r>
              <a:rPr lang="zh-CN" altLang="en-US" i="1" dirty="0"/>
              <a:t>可选</a:t>
            </a:r>
            <a:r>
              <a:rPr lang="zh-CN" altLang="en-US" dirty="0"/>
              <a:t>类型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0" y="1755665"/>
            <a:ext cx="7569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5117" y="583324"/>
            <a:ext cx="929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反初始化，</a:t>
            </a:r>
            <a:r>
              <a:rPr lang="zh-CN" altLang="en-US" dirty="0"/>
              <a:t>当不再需要实例时，</a:t>
            </a:r>
            <a:r>
              <a:rPr lang="en-US" altLang="zh-CN" dirty="0"/>
              <a:t>Swift</a:t>
            </a:r>
            <a:r>
              <a:rPr lang="zh-CN" altLang="en-US" dirty="0"/>
              <a:t>会自动释放您的实例，以释放</a:t>
            </a:r>
            <a:r>
              <a:rPr lang="zh-CN" altLang="en-US" dirty="0" smtClean="0"/>
              <a:t>资源。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定义每个类最多可以有一个</a:t>
            </a:r>
            <a:r>
              <a:rPr lang="en-US" altLang="zh-CN" dirty="0" err="1"/>
              <a:t>deinitializer</a:t>
            </a:r>
            <a:r>
              <a:rPr lang="zh-CN" altLang="en-US" dirty="0"/>
              <a:t>。</a:t>
            </a:r>
            <a:r>
              <a:rPr lang="en-US" altLang="zh-CN" dirty="0" err="1"/>
              <a:t>deinitializer</a:t>
            </a:r>
            <a:r>
              <a:rPr lang="zh-CN" altLang="en-US" dirty="0"/>
              <a:t>不接受任何参数，并且没有括号写入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" y="1470573"/>
            <a:ext cx="4432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24" y="58332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可选链，作为强制解包的替代方法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" y="1119352"/>
            <a:ext cx="3873500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" y="4109106"/>
            <a:ext cx="6502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67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630621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错误处理，</a:t>
            </a:r>
            <a:r>
              <a:rPr lang="zh-CN" altLang="en-US" i="1" dirty="0"/>
              <a:t>错误处理</a:t>
            </a:r>
            <a:r>
              <a:rPr lang="zh-CN" altLang="en-US" dirty="0"/>
              <a:t>是响应程序中的错误条件并从中恢复的过程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8765"/>
            <a:ext cx="4495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7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1697" y="614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类型转换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1697" y="1135118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类型检查运算符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来检查实例是否属于某个类型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97" y="1813473"/>
            <a:ext cx="8585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Swift</a:t>
            </a:r>
            <a:r>
              <a:rPr kumimoji="1" lang="zh-CN" altLang="en-US" dirty="0" smtClean="0"/>
              <a:t>较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     语法简洁（</a:t>
            </a:r>
            <a:r>
              <a:rPr kumimoji="1" lang="zh-CN" altLang="en-US" dirty="0" smtClean="0"/>
              <a:t>灵活</a:t>
            </a:r>
            <a:r>
              <a:rPr kumimoji="1" lang="zh-CN" altLang="en-US" dirty="0" smtClean="0"/>
              <a:t>），</a:t>
            </a:r>
            <a:r>
              <a:rPr kumimoji="1" lang="zh-CN" altLang="en-US" dirty="0" smtClean="0"/>
              <a:t>代码量减少，易阅读，易维护。</a:t>
            </a:r>
          </a:p>
          <a:p>
            <a:pPr marL="320040" lvl="1" indent="0">
              <a:buNone/>
            </a:pPr>
            <a:r>
              <a:rPr lang="zh-CN" altLang="en-US" sz="1400" dirty="0"/>
              <a:t>不在需要行尾的分号</a:t>
            </a:r>
            <a:r>
              <a:rPr lang="en-US" altLang="zh-CN" sz="1400" dirty="0"/>
              <a:t>,</a:t>
            </a:r>
            <a:r>
              <a:rPr lang="zh-CN" altLang="en-US" sz="1400" dirty="0"/>
              <a:t>以及</a:t>
            </a:r>
            <a:r>
              <a:rPr lang="en-US" altLang="zh-CN" sz="1400" dirty="0"/>
              <a:t>if/else</a:t>
            </a:r>
            <a:r>
              <a:rPr lang="zh-CN" altLang="en-US" sz="1400" dirty="0"/>
              <a:t>语句中围绕条件表达式的括弧</a:t>
            </a:r>
            <a:r>
              <a:rPr lang="en-US" altLang="zh-CN" sz="1400" dirty="0"/>
              <a:t>.</a:t>
            </a:r>
            <a:r>
              <a:rPr lang="zh-CN" altLang="en-US" sz="1400" dirty="0"/>
              <a:t>另外就是方法的调用不在互相嵌套成中</a:t>
            </a:r>
            <a:r>
              <a:rPr lang="zh-CN" altLang="en-US" sz="1400" dirty="0" smtClean="0"/>
              <a:t>括号，</a:t>
            </a:r>
          </a:p>
          <a:p>
            <a:pPr marL="320040" lvl="1" indent="0">
              <a:buNone/>
            </a:pPr>
            <a:r>
              <a:rPr kumimoji="1" lang="zh-CN" altLang="en-US" sz="1400" dirty="0" smtClean="0"/>
              <a:t>将</a:t>
            </a:r>
            <a:r>
              <a:rPr kumimoji="1" lang="en-US" altLang="zh-CN" sz="1400" dirty="0" smtClean="0"/>
              <a:t>OC</a:t>
            </a:r>
            <a:r>
              <a:rPr kumimoji="1" lang="zh-CN" altLang="en-US" sz="1400" dirty="0" smtClean="0"/>
              <a:t>中的</a:t>
            </a:r>
            <a:r>
              <a:rPr kumimoji="1" lang="en-US" altLang="zh-CN" sz="1400" dirty="0" smtClean="0"/>
              <a:t>.h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.m</a:t>
            </a:r>
            <a:r>
              <a:rPr kumimoji="1" lang="zh-CN" altLang="en-US" sz="1400" dirty="0" smtClean="0"/>
              <a:t>文件合并成一个</a:t>
            </a:r>
            <a:r>
              <a:rPr kumimoji="1" lang="en-US" altLang="zh-CN" sz="1400" dirty="0" smtClean="0"/>
              <a:t>.swift</a:t>
            </a:r>
            <a:r>
              <a:rPr kumimoji="1" lang="zh-CN" altLang="en-US" sz="1400" dirty="0" smtClean="0"/>
              <a:t>文件。</a:t>
            </a:r>
            <a:endParaRPr kumimoji="1" lang="zh-CN" altLang="en-US" sz="2000" dirty="0"/>
          </a:p>
          <a:p>
            <a:pPr marL="320040" lvl="1" indent="0">
              <a:buNone/>
            </a:pPr>
            <a:endParaRPr kumimoji="1" lang="zh-CN" altLang="en-US" sz="2000" dirty="0" smtClean="0"/>
          </a:p>
          <a:p>
            <a:pPr marL="320040" lvl="1" indent="0">
              <a:buNone/>
            </a:pPr>
            <a:r>
              <a:rPr kumimoji="1" lang="zh-CN" altLang="en-US" sz="2000" dirty="0" smtClean="0"/>
              <a:t>更加安全</a:t>
            </a:r>
          </a:p>
          <a:p>
            <a:pPr marL="320040" lvl="1" indent="0">
              <a:buNone/>
            </a:pPr>
            <a:r>
              <a:rPr kumimoji="1" lang="zh-CN" altLang="en-US" sz="1400" dirty="0" smtClean="0"/>
              <a:t>新增可选类型和错误处理</a:t>
            </a:r>
          </a:p>
          <a:p>
            <a:pPr marL="320040" lvl="1" indent="0">
              <a:buNone/>
            </a:pPr>
            <a:endParaRPr kumimoji="1" lang="zh-CN" altLang="en-US" sz="1400" dirty="0"/>
          </a:p>
          <a:p>
            <a:pPr marL="320040" lvl="1" indent="0">
              <a:buNone/>
            </a:pPr>
            <a:r>
              <a:rPr kumimoji="1" lang="zh-CN" altLang="en-US" sz="2000" dirty="0" smtClean="0"/>
              <a:t>速度更快</a:t>
            </a:r>
          </a:p>
          <a:p>
            <a:pPr marL="320040" lvl="1" indent="0">
              <a:buNone/>
            </a:pPr>
            <a:endParaRPr kumimoji="1" lang="zh-CN" altLang="en-US" sz="2000" dirty="0" smtClean="0"/>
          </a:p>
          <a:p>
            <a:pPr marL="320040" lvl="1" indent="0">
              <a:buNone/>
            </a:pPr>
            <a:endParaRPr kumimoji="1" lang="zh-CN" altLang="en-US" sz="1400" dirty="0" smtClean="0"/>
          </a:p>
          <a:p>
            <a:pPr marL="320040" lvl="1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574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3228" y="5517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as?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as!,</a:t>
            </a:r>
            <a:r>
              <a:rPr kumimoji="1" lang="zh-CN" altLang="en-US" dirty="0" smtClean="0"/>
              <a:t>类型转换符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3228" y="1166648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as?</a:t>
            </a:r>
            <a:r>
              <a:rPr lang="zh-CN" altLang="en-US" dirty="0"/>
              <a:t>返回的是一个可选值，可能为</a:t>
            </a:r>
            <a:r>
              <a:rPr lang="en-US" altLang="zh-CN" i="1" dirty="0"/>
              <a:t>nil</a:t>
            </a:r>
            <a:r>
              <a:rPr lang="zh-CN" altLang="en-US" dirty="0"/>
              <a:t>，</a:t>
            </a:r>
            <a:r>
              <a:rPr lang="en-US" altLang="zh-CN" dirty="0"/>
              <a:t>as!</a:t>
            </a:r>
            <a:r>
              <a:rPr lang="zh-CN" altLang="en-US" dirty="0"/>
              <a:t>返回的是一个展开的具体</a:t>
            </a:r>
            <a:r>
              <a:rPr lang="zh-CN" altLang="en-US" dirty="0" smtClean="0"/>
              <a:t>的值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3228" y="1781503"/>
            <a:ext cx="1138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简单的说，如果你明确知道要转换类型的那个元素真正类型，确保能转换成功，这时候就用</a:t>
            </a:r>
            <a:r>
              <a:rPr lang="en-US" altLang="zh-CN" dirty="0"/>
              <a:t>as!</a:t>
            </a:r>
            <a:r>
              <a:rPr lang="zh-CN" altLang="en-US" dirty="0"/>
              <a:t>，否则，用</a:t>
            </a:r>
            <a:r>
              <a:rPr lang="en-US" altLang="zh-CN" dirty="0"/>
              <a:t>as?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8" y="2396358"/>
            <a:ext cx="71628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09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5" y="397204"/>
            <a:ext cx="5410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71600" y="851338"/>
            <a:ext cx="101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嵌套类型，</a:t>
            </a:r>
            <a:r>
              <a:rPr lang="en-US" altLang="zh-CN" dirty="0"/>
              <a:t>Swift</a:t>
            </a:r>
            <a:r>
              <a:rPr lang="zh-CN" altLang="en-US" dirty="0"/>
              <a:t>允许您定义</a:t>
            </a:r>
            <a:r>
              <a:rPr lang="zh-CN" altLang="en-US" i="1" dirty="0"/>
              <a:t>嵌套类型</a:t>
            </a:r>
            <a:r>
              <a:rPr lang="zh-CN" altLang="en-US" dirty="0"/>
              <a:t>，从而在它们支持的类型的定义中嵌套支持枚举，类和结构。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31" y="1387366"/>
            <a:ext cx="8096412" cy="53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92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3228" y="551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扩展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8" y="1089135"/>
            <a:ext cx="4241800" cy="2819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8" y="3908535"/>
            <a:ext cx="6565900" cy="166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78" y="5762735"/>
            <a:ext cx="6883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1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3586" y="441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计算属性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1047094"/>
            <a:ext cx="5969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3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56290" y="66887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协议</a:t>
            </a: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0" y="1180099"/>
            <a:ext cx="4546600" cy="1117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8179" y="2758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0" y="3418928"/>
            <a:ext cx="6553200" cy="1092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98179" y="4828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超类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0" y="5386552"/>
            <a:ext cx="7759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3586" y="6936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泛型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1247666"/>
            <a:ext cx="9563100" cy="2552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3586" y="3985017"/>
            <a:ext cx="773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上面的泛型例子的 </a:t>
            </a:r>
            <a:r>
              <a:rPr lang="en-US" altLang="zh-CN" dirty="0"/>
              <a:t>T</a:t>
            </a:r>
            <a:r>
              <a:rPr lang="zh-CN" altLang="en-US" dirty="0"/>
              <a:t>，只是一个描述性的名字，通常用单一的字母来命名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等。</a:t>
            </a:r>
            <a:r>
              <a:rPr lang="en-US" altLang="zh-CN" dirty="0"/>
              <a:t>T</a:t>
            </a:r>
            <a:r>
              <a:rPr lang="zh-CN" altLang="en-US" dirty="0"/>
              <a:t>代表只是一个占位符，命名规则同驼峰命名法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34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330450"/>
            <a:ext cx="1620439" cy="365125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85" y="2276475"/>
            <a:ext cx="1854200" cy="3759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29655" y="2330450"/>
            <a:ext cx="13558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基础</a:t>
            </a:r>
            <a:r>
              <a:rPr kumimoji="1" lang="zh-CN" altLang="en-US" sz="1400" dirty="0" smtClean="0"/>
              <a:t>运算</a:t>
            </a:r>
            <a:r>
              <a:rPr kumimoji="1" lang="zh-CN" altLang="en-US" sz="1400" dirty="0" smtClean="0"/>
              <a:t>符</a:t>
            </a:r>
            <a:endParaRPr kumimoji="1" lang="zh-CN" altLang="en-US" sz="1400" dirty="0" smtClean="0"/>
          </a:p>
          <a:p>
            <a:r>
              <a:rPr kumimoji="1" lang="zh-CN" altLang="en-US" sz="1400" dirty="0" smtClean="0"/>
              <a:t>字符串和字符</a:t>
            </a:r>
          </a:p>
          <a:p>
            <a:r>
              <a:rPr kumimoji="1" lang="zh-CN" altLang="en-US" sz="1400" dirty="0" smtClean="0"/>
              <a:t>集合类型</a:t>
            </a:r>
          </a:p>
          <a:p>
            <a:r>
              <a:rPr kumimoji="1" lang="zh-CN" altLang="en-US" sz="1400" dirty="0" smtClean="0"/>
              <a:t>控制流</a:t>
            </a:r>
          </a:p>
          <a:p>
            <a:r>
              <a:rPr kumimoji="1" lang="zh-CN" altLang="en-US" sz="1400" dirty="0" smtClean="0"/>
              <a:t>功能</a:t>
            </a:r>
            <a:r>
              <a:rPr kumimoji="1" lang="zh-CN" altLang="en-US" sz="1400" dirty="0" smtClean="0"/>
              <a:t>函数</a:t>
            </a:r>
            <a:endParaRPr kumimoji="1" lang="zh-CN" altLang="en-US" sz="1400" dirty="0" smtClean="0"/>
          </a:p>
          <a:p>
            <a:r>
              <a:rPr kumimoji="1" lang="zh-CN" altLang="en-US" sz="1400" dirty="0" smtClean="0"/>
              <a:t>闭包</a:t>
            </a:r>
          </a:p>
          <a:p>
            <a:r>
              <a:rPr kumimoji="1" lang="zh-CN" altLang="en-US" sz="1400" dirty="0" smtClean="0"/>
              <a:t>枚举</a:t>
            </a:r>
          </a:p>
          <a:p>
            <a:r>
              <a:rPr kumimoji="1" lang="zh-CN" altLang="en-US" sz="1400" dirty="0" smtClean="0"/>
              <a:t>结构和类</a:t>
            </a:r>
          </a:p>
          <a:p>
            <a:r>
              <a:rPr kumimoji="1" lang="zh-CN" altLang="en-US" sz="1400" dirty="0" smtClean="0"/>
              <a:t>属性</a:t>
            </a:r>
          </a:p>
          <a:p>
            <a:r>
              <a:rPr kumimoji="1" lang="zh-CN" altLang="en-US" sz="1400" dirty="0" smtClean="0"/>
              <a:t>方法</a:t>
            </a:r>
          </a:p>
          <a:p>
            <a:r>
              <a:rPr kumimoji="1" lang="zh-CN" altLang="en-US" sz="1400" dirty="0" smtClean="0"/>
              <a:t>角标</a:t>
            </a:r>
          </a:p>
          <a:p>
            <a:r>
              <a:rPr kumimoji="1" lang="zh-CN" altLang="en-US" sz="1400" dirty="0" smtClean="0"/>
              <a:t>继承</a:t>
            </a:r>
          </a:p>
          <a:p>
            <a:r>
              <a:rPr kumimoji="1" lang="zh-CN" altLang="en-US" sz="1400" dirty="0" smtClean="0"/>
              <a:t>初始化</a:t>
            </a:r>
          </a:p>
          <a:p>
            <a:r>
              <a:rPr kumimoji="1" lang="zh-CN" altLang="en-US" sz="1400" dirty="0" smtClean="0"/>
              <a:t>反初始化</a:t>
            </a:r>
          </a:p>
          <a:p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286686" y="2311838"/>
            <a:ext cx="126188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可选</a:t>
            </a:r>
            <a:r>
              <a:rPr kumimoji="1" lang="zh-CN" altLang="en-US" sz="1400" dirty="0" smtClean="0"/>
              <a:t>链</a:t>
            </a:r>
            <a:endParaRPr kumimoji="1" lang="zh-CN" altLang="en-US" sz="1400" dirty="0" smtClean="0"/>
          </a:p>
          <a:p>
            <a:r>
              <a:rPr kumimoji="1" lang="zh-CN" altLang="en-US" sz="1400" dirty="0" smtClean="0"/>
              <a:t>错误处理</a:t>
            </a:r>
          </a:p>
          <a:p>
            <a:r>
              <a:rPr kumimoji="1" lang="zh-CN" altLang="en-US" sz="1400" dirty="0" smtClean="0"/>
              <a:t>类型</a:t>
            </a:r>
            <a:r>
              <a:rPr kumimoji="1" lang="zh-CN" altLang="en-US" sz="1400" dirty="0" smtClean="0"/>
              <a:t>转换</a:t>
            </a:r>
            <a:endParaRPr kumimoji="1" lang="zh-CN" altLang="en-US" sz="1400" dirty="0" smtClean="0"/>
          </a:p>
          <a:p>
            <a:r>
              <a:rPr kumimoji="1" lang="zh-CN" altLang="en-US" sz="1400" dirty="0" smtClean="0"/>
              <a:t>嵌套类型</a:t>
            </a:r>
          </a:p>
          <a:p>
            <a:r>
              <a:rPr kumimoji="1" lang="zh-CN" altLang="en-US" sz="1400" dirty="0" smtClean="0"/>
              <a:t>扩展</a:t>
            </a:r>
          </a:p>
          <a:p>
            <a:r>
              <a:rPr kumimoji="1" lang="zh-CN" altLang="en-US" sz="1400" dirty="0" smtClean="0"/>
              <a:t>协议</a:t>
            </a:r>
          </a:p>
          <a:p>
            <a:r>
              <a:rPr kumimoji="1" lang="zh-CN" altLang="en-US" sz="1400" dirty="0" smtClean="0"/>
              <a:t>泛型</a:t>
            </a:r>
          </a:p>
          <a:p>
            <a:r>
              <a:rPr kumimoji="1" lang="zh-CN" altLang="en-US" sz="1400" dirty="0" smtClean="0"/>
              <a:t>自动引用计数</a:t>
            </a:r>
          </a:p>
          <a:p>
            <a:r>
              <a:rPr kumimoji="1" lang="zh-CN" altLang="en-US" sz="1400" dirty="0" smtClean="0"/>
              <a:t>内存安全</a:t>
            </a:r>
          </a:p>
          <a:p>
            <a:r>
              <a:rPr kumimoji="1" lang="zh-CN" altLang="en-US" sz="1400" dirty="0" smtClean="0"/>
              <a:t>访问控制</a:t>
            </a:r>
          </a:p>
          <a:p>
            <a:r>
              <a:rPr kumimoji="1" lang="zh-CN" altLang="en-US" sz="1400" dirty="0" smtClean="0"/>
              <a:t>高级操作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561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0592" y="835572"/>
            <a:ext cx="931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关键字   </a:t>
            </a:r>
            <a:r>
              <a:rPr kumimoji="1" lang="en-US" altLang="zh-CN" dirty="0" smtClean="0"/>
              <a:t>let </a:t>
            </a:r>
            <a:r>
              <a:rPr kumimoji="1" lang="zh-CN" altLang="en-US" dirty="0" smtClean="0"/>
              <a:t>声明常量 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声明变量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80592" y="2283101"/>
            <a:ext cx="92783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基础操作符</a:t>
            </a:r>
          </a:p>
          <a:p>
            <a:r>
              <a:rPr kumimoji="1" lang="zh-CN" altLang="en-US" dirty="0" smtClean="0"/>
              <a:t>一元、二元、三元运算符 </a:t>
            </a:r>
          </a:p>
          <a:p>
            <a:r>
              <a:rPr kumimoji="1" lang="zh-CN" altLang="en-US" dirty="0" smtClean="0"/>
              <a:t>算术运算符</a:t>
            </a:r>
          </a:p>
          <a:p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”支持链接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 “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”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”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“</a:t>
            </a:r>
            <a:r>
              <a:rPr kumimoji="1" lang="en-US" altLang="zh-CN" dirty="0" err="1" smtClean="0"/>
              <a:t>helloworld</a:t>
            </a:r>
            <a:r>
              <a:rPr kumimoji="1" lang="zh-CN" altLang="en-US" dirty="0" smtClean="0"/>
              <a:t>”</a:t>
            </a:r>
          </a:p>
          <a:p>
            <a:endParaRPr kumimoji="1" lang="zh-CN" altLang="en-US" dirty="0" smtClean="0"/>
          </a:p>
          <a:p>
            <a:pPr latinLnBrk="1"/>
            <a:r>
              <a:rPr lang="zh-CN" altLang="en-US" dirty="0"/>
              <a:t>双问号操作</a:t>
            </a:r>
            <a:r>
              <a:rPr lang="zh-CN" altLang="en-US" dirty="0" smtClean="0"/>
              <a:t>符</a:t>
            </a:r>
            <a:r>
              <a:rPr lang="zh-CN" altLang="en-US" dirty="0"/>
              <a:t>“</a:t>
            </a:r>
            <a:r>
              <a:rPr lang="en-US" altLang="zh-CN" dirty="0" smtClean="0"/>
              <a:t>??</a:t>
            </a:r>
            <a:r>
              <a:rPr lang="zh-CN" altLang="en-US" dirty="0" smtClean="0"/>
              <a:t>”，</a:t>
            </a:r>
            <a:r>
              <a:rPr lang="zh-CN" altLang="en-US" dirty="0"/>
              <a:t>可以用来快速对</a:t>
            </a:r>
            <a:r>
              <a:rPr lang="en-US" altLang="zh-CN" dirty="0"/>
              <a:t>nil</a:t>
            </a:r>
            <a:r>
              <a:rPr lang="zh-CN" altLang="en-US" dirty="0"/>
              <a:t>进行条件判断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 对于</a:t>
            </a:r>
            <a:r>
              <a:rPr lang="zh-CN" altLang="en-US" dirty="0"/>
              <a:t>不期望某个</a:t>
            </a:r>
            <a:r>
              <a:rPr lang="en-US" altLang="zh-CN" dirty="0"/>
              <a:t>optional</a:t>
            </a:r>
            <a:r>
              <a:rPr lang="zh-CN" altLang="en-US" dirty="0"/>
              <a:t>值为</a:t>
            </a:r>
            <a:r>
              <a:rPr lang="en-US" altLang="zh-CN" dirty="0"/>
              <a:t>nil</a:t>
            </a:r>
            <a:r>
              <a:rPr lang="zh-CN" altLang="en-US" dirty="0"/>
              <a:t>时</a:t>
            </a:r>
            <a:r>
              <a:rPr lang="en-US" altLang="zh-CN" dirty="0" err="1" smtClean="0"/>
              <a:t>func</a:t>
            </a:r>
            <a:endParaRPr lang="zh-CN" altLang="en-US" dirty="0" smtClean="0"/>
          </a:p>
          <a:p>
            <a:pPr latinLnBrk="1"/>
            <a:r>
              <a:rPr lang="zh-CN" altLang="en-US" dirty="0" smtClean="0"/>
              <a:t>返回</a:t>
            </a:r>
            <a:r>
              <a:rPr lang="en-US" altLang="zh-CN" dirty="0"/>
              <a:t>nil </a:t>
            </a:r>
            <a:r>
              <a:rPr lang="zh-CN" altLang="en-US" dirty="0"/>
              <a:t>或者 因为其值为</a:t>
            </a:r>
            <a:r>
              <a:rPr lang="en-US" altLang="zh-CN" dirty="0"/>
              <a:t>nil</a:t>
            </a:r>
            <a:r>
              <a:rPr lang="zh-CN" altLang="en-US" dirty="0"/>
              <a:t>而停止了后续业务的情况下</a:t>
            </a:r>
            <a:r>
              <a:rPr lang="zh-CN" altLang="en-US" dirty="0" smtClean="0"/>
              <a:t>，</a:t>
            </a:r>
          </a:p>
          <a:p>
            <a:pPr latinLnBrk="1"/>
            <a:r>
              <a:rPr lang="zh-CN" altLang="en-US" dirty="0" smtClean="0"/>
              <a:t>我们</a:t>
            </a:r>
            <a:r>
              <a:rPr lang="zh-CN" altLang="en-US" dirty="0"/>
              <a:t>可以用</a:t>
            </a:r>
            <a:r>
              <a:rPr lang="en-US" altLang="zh-CN" dirty="0"/>
              <a:t>"??"</a:t>
            </a:r>
            <a:r>
              <a:rPr lang="zh-CN" altLang="en-US" dirty="0"/>
              <a:t>在</a:t>
            </a:r>
            <a:r>
              <a:rPr lang="en-US" altLang="zh-CN" dirty="0" err="1"/>
              <a:t>optionalValue</a:t>
            </a:r>
            <a:r>
              <a:rPr lang="zh-CN" altLang="en-US" dirty="0"/>
              <a:t>为</a:t>
            </a:r>
            <a:r>
              <a:rPr lang="en-US" altLang="zh-CN" dirty="0"/>
              <a:t>nil</a:t>
            </a:r>
            <a:r>
              <a:rPr lang="zh-CN" altLang="en-US" dirty="0"/>
              <a:t>时做赋值保险操作（“</a:t>
            </a:r>
            <a:r>
              <a:rPr lang="en-US" altLang="zh-CN" dirty="0"/>
              <a:t>??”</a:t>
            </a:r>
            <a:r>
              <a:rPr lang="zh-CN" altLang="en-US" dirty="0"/>
              <a:t>操作后返回值为非</a:t>
            </a:r>
            <a:r>
              <a:rPr lang="en-US" altLang="zh-CN" dirty="0"/>
              <a:t>optional</a:t>
            </a:r>
            <a:r>
              <a:rPr lang="zh-CN" altLang="en-US" dirty="0"/>
              <a:t>）</a:t>
            </a:r>
          </a:p>
          <a:p>
            <a:pPr latinLnBrk="1"/>
            <a:r>
              <a:rPr lang="zh-CN" altLang="en-US" dirty="0"/>
              <a:t>用法：</a:t>
            </a:r>
            <a:r>
              <a:rPr lang="en-US" altLang="zh-CN" dirty="0" err="1"/>
              <a:t>newValue</a:t>
            </a:r>
            <a:r>
              <a:rPr lang="en-US" altLang="zh-CN" dirty="0"/>
              <a:t> = </a:t>
            </a:r>
            <a:r>
              <a:rPr lang="en-US" altLang="zh-CN" dirty="0" err="1"/>
              <a:t>optionalValue</a:t>
            </a:r>
            <a:r>
              <a:rPr lang="en-US" altLang="zh-CN" dirty="0"/>
              <a:t> ?? value</a:t>
            </a:r>
          </a:p>
          <a:p>
            <a:pPr latinLnBrk="1"/>
            <a:r>
              <a:rPr lang="zh-CN" altLang="en-US" dirty="0"/>
              <a:t>若</a:t>
            </a:r>
            <a:r>
              <a:rPr lang="en-US" altLang="zh-CN" dirty="0" err="1"/>
              <a:t>optionalValue</a:t>
            </a:r>
            <a:r>
              <a:rPr lang="zh-CN" altLang="en-US" dirty="0"/>
              <a:t>非</a:t>
            </a:r>
            <a:r>
              <a:rPr lang="en-US" altLang="zh-CN" dirty="0"/>
              <a:t>nil</a:t>
            </a:r>
            <a:r>
              <a:rPr lang="zh-CN" altLang="en-US" dirty="0"/>
              <a:t>时，</a:t>
            </a:r>
            <a:r>
              <a:rPr lang="en-US" altLang="zh-CN" dirty="0" err="1"/>
              <a:t>newValue</a:t>
            </a:r>
            <a:r>
              <a:rPr lang="zh-CN" altLang="en-US" dirty="0"/>
              <a:t>的值为</a:t>
            </a:r>
            <a:r>
              <a:rPr lang="en-US" altLang="zh-CN" dirty="0" err="1"/>
              <a:t>optionalValue</a:t>
            </a:r>
            <a:r>
              <a:rPr lang="zh-CN" altLang="en-US" dirty="0"/>
              <a:t>的值</a:t>
            </a:r>
            <a:r>
              <a:rPr lang="zh-CN" altLang="en-US" dirty="0" smtClean="0"/>
              <a:t>，</a:t>
            </a:r>
          </a:p>
          <a:p>
            <a:pPr latinLnBrk="1"/>
            <a:r>
              <a:rPr lang="zh-CN" altLang="en-US" dirty="0" smtClean="0"/>
              <a:t>若</a:t>
            </a:r>
            <a:r>
              <a:rPr lang="en-US" altLang="zh-CN" dirty="0" err="1"/>
              <a:t>optionalValue</a:t>
            </a:r>
            <a:r>
              <a:rPr lang="zh-CN" altLang="en-US" dirty="0"/>
              <a:t>为</a:t>
            </a:r>
            <a:r>
              <a:rPr lang="en-US" altLang="zh-CN" dirty="0"/>
              <a:t>nil</a:t>
            </a:r>
            <a:r>
              <a:rPr lang="zh-CN" altLang="en-US" dirty="0"/>
              <a:t>时，</a:t>
            </a:r>
            <a:r>
              <a:rPr lang="en-US" altLang="zh-CN" dirty="0" err="1"/>
              <a:t>newValue</a:t>
            </a:r>
            <a:r>
              <a:rPr lang="zh-CN" altLang="en-US" dirty="0"/>
              <a:t>的值为</a:t>
            </a:r>
            <a:r>
              <a:rPr lang="en-US" altLang="zh-CN" dirty="0"/>
              <a:t>value</a:t>
            </a:r>
            <a:r>
              <a:rPr lang="zh-CN" altLang="en-US" dirty="0"/>
              <a:t>的值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12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79" y="465520"/>
            <a:ext cx="7188200" cy="168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44110" y="2711669"/>
            <a:ext cx="986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一般 ‘</a:t>
            </a:r>
            <a:r>
              <a:rPr lang="en-US" altLang="zh-CN" dirty="0"/>
              <a:t>?’ </a:t>
            </a:r>
            <a:r>
              <a:rPr lang="zh-CN" altLang="en-US" dirty="0"/>
              <a:t>含有 可选</a:t>
            </a:r>
            <a:r>
              <a:rPr lang="en-US" altLang="zh-CN" dirty="0"/>
              <a:t>,</a:t>
            </a:r>
            <a:r>
              <a:rPr lang="zh-CN" altLang="en-US" dirty="0"/>
              <a:t>试试</a:t>
            </a:r>
            <a:r>
              <a:rPr lang="en-US" altLang="zh-CN" dirty="0"/>
              <a:t>,</a:t>
            </a:r>
            <a:r>
              <a:rPr lang="zh-CN" altLang="en-US" dirty="0"/>
              <a:t>的意思</a:t>
            </a:r>
            <a:r>
              <a:rPr lang="en-US" altLang="zh-CN" dirty="0"/>
              <a:t>,</a:t>
            </a:r>
            <a:r>
              <a:rPr lang="zh-CN" altLang="en-US" dirty="0"/>
              <a:t>有可以选择的余地</a:t>
            </a:r>
            <a:r>
              <a:rPr lang="en-US" altLang="zh-CN" dirty="0"/>
              <a:t>, </a:t>
            </a:r>
            <a:r>
              <a:rPr lang="zh-CN" altLang="en-US" dirty="0"/>
              <a:t>而 ‘</a:t>
            </a:r>
            <a:r>
              <a:rPr lang="en-US" altLang="zh-CN" dirty="0"/>
              <a:t>!’ </a:t>
            </a:r>
            <a:r>
              <a:rPr lang="zh-CN" altLang="en-US" dirty="0"/>
              <a:t>含有的是 强制 的</a:t>
            </a:r>
            <a:r>
              <a:rPr lang="zh-CN" altLang="en-US" dirty="0" smtClean="0"/>
              <a:t>意思，</a:t>
            </a:r>
            <a:r>
              <a:rPr lang="zh-CN" altLang="en-US" dirty="0" smtClean="0"/>
              <a:t>如上，用“</a:t>
            </a:r>
            <a:r>
              <a:rPr lang="en-US" altLang="zh-CN" dirty="0" smtClean="0"/>
              <a:t>?”</a:t>
            </a:r>
            <a:r>
              <a:rPr lang="zh-CN" altLang="en-US" dirty="0" smtClean="0"/>
              <a:t>声明</a:t>
            </a:r>
          </a:p>
          <a:p>
            <a:r>
              <a:rPr lang="zh-CN" altLang="en-US" dirty="0" smtClean="0"/>
              <a:t>一个可选变量</a:t>
            </a:r>
            <a:r>
              <a:rPr lang="en-US" altLang="zh-CN" dirty="0" err="1" smtClean="0"/>
              <a:t>userDefinedColorName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02221" y="364183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半开区间运算符（实现数组某段遍历）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2579" y="436704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逻辑运算符（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、！）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46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8083" y="677917"/>
            <a:ext cx="95696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字符串和字符</a:t>
            </a:r>
          </a:p>
          <a:p>
            <a:endParaRPr kumimoji="1" lang="zh-CN" altLang="en-US" dirty="0" smtClean="0"/>
          </a:p>
          <a:p>
            <a:r>
              <a:rPr kumimoji="1" lang="zh-CN" altLang="en-US" sz="1600" dirty="0" smtClean="0"/>
              <a:t>跨多行字符串用“”“  ”“”表示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初始化空字符串，</a:t>
            </a:r>
            <a:r>
              <a:rPr kumimoji="1" lang="en-US" altLang="zh-CN" sz="1600" dirty="0" err="1" smtClean="0"/>
              <a:t>eg</a:t>
            </a:r>
            <a:endParaRPr kumimoji="1" lang="zh-CN" altLang="en-US" sz="1600" dirty="0" smtClean="0"/>
          </a:p>
          <a:p>
            <a:r>
              <a:rPr kumimoji="1" lang="en-US" altLang="zh-CN" sz="1600" dirty="0" err="1" smtClean="0"/>
              <a:t>var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emptyString</a:t>
            </a:r>
            <a:r>
              <a:rPr kumimoji="1" lang="en-US" altLang="zh-CN" sz="1600" dirty="0" smtClean="0"/>
              <a:t> = “”</a:t>
            </a:r>
          </a:p>
          <a:p>
            <a:r>
              <a:rPr kumimoji="1" lang="en-US" altLang="zh-CN" sz="1600" dirty="0" err="1" smtClean="0"/>
              <a:t>Var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anothierEmptyString</a:t>
            </a:r>
            <a:r>
              <a:rPr kumimoji="1" lang="en-US" altLang="zh-CN" sz="1600" dirty="0" smtClean="0"/>
              <a:t> = String()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 err="1" smtClean="0"/>
              <a:t>NSString</a:t>
            </a:r>
            <a:r>
              <a:rPr kumimoji="1" lang="zh-CN" altLang="en-US" sz="1600" dirty="0" smtClean="0"/>
              <a:t>新增</a:t>
            </a:r>
            <a:r>
              <a:rPr kumimoji="1" lang="en-US" altLang="zh-CN" sz="1600" dirty="0" err="1" smtClean="0"/>
              <a:t>isEmpty</a:t>
            </a:r>
            <a:r>
              <a:rPr kumimoji="1" lang="zh-CN" altLang="en-US" sz="1600" dirty="0" smtClean="0"/>
              <a:t>属性来判断是否有值，具体看官方库，新增了哪些内容。</a:t>
            </a:r>
          </a:p>
          <a:p>
            <a:endParaRPr kumimoji="1" lang="zh-CN" altLang="en-US" sz="1600" dirty="0"/>
          </a:p>
          <a:p>
            <a:endParaRPr kumimoji="1" lang="en-US" altLang="zh-CN" sz="1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08083" y="3373848"/>
            <a:ext cx="567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占位符改变</a:t>
            </a:r>
            <a:r>
              <a:rPr kumimoji="1" lang="zh-CN" altLang="en-US" sz="1600" dirty="0" smtClean="0"/>
              <a:t>，</a:t>
            </a:r>
            <a:r>
              <a:rPr kumimoji="1" lang="zh-CN" altLang="en-US" sz="1600" dirty="0" smtClean="0"/>
              <a:t>字符串中插入值</a:t>
            </a:r>
            <a:r>
              <a:rPr kumimoji="1" lang="zh-CN" altLang="en-US" sz="1600" dirty="0" smtClean="0"/>
              <a:t>可</a:t>
            </a:r>
            <a:r>
              <a:rPr kumimoji="1" lang="zh-CN" altLang="en-US" sz="1600" dirty="0" smtClean="0"/>
              <a:t>用</a:t>
            </a:r>
            <a:r>
              <a:rPr kumimoji="1" lang="en-US" altLang="zh-CN" sz="1600" dirty="0" smtClean="0"/>
              <a:t>\(value)</a:t>
            </a:r>
            <a:r>
              <a:rPr kumimoji="1" lang="zh-CN" altLang="en-US" sz="1600" dirty="0" smtClean="0"/>
              <a:t>表示</a:t>
            </a:r>
          </a:p>
          <a:p>
            <a:r>
              <a:rPr kumimoji="1" lang="zh-CN" altLang="en-US" sz="1600" dirty="0" smtClean="0"/>
              <a:t>例如  </a:t>
            </a:r>
            <a:r>
              <a:rPr kumimoji="1" lang="en-US" altLang="zh-CN" sz="1600" dirty="0" smtClean="0"/>
              <a:t>let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apples = 3; 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let </a:t>
            </a:r>
            <a:r>
              <a:rPr kumimoji="1" lang="en-US" altLang="zh-CN" sz="1600" dirty="0" err="1" smtClean="0"/>
              <a:t>appleSummary</a:t>
            </a:r>
            <a:r>
              <a:rPr kumimoji="1" lang="en-US" altLang="zh-CN" sz="1600" dirty="0" smtClean="0"/>
              <a:t> = “I have \(apple) apples”;</a:t>
            </a: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86910" y="4382814"/>
            <a:ext cx="601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通过字符串索引，访问修改字符串，新增</a:t>
            </a:r>
            <a:r>
              <a:rPr kumimoji="1" lang="en-US" altLang="zh-CN" sz="1600" dirty="0" smtClean="0"/>
              <a:t>insert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remove</a:t>
            </a:r>
            <a:r>
              <a:rPr kumimoji="1" lang="zh-CN" altLang="en-US" sz="1600" dirty="0" smtClean="0"/>
              <a:t>等方法。</a:t>
            </a:r>
          </a:p>
          <a:p>
            <a:endParaRPr kumimoji="1" lang="zh-CN" altLang="en-US" sz="1600" dirty="0"/>
          </a:p>
          <a:p>
            <a:r>
              <a:rPr kumimoji="1" lang="zh-CN" altLang="en-US" sz="1600" dirty="0" smtClean="0"/>
              <a:t>字符串 可以用	“</a:t>
            </a:r>
            <a:r>
              <a:rPr kumimoji="1" lang="en-US" altLang="zh-CN" sz="1600" dirty="0" smtClean="0"/>
              <a:t>==</a:t>
            </a:r>
            <a:r>
              <a:rPr kumimoji="1" lang="zh-CN" altLang="en-US" sz="1600" dirty="0" smtClean="0"/>
              <a:t>” 运算符 进行比较。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957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1862" y="1024758"/>
            <a:ext cx="99007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控制流</a:t>
            </a:r>
          </a:p>
          <a:p>
            <a:endParaRPr kumimoji="1" lang="zh-CN" altLang="en-US" sz="1600" dirty="0"/>
          </a:p>
          <a:p>
            <a:r>
              <a:rPr kumimoji="1" lang="zh-CN" altLang="en-US" sz="1600" dirty="0" smtClean="0"/>
              <a:t>新增 </a:t>
            </a:r>
            <a:r>
              <a:rPr kumimoji="1" lang="en-US" altLang="zh-CN" sz="1600" dirty="0" smtClean="0"/>
              <a:t>repeat{} while 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新增</a:t>
            </a:r>
            <a:r>
              <a:rPr kumimoji="1" lang="en-US" altLang="zh-CN" sz="1600" dirty="0" smtClean="0"/>
              <a:t>guard</a:t>
            </a:r>
            <a:r>
              <a:rPr kumimoji="1" lang="zh-CN" altLang="en-US" sz="1600" dirty="0" smtClean="0"/>
              <a:t>语句，与</a:t>
            </a:r>
            <a:r>
              <a:rPr kumimoji="1" lang="en-US" altLang="zh-CN" sz="1600" dirty="0" smtClean="0"/>
              <a:t>if</a:t>
            </a:r>
            <a:r>
              <a:rPr kumimoji="1" lang="zh-CN" altLang="en-US" sz="1600" dirty="0" smtClean="0"/>
              <a:t>语句比较</a:t>
            </a:r>
          </a:p>
          <a:p>
            <a:endParaRPr kumimoji="1" lang="zh-CN" altLang="en-US" sz="1600" dirty="0" smtClean="0"/>
          </a:p>
          <a:p>
            <a:endParaRPr kumimoji="1"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2" y="2695904"/>
            <a:ext cx="40259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2" y="4328950"/>
            <a:ext cx="6134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0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7268" y="1056290"/>
            <a:ext cx="97483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功能函数</a:t>
            </a:r>
          </a:p>
          <a:p>
            <a:endParaRPr kumimoji="1" lang="zh-CN" altLang="en-US" sz="1600" dirty="0" smtClean="0"/>
          </a:p>
          <a:p>
            <a:endParaRPr kumimoji="1"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8" y="1502566"/>
            <a:ext cx="4165600" cy="1371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4924" y="3151165"/>
            <a:ext cx="8355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函数名：</a:t>
            </a:r>
            <a:r>
              <a:rPr kumimoji="1" lang="en-US" altLang="zh-CN" sz="1600" dirty="0" smtClean="0"/>
              <a:t>greet</a:t>
            </a:r>
            <a:r>
              <a:rPr kumimoji="1" lang="zh-CN" altLang="en-US" sz="1600" dirty="0" smtClean="0"/>
              <a:t>  参数：</a:t>
            </a:r>
            <a:r>
              <a:rPr kumimoji="1" lang="en-US" altLang="zh-CN" sz="1600" dirty="0" smtClean="0"/>
              <a:t>person(string</a:t>
            </a:r>
            <a:r>
              <a:rPr kumimoji="1" lang="zh-CN" altLang="en-US" sz="1600" dirty="0" smtClean="0"/>
              <a:t>类型</a:t>
            </a:r>
            <a:r>
              <a:rPr kumimoji="1" lang="en-US" altLang="zh-CN" sz="1600" dirty="0" smtClean="0"/>
              <a:t>)</a:t>
            </a:r>
            <a:r>
              <a:rPr kumimoji="1" lang="zh-CN" altLang="en-US" sz="1600" dirty="0" smtClean="0"/>
              <a:t>  返回值</a:t>
            </a:r>
            <a:r>
              <a:rPr kumimoji="1" lang="en-US" altLang="zh-CN" sz="1600" dirty="0" smtClean="0"/>
              <a:t>string</a:t>
            </a:r>
            <a:r>
              <a:rPr kumimoji="1" lang="zh-CN" altLang="en-US" sz="1600" dirty="0" smtClean="0"/>
              <a:t>类型</a:t>
            </a:r>
            <a:endParaRPr kumimoji="1"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8" y="3889266"/>
            <a:ext cx="3848100" cy="93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54924" y="5228613"/>
            <a:ext cx="6747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参数前的“</a:t>
            </a:r>
            <a:r>
              <a:rPr kumimoji="1" lang="en-US" altLang="zh-CN" sz="1600" dirty="0"/>
              <a:t>_</a:t>
            </a:r>
            <a:r>
              <a:rPr kumimoji="1" lang="zh-CN" altLang="en-US" sz="1600" dirty="0" smtClean="0"/>
              <a:t>”，表示调用函数时可以忽略参数名称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954924" y="584416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更多变种，参照官网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16235"/>
      </p:ext>
    </p:extLst>
  </p:cSld>
  <p:clrMapOvr>
    <a:masterClrMapping/>
  </p:clrMapOvr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34808</TotalTime>
  <Words>1287</Words>
  <Application>Microsoft Macintosh PowerPoint</Application>
  <PresentationFormat>宽屏</PresentationFormat>
  <Paragraphs>140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Calibri</vt:lpstr>
      <vt:lpstr>Century Schoolbook</vt:lpstr>
      <vt:lpstr>Corbel</vt:lpstr>
      <vt:lpstr>羽毛</vt:lpstr>
      <vt:lpstr>Swift 4.1 速览</vt:lpstr>
      <vt:lpstr>PowerPoint 演示文稿</vt:lpstr>
      <vt:lpstr>Swift较Objective-C优势</vt:lpstr>
      <vt:lpstr>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62</cp:revision>
  <dcterms:created xsi:type="dcterms:W3CDTF">2018-09-07T08:05:36Z</dcterms:created>
  <dcterms:modified xsi:type="dcterms:W3CDTF">2018-10-05T04:40:32Z</dcterms:modified>
</cp:coreProperties>
</file>