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1"/>
  </p:sldMasterIdLst>
  <p:notesMasterIdLst>
    <p:notesMasterId r:id="rId21"/>
  </p:notesMasterIdLst>
  <p:sldIdLst>
    <p:sldId id="256" r:id="rId2"/>
    <p:sldId id="274" r:id="rId3"/>
    <p:sldId id="275" r:id="rId4"/>
    <p:sldId id="276" r:id="rId5"/>
    <p:sldId id="258" r:id="rId6"/>
    <p:sldId id="259" r:id="rId7"/>
    <p:sldId id="270" r:id="rId8"/>
    <p:sldId id="271" r:id="rId9"/>
    <p:sldId id="273" r:id="rId10"/>
    <p:sldId id="261" r:id="rId11"/>
    <p:sldId id="268" r:id="rId12"/>
    <p:sldId id="266" r:id="rId13"/>
    <p:sldId id="263" r:id="rId14"/>
    <p:sldId id="264" r:id="rId15"/>
    <p:sldId id="267" r:id="rId16"/>
    <p:sldId id="262" r:id="rId17"/>
    <p:sldId id="260" r:id="rId18"/>
    <p:sldId id="265" r:id="rId19"/>
    <p:sldId id="269" r:id="rId2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38"/>
    <p:restoredTop sz="94666"/>
  </p:normalViewPr>
  <p:slideViewPr>
    <p:cSldViewPr snapToGrid="0" snapToObjects="1">
      <p:cViewPr varScale="1">
        <p:scale>
          <a:sx n="102" d="100"/>
          <a:sy n="102" d="100"/>
        </p:scale>
        <p:origin x="40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58643602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004865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965747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638710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p:nvPr>
        </p:nvSpPr>
        <p:spPr>
          <a:xfrm>
            <a:off x="3884240" y="8685068"/>
            <a:ext cx="2972360" cy="457489"/>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058" tIns="41029" rIns="82058" bIns="41029"/>
          <a:lstStyle>
            <a:lvl1pPr>
              <a:tabLst>
                <a:tab pos="649628" algn="l"/>
                <a:tab pos="1299256" algn="l"/>
                <a:tab pos="1948884" algn="l"/>
                <a:tab pos="2598511" algn="l"/>
              </a:tabLst>
              <a:defRPr sz="1100">
                <a:solidFill>
                  <a:srgbClr val="000000"/>
                </a:solidFill>
                <a:latin typeface="Times New Roman" charset="0"/>
                <a:ea typeface="ＭＳ Ｐゴシック" charset="0"/>
                <a:cs typeface="ＭＳ Ｐゴシック" charset="0"/>
              </a:defRPr>
            </a:lvl1pPr>
            <a:lvl2pPr>
              <a:tabLst>
                <a:tab pos="649628" algn="l"/>
                <a:tab pos="1299256" algn="l"/>
                <a:tab pos="1948884" algn="l"/>
                <a:tab pos="2598511" algn="l"/>
              </a:tabLst>
              <a:defRPr sz="1100">
                <a:solidFill>
                  <a:srgbClr val="000000"/>
                </a:solidFill>
                <a:latin typeface="Times New Roman" charset="0"/>
                <a:ea typeface="ＭＳ Ｐゴシック" charset="0"/>
              </a:defRPr>
            </a:lvl2pPr>
            <a:lvl3pPr>
              <a:tabLst>
                <a:tab pos="649628" algn="l"/>
                <a:tab pos="1299256" algn="l"/>
                <a:tab pos="1948884" algn="l"/>
                <a:tab pos="2598511" algn="l"/>
              </a:tabLst>
              <a:defRPr sz="1100">
                <a:solidFill>
                  <a:srgbClr val="000000"/>
                </a:solidFill>
                <a:latin typeface="Times New Roman" charset="0"/>
                <a:ea typeface="ＭＳ Ｐゴシック" charset="0"/>
              </a:defRPr>
            </a:lvl3pPr>
            <a:lvl4pPr>
              <a:tabLst>
                <a:tab pos="649628" algn="l"/>
                <a:tab pos="1299256" algn="l"/>
                <a:tab pos="1948884" algn="l"/>
                <a:tab pos="2598511" algn="l"/>
              </a:tabLst>
              <a:defRPr sz="1100">
                <a:solidFill>
                  <a:srgbClr val="000000"/>
                </a:solidFill>
                <a:latin typeface="Times New Roman" charset="0"/>
                <a:ea typeface="ＭＳ Ｐゴシック" charset="0"/>
              </a:defRPr>
            </a:lvl4pPr>
            <a:lvl5pPr>
              <a:tabLst>
                <a:tab pos="649628" algn="l"/>
                <a:tab pos="1299256" algn="l"/>
                <a:tab pos="1948884" algn="l"/>
                <a:tab pos="2598511" algn="l"/>
              </a:tabLst>
              <a:defRPr sz="1100">
                <a:solidFill>
                  <a:srgbClr val="000000"/>
                </a:solidFill>
                <a:latin typeface="Times New Roman" charset="0"/>
                <a:ea typeface="ＭＳ Ｐゴシック" charset="0"/>
              </a:defRPr>
            </a:lvl5pPr>
            <a:lvl6pPr marL="2256602"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6pPr>
            <a:lvl7pPr marL="2666893"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7pPr>
            <a:lvl8pPr marL="3077185"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8pPr>
            <a:lvl9pPr marL="3487476"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9pPr>
          </a:lstStyle>
          <a:p>
            <a:pPr hangingPunct="1"/>
            <a:fld id="{5715A121-740A-BA44-991F-178F4595F10E}" type="slidenum">
              <a:rPr lang="en-US" sz="1200">
                <a:solidFill>
                  <a:schemeClr val="tx1"/>
                </a:solidFill>
              </a:rPr>
              <a:pPr hangingPunct="1"/>
              <a:t>7</a:t>
            </a:fld>
            <a:endParaRPr lang="en-US" sz="1200">
              <a:solidFill>
                <a:schemeClr val="tx1"/>
              </a:solidFill>
            </a:endParaRPr>
          </a:p>
        </p:txBody>
      </p:sp>
      <p:sp>
        <p:nvSpPr>
          <p:cNvPr id="27651" name="Rectangle 2"/>
          <p:cNvSpPr>
            <a:spLocks noGrp="1" noRot="1" noChangeAspect="1" noChangeArrowheads="1" noTextEdit="1"/>
          </p:cNvSpPr>
          <p:nvPr>
            <p:ph type="sldImg"/>
          </p:nvPr>
        </p:nvSpPr>
        <p:spPr>
          <a:xfrm>
            <a:off x="1143000" y="685800"/>
            <a:ext cx="4572000" cy="3429000"/>
          </a:xfrm>
        </p:spPr>
      </p:sp>
      <p:sp>
        <p:nvSpPr>
          <p:cNvPr id="2765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690122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p:nvPr>
        </p:nvSpPr>
        <p:spPr>
          <a:xfrm>
            <a:off x="3884240" y="8685068"/>
            <a:ext cx="2972360" cy="457489"/>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058" tIns="41029" rIns="82058" bIns="41029"/>
          <a:lstStyle>
            <a:lvl1pPr>
              <a:tabLst>
                <a:tab pos="649628" algn="l"/>
                <a:tab pos="1299256" algn="l"/>
                <a:tab pos="1948884" algn="l"/>
                <a:tab pos="2598511" algn="l"/>
              </a:tabLst>
              <a:defRPr sz="1100">
                <a:solidFill>
                  <a:srgbClr val="000000"/>
                </a:solidFill>
                <a:latin typeface="Times New Roman" charset="0"/>
                <a:ea typeface="ＭＳ Ｐゴシック" charset="0"/>
                <a:cs typeface="ＭＳ Ｐゴシック" charset="0"/>
              </a:defRPr>
            </a:lvl1pPr>
            <a:lvl2pPr>
              <a:tabLst>
                <a:tab pos="649628" algn="l"/>
                <a:tab pos="1299256" algn="l"/>
                <a:tab pos="1948884" algn="l"/>
                <a:tab pos="2598511" algn="l"/>
              </a:tabLst>
              <a:defRPr sz="1100">
                <a:solidFill>
                  <a:srgbClr val="000000"/>
                </a:solidFill>
                <a:latin typeface="Times New Roman" charset="0"/>
                <a:ea typeface="ＭＳ Ｐゴシック" charset="0"/>
              </a:defRPr>
            </a:lvl2pPr>
            <a:lvl3pPr>
              <a:tabLst>
                <a:tab pos="649628" algn="l"/>
                <a:tab pos="1299256" algn="l"/>
                <a:tab pos="1948884" algn="l"/>
                <a:tab pos="2598511" algn="l"/>
              </a:tabLst>
              <a:defRPr sz="1100">
                <a:solidFill>
                  <a:srgbClr val="000000"/>
                </a:solidFill>
                <a:latin typeface="Times New Roman" charset="0"/>
                <a:ea typeface="ＭＳ Ｐゴシック" charset="0"/>
              </a:defRPr>
            </a:lvl3pPr>
            <a:lvl4pPr>
              <a:tabLst>
                <a:tab pos="649628" algn="l"/>
                <a:tab pos="1299256" algn="l"/>
                <a:tab pos="1948884" algn="l"/>
                <a:tab pos="2598511" algn="l"/>
              </a:tabLst>
              <a:defRPr sz="1100">
                <a:solidFill>
                  <a:srgbClr val="000000"/>
                </a:solidFill>
                <a:latin typeface="Times New Roman" charset="0"/>
                <a:ea typeface="ＭＳ Ｐゴシック" charset="0"/>
              </a:defRPr>
            </a:lvl4pPr>
            <a:lvl5pPr>
              <a:tabLst>
                <a:tab pos="649628" algn="l"/>
                <a:tab pos="1299256" algn="l"/>
                <a:tab pos="1948884" algn="l"/>
                <a:tab pos="2598511" algn="l"/>
              </a:tabLst>
              <a:defRPr sz="1100">
                <a:solidFill>
                  <a:srgbClr val="000000"/>
                </a:solidFill>
                <a:latin typeface="Times New Roman" charset="0"/>
                <a:ea typeface="ＭＳ Ｐゴシック" charset="0"/>
              </a:defRPr>
            </a:lvl5pPr>
            <a:lvl6pPr marL="2256602"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6pPr>
            <a:lvl7pPr marL="2666893"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7pPr>
            <a:lvl8pPr marL="3077185"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8pPr>
            <a:lvl9pPr marL="3487476"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9pPr>
          </a:lstStyle>
          <a:p>
            <a:pPr hangingPunct="1"/>
            <a:fld id="{6DF6146C-7748-9645-AEEE-12025B9857AB}" type="slidenum">
              <a:rPr lang="en-US" sz="1200">
                <a:solidFill>
                  <a:schemeClr val="tx1"/>
                </a:solidFill>
              </a:rPr>
              <a:pPr hangingPunct="1"/>
              <a:t>9</a:t>
            </a:fld>
            <a:endParaRPr lang="en-US" sz="1200">
              <a:solidFill>
                <a:schemeClr val="tx1"/>
              </a:solidFill>
            </a:endParaRPr>
          </a:p>
        </p:txBody>
      </p:sp>
      <p:sp>
        <p:nvSpPr>
          <p:cNvPr id="29699" name="Rectangle 2"/>
          <p:cNvSpPr>
            <a:spLocks noGrp="1" noRot="1" noChangeAspect="1" noChangeArrowheads="1" noTextEdit="1"/>
          </p:cNvSpPr>
          <p:nvPr>
            <p:ph type="sldImg"/>
          </p:nvPr>
        </p:nvSpPr>
        <p:spPr>
          <a:xfrm>
            <a:off x="1143000" y="685800"/>
            <a:ext cx="4572000" cy="3429000"/>
          </a:xfrm>
        </p:spPr>
      </p:sp>
      <p:sp>
        <p:nvSpPr>
          <p:cNvPr id="297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126020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392763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5"/>
        <p:cNvGrpSpPr/>
        <p:nvPr/>
      </p:nvGrpSpPr>
      <p:grpSpPr>
        <a:xfrm>
          <a:off x="0" y="0"/>
          <a:ext cx="0" cy="0"/>
          <a:chOff x="0" y="0"/>
          <a:chExt cx="0" cy="0"/>
        </a:xfrm>
      </p:grpSpPr>
      <p:sp>
        <p:nvSpPr>
          <p:cNvPr id="69" name="Shape 69"/>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1"/>
          </p:nvPr>
        </p:nvSpPr>
        <p:spPr>
          <a:xfrm>
            <a:off x="457200" y="1704688"/>
            <a:ext cx="8229600"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fld id="{36115604-206D-4445-B70F-0C57DFB0649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1/15/17</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httpd.apache.org/" TargetMode="External"/><Relationship Id="rId4" Type="http://schemas.openxmlformats.org/officeDocument/2006/relationships/hyperlink" Target="http://php.net/" TargetMode="External"/><Relationship Id="rId5" Type="http://schemas.openxmlformats.org/officeDocument/2006/relationships/hyperlink" Target="http://www.apachefriends.org/en/xampp.html" TargetMode="External"/><Relationship Id="rId6" Type="http://schemas.openxmlformats.org/officeDocument/2006/relationships/hyperlink" Target="http://www.jetbrains.com/" TargetMode="External"/><Relationship Id="rId7" Type="http://schemas.openxmlformats.org/officeDocument/2006/relationships/hyperlink" Target="http://www.sublimetext.com/" TargetMode="External"/><Relationship Id="rId8" Type="http://schemas.openxmlformats.org/officeDocument/2006/relationships/hyperlink" Target="https://www.virtualbox.org/" TargetMode="External"/><Relationship Id="rId9" Type="http://schemas.openxmlformats.org/officeDocument/2006/relationships/hyperlink" Target="http://www.vmware.com/" TargetMode="External"/><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getgrav.org/blog/macos-sierra-apache-multiple-php-version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rplotka@rpi.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prstGeom prst="rect">
            <a:avLst/>
          </a:prstGeom>
        </p:spPr>
        <p:txBody>
          <a:bodyPr lIns="91425" tIns="91425" rIns="91425" bIns="91425" anchor="ctr" anchorCtr="0">
            <a:noAutofit/>
          </a:bodyPr>
          <a:lstStyle/>
          <a:p>
            <a:pPr algn="ctr">
              <a:buNone/>
            </a:pPr>
            <a:r>
              <a:rPr lang="en"/>
              <a:t>Web Science</a:t>
            </a:r>
          </a:p>
        </p:txBody>
      </p:sp>
      <p:sp>
        <p:nvSpPr>
          <p:cNvPr id="90" name="Shape 90"/>
          <p:cNvSpPr txBox="1">
            <a:spLocks noGrp="1"/>
          </p:cNvSpPr>
          <p:nvPr>
            <p:ph type="subTitle" idx="1"/>
          </p:nvPr>
        </p:nvSpPr>
        <p:spPr>
          <a:xfrm>
            <a:off x="1322921" y="2831549"/>
            <a:ext cx="6400799" cy="1537800"/>
          </a:xfrm>
          <a:prstGeom prst="rect">
            <a:avLst/>
          </a:prstGeom>
        </p:spPr>
        <p:txBody>
          <a:bodyPr lIns="91425" tIns="91425" rIns="91425" bIns="91425" anchor="t" anchorCtr="0">
            <a:noAutofit/>
          </a:bodyPr>
          <a:lstStyle/>
          <a:p>
            <a:pPr lvl="0" algn="ctr" rtl="0">
              <a:buNone/>
            </a:pPr>
            <a:r>
              <a:rPr lang="en" dirty="0" smtClean="0"/>
              <a:t>ITWS4</a:t>
            </a:r>
            <a:r>
              <a:rPr lang="en-US" dirty="0" smtClean="0"/>
              <a:t>5</a:t>
            </a:r>
            <a:r>
              <a:rPr lang="en" dirty="0" smtClean="0"/>
              <a:t>00 </a:t>
            </a:r>
            <a:r>
              <a:rPr lang="en" dirty="0"/>
              <a:t>- Spring </a:t>
            </a:r>
            <a:r>
              <a:rPr lang="en" dirty="0" smtClean="0"/>
              <a:t>201</a:t>
            </a:r>
            <a:r>
              <a:rPr lang="en-US" dirty="0"/>
              <a:t>7</a:t>
            </a:r>
            <a:endParaRPr lang="en" dirty="0"/>
          </a:p>
          <a:p>
            <a:pPr lvl="0" algn="ctr" rtl="0">
              <a:buNone/>
            </a:pPr>
            <a:r>
              <a:rPr lang="en" dirty="0"/>
              <a:t>M &amp; R 4pm-6pm</a:t>
            </a:r>
          </a:p>
          <a:p>
            <a:pPr algn="ctr">
              <a:buNone/>
            </a:pPr>
            <a:r>
              <a:rPr lang="en" dirty="0"/>
              <a:t>Lally 201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Subject Matter</a:t>
            </a:r>
            <a:endParaRPr lang="en-US" dirty="0"/>
          </a:p>
        </p:txBody>
      </p:sp>
      <p:sp>
        <p:nvSpPr>
          <p:cNvPr id="3" name="Text Placeholder 2"/>
          <p:cNvSpPr>
            <a:spLocks noGrp="1"/>
          </p:cNvSpPr>
          <p:nvPr>
            <p:ph type="body" idx="1"/>
          </p:nvPr>
        </p:nvSpPr>
        <p:spPr/>
        <p:txBody>
          <a:bodyPr>
            <a:normAutofit fontScale="85000" lnSpcReduction="20000"/>
          </a:bodyPr>
          <a:lstStyle/>
          <a:p>
            <a:r>
              <a:rPr lang="en-US" dirty="0" smtClean="0"/>
              <a:t>Topics to be covered (+/-)</a:t>
            </a:r>
          </a:p>
          <a:p>
            <a:pPr lvl="1"/>
            <a:r>
              <a:rPr lang="en-US" dirty="0" smtClean="0"/>
              <a:t>Frontend</a:t>
            </a:r>
          </a:p>
          <a:p>
            <a:pPr lvl="1"/>
            <a:r>
              <a:rPr lang="en-US" dirty="0" smtClean="0"/>
              <a:t>APIs</a:t>
            </a:r>
          </a:p>
          <a:p>
            <a:pPr lvl="1"/>
            <a:r>
              <a:rPr lang="en-US" dirty="0" err="1" smtClean="0"/>
              <a:t>Git</a:t>
            </a:r>
            <a:r>
              <a:rPr lang="en-US" dirty="0" smtClean="0"/>
              <a:t> &amp; Bug tracking</a:t>
            </a:r>
          </a:p>
          <a:p>
            <a:pPr lvl="1"/>
            <a:r>
              <a:rPr lang="en-US" dirty="0" smtClean="0"/>
              <a:t>Mobile</a:t>
            </a:r>
          </a:p>
          <a:p>
            <a:pPr lvl="1"/>
            <a:r>
              <a:rPr lang="en-US" dirty="0" smtClean="0"/>
              <a:t>Frameworks</a:t>
            </a:r>
          </a:p>
          <a:p>
            <a:pPr lvl="1"/>
            <a:r>
              <a:rPr lang="en-US" dirty="0" smtClean="0"/>
              <a:t>Project Management</a:t>
            </a:r>
          </a:p>
          <a:p>
            <a:pPr lvl="1"/>
            <a:r>
              <a:rPr lang="en-US" dirty="0" smtClean="0"/>
              <a:t>Databases</a:t>
            </a:r>
          </a:p>
          <a:p>
            <a:pPr lvl="1"/>
            <a:r>
              <a:rPr lang="en-US" dirty="0" smtClean="0"/>
              <a:t>Big Data</a:t>
            </a:r>
          </a:p>
          <a:p>
            <a:pPr lvl="1"/>
            <a:r>
              <a:rPr lang="en-US" dirty="0" smtClean="0"/>
              <a:t>Linked Data</a:t>
            </a:r>
          </a:p>
          <a:p>
            <a:pPr lvl="1"/>
            <a:r>
              <a:rPr lang="en-US" dirty="0" smtClean="0"/>
              <a:t>Data Analytics and visualization</a:t>
            </a:r>
          </a:p>
          <a:p>
            <a:r>
              <a:rPr lang="en-US" dirty="0" smtClean="0"/>
              <a:t>I will present lectures on the various topics and labs will cover the main areas</a:t>
            </a:r>
          </a:p>
          <a:p>
            <a:r>
              <a:rPr lang="en-US" dirty="0" smtClean="0"/>
              <a:t>However –</a:t>
            </a:r>
          </a:p>
          <a:p>
            <a:endParaRPr lang="en-US" dirty="0" smtClean="0"/>
          </a:p>
          <a:p>
            <a:endParaRPr lang="en-US" dirty="0" smtClean="0"/>
          </a:p>
        </p:txBody>
      </p:sp>
    </p:spTree>
    <p:extLst>
      <p:ext uri="{BB962C8B-B14F-4D97-AF65-F5344CB8AC3E}">
        <p14:creationId xmlns:p14="http://schemas.microsoft.com/office/powerpoint/2010/main" val="3026186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Subject Matter</a:t>
            </a:r>
            <a:endParaRPr lang="en-US" dirty="0"/>
          </a:p>
        </p:txBody>
      </p:sp>
      <p:sp>
        <p:nvSpPr>
          <p:cNvPr id="3" name="Text Placeholder 2"/>
          <p:cNvSpPr>
            <a:spLocks noGrp="1"/>
          </p:cNvSpPr>
          <p:nvPr>
            <p:ph type="body" idx="1"/>
          </p:nvPr>
        </p:nvSpPr>
        <p:spPr/>
        <p:txBody>
          <a:bodyPr>
            <a:normAutofit fontScale="70000" lnSpcReduction="20000"/>
          </a:bodyPr>
          <a:lstStyle/>
          <a:p>
            <a:r>
              <a:rPr lang="en-US" dirty="0" smtClean="0"/>
              <a:t>This class will be collaborative and interactive – </a:t>
            </a:r>
          </a:p>
          <a:p>
            <a:pPr lvl="1"/>
            <a:r>
              <a:rPr lang="en-US" dirty="0" smtClean="0"/>
              <a:t>much group time and learning</a:t>
            </a:r>
          </a:p>
          <a:p>
            <a:r>
              <a:rPr lang="en-US" dirty="0" smtClean="0"/>
              <a:t>There is no way to cover the all of the detail desired in this course; So;</a:t>
            </a:r>
          </a:p>
          <a:p>
            <a:pPr lvl="1"/>
            <a:r>
              <a:rPr lang="en-US" dirty="0" smtClean="0"/>
              <a:t>Technical details on topics like;</a:t>
            </a:r>
          </a:p>
          <a:p>
            <a:pPr lvl="2"/>
            <a:r>
              <a:rPr lang="en-US" dirty="0" err="1" smtClean="0"/>
              <a:t>node.js</a:t>
            </a:r>
            <a:endParaRPr lang="en-US" dirty="0" smtClean="0"/>
          </a:p>
          <a:p>
            <a:pPr lvl="2"/>
            <a:r>
              <a:rPr lang="en-US" dirty="0" smtClean="0"/>
              <a:t>PHP</a:t>
            </a:r>
          </a:p>
          <a:p>
            <a:pPr lvl="2"/>
            <a:r>
              <a:rPr lang="en-US" dirty="0" smtClean="0"/>
              <a:t>Spring</a:t>
            </a:r>
          </a:p>
          <a:p>
            <a:pPr lvl="2"/>
            <a:r>
              <a:rPr lang="en-US" dirty="0" err="1" smtClean="0"/>
              <a:t>Javascript</a:t>
            </a:r>
            <a:endParaRPr lang="en-US" dirty="0" smtClean="0"/>
          </a:p>
          <a:p>
            <a:pPr lvl="2"/>
            <a:r>
              <a:rPr lang="en-US" dirty="0" smtClean="0"/>
              <a:t>jQuery Mobile, </a:t>
            </a:r>
          </a:p>
          <a:p>
            <a:pPr lvl="2"/>
            <a:r>
              <a:rPr lang="en-US" dirty="0" smtClean="0"/>
              <a:t>etc..</a:t>
            </a:r>
          </a:p>
          <a:p>
            <a:r>
              <a:rPr lang="en-US" dirty="0" smtClean="0"/>
              <a:t>Will have some overview in the lectures,</a:t>
            </a:r>
          </a:p>
          <a:p>
            <a:r>
              <a:rPr lang="en-US" dirty="0" smtClean="0"/>
              <a:t>Followed in a more practical way in the labs (more </a:t>
            </a:r>
            <a:r>
              <a:rPr lang="en-US" dirty="0" err="1" smtClean="0"/>
              <a:t>node.js</a:t>
            </a:r>
            <a:r>
              <a:rPr lang="en-US" dirty="0" smtClean="0"/>
              <a:t> &amp; PHP)</a:t>
            </a:r>
          </a:p>
          <a:p>
            <a:r>
              <a:rPr lang="en-US" dirty="0" smtClean="0"/>
              <a:t>But will mostly come from online and peer resources in order to be expressed in your projects…</a:t>
            </a:r>
          </a:p>
          <a:p>
            <a:endParaRPr lang="en-US" dirty="0" smtClean="0"/>
          </a:p>
        </p:txBody>
      </p:sp>
    </p:spTree>
    <p:extLst>
      <p:ext uri="{BB962C8B-B14F-4D97-AF65-F5344CB8AC3E}">
        <p14:creationId xmlns:p14="http://schemas.microsoft.com/office/powerpoint/2010/main" val="285675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801"/>
            <a:ext cx="7315499" cy="933711"/>
          </a:xfrm>
        </p:spPr>
        <p:txBody>
          <a:bodyPr/>
          <a:lstStyle/>
          <a:p>
            <a:r>
              <a:rPr lang="en-US" smtClean="0"/>
              <a:t>Subject Matter</a:t>
            </a:r>
            <a:endParaRPr lang="en-US" dirty="0"/>
          </a:p>
        </p:txBody>
      </p:sp>
      <p:sp>
        <p:nvSpPr>
          <p:cNvPr id="4" name="Text Placeholder 2"/>
          <p:cNvSpPr>
            <a:spLocks noGrp="1"/>
          </p:cNvSpPr>
          <p:nvPr>
            <p:ph type="body" idx="1"/>
          </p:nvPr>
        </p:nvSpPr>
        <p:spPr>
          <a:xfrm>
            <a:off x="457200" y="1273996"/>
            <a:ext cx="8229600" cy="5270891"/>
          </a:xfrm>
        </p:spPr>
        <p:txBody>
          <a:bodyPr>
            <a:normAutofit/>
          </a:bodyPr>
          <a:lstStyle/>
          <a:p>
            <a:r>
              <a:rPr lang="en-US" dirty="0" smtClean="0"/>
              <a:t>We will also be covering topics such as;</a:t>
            </a:r>
          </a:p>
          <a:p>
            <a:pPr lvl="1"/>
            <a:r>
              <a:rPr lang="en-US" dirty="0" smtClean="0"/>
              <a:t>Software versioning and bug tracking</a:t>
            </a:r>
          </a:p>
          <a:p>
            <a:pPr lvl="1"/>
            <a:r>
              <a:rPr lang="en-US" dirty="0" smtClean="0"/>
              <a:t>Project management</a:t>
            </a:r>
          </a:p>
          <a:p>
            <a:pPr lvl="1"/>
            <a:r>
              <a:rPr lang="en-US" dirty="0" smtClean="0"/>
              <a:t>Testing</a:t>
            </a:r>
          </a:p>
          <a:p>
            <a:pPr lvl="1"/>
            <a:r>
              <a:rPr lang="en-US" dirty="0" smtClean="0"/>
              <a:t>Big Data</a:t>
            </a:r>
          </a:p>
          <a:p>
            <a:r>
              <a:rPr lang="en-US" dirty="0" smtClean="0"/>
              <a:t>These are intended to expand your exposure to the ‘big picture’ but also to help you in your projects (project management, bug tracking, testing and software versioning)</a:t>
            </a:r>
          </a:p>
          <a:p>
            <a:r>
              <a:rPr lang="en-US" dirty="0" smtClean="0"/>
              <a:t>These practices are to be used in your projects and should be documented throughout your process.</a:t>
            </a:r>
          </a:p>
          <a:p>
            <a:endParaRPr lang="en-US" dirty="0" smtClean="0"/>
          </a:p>
        </p:txBody>
      </p:sp>
    </p:spTree>
    <p:extLst>
      <p:ext uri="{BB962C8B-B14F-4D97-AF65-F5344CB8AC3E}">
        <p14:creationId xmlns:p14="http://schemas.microsoft.com/office/powerpoint/2010/main" val="2970979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Projects</a:t>
            </a:r>
            <a:endParaRPr lang="en-US" dirty="0"/>
          </a:p>
        </p:txBody>
      </p:sp>
      <p:sp>
        <p:nvSpPr>
          <p:cNvPr id="3" name="Text Placeholder 2"/>
          <p:cNvSpPr>
            <a:spLocks noGrp="1"/>
          </p:cNvSpPr>
          <p:nvPr>
            <p:ph type="body" idx="1"/>
          </p:nvPr>
        </p:nvSpPr>
        <p:spPr/>
        <p:txBody>
          <a:bodyPr>
            <a:normAutofit fontScale="70000" lnSpcReduction="20000"/>
          </a:bodyPr>
          <a:lstStyle/>
          <a:p>
            <a:pPr marL="400050" indent="-285750">
              <a:buFont typeface="Arial"/>
              <a:buChar char="•"/>
            </a:pPr>
            <a:r>
              <a:rPr lang="en-US" dirty="0" smtClean="0"/>
              <a:t>Groups randomly assigned</a:t>
            </a:r>
          </a:p>
          <a:p>
            <a:pPr marL="400050" indent="-285750">
              <a:buFont typeface="Arial"/>
              <a:buChar char="•"/>
            </a:pPr>
            <a:r>
              <a:rPr lang="en-US" dirty="0" smtClean="0"/>
              <a:t>I will finish assigning groups by </a:t>
            </a:r>
            <a:r>
              <a:rPr lang="en-US" dirty="0" smtClean="0"/>
              <a:t>next week</a:t>
            </a:r>
            <a:endParaRPr lang="en-US" dirty="0" smtClean="0"/>
          </a:p>
          <a:p>
            <a:pPr marL="736600" lvl="1" indent="-285750">
              <a:buFont typeface="Arial"/>
              <a:buChar char="•"/>
            </a:pPr>
            <a:r>
              <a:rPr lang="en-US" dirty="0" smtClean="0"/>
              <a:t>once I have final enrollment</a:t>
            </a:r>
          </a:p>
          <a:p>
            <a:pPr marL="400050" indent="-285750">
              <a:buFont typeface="Arial"/>
              <a:buChar char="•"/>
            </a:pPr>
            <a:r>
              <a:rPr lang="en-US" dirty="0" smtClean="0"/>
              <a:t>Group tables start at 1 @ 1 o’clock and count off clockwise from my left – (Lectern is 12:00)</a:t>
            </a:r>
          </a:p>
          <a:p>
            <a:pPr marL="800100" lvl="1" indent="-285750">
              <a:buFont typeface="Arial"/>
              <a:buChar char="•"/>
            </a:pPr>
            <a:r>
              <a:rPr lang="en-US" dirty="0" smtClean="0"/>
              <a:t>you will sit in your groups for this class </a:t>
            </a:r>
            <a:r>
              <a:rPr lang="en-US" dirty="0" smtClean="0"/>
              <a:t>once assigned</a:t>
            </a:r>
            <a:endParaRPr lang="en-US" dirty="0" smtClean="0"/>
          </a:p>
          <a:p>
            <a:pPr marL="400050" indent="-285750">
              <a:buFont typeface="Arial"/>
              <a:buChar char="•"/>
            </a:pPr>
            <a:r>
              <a:rPr lang="en-US" dirty="0" smtClean="0"/>
              <a:t>Groups will come up with an idea for an application</a:t>
            </a:r>
          </a:p>
          <a:p>
            <a:pPr marL="800100" lvl="1" indent="-285750">
              <a:buFont typeface="Arial"/>
              <a:buChar char="•"/>
            </a:pPr>
            <a:r>
              <a:rPr lang="en-US" dirty="0" smtClean="0"/>
              <a:t>To be submitted to LMS by </a:t>
            </a:r>
            <a:r>
              <a:rPr lang="en-US" dirty="0" smtClean="0"/>
              <a:t>1/30/17</a:t>
            </a:r>
            <a:endParaRPr lang="en-US" dirty="0" smtClean="0"/>
          </a:p>
          <a:p>
            <a:pPr marL="800100" lvl="1" indent="-285750">
              <a:buFont typeface="Arial"/>
              <a:buChar char="•"/>
            </a:pPr>
            <a:r>
              <a:rPr lang="en-US" dirty="0" smtClean="0"/>
              <a:t>I might have a couple of ideas</a:t>
            </a:r>
            <a:r>
              <a:rPr lang="is-IS" dirty="0" smtClean="0"/>
              <a:t>…</a:t>
            </a:r>
            <a:endParaRPr lang="en-US" dirty="0" smtClean="0"/>
          </a:p>
          <a:p>
            <a:pPr marL="400050" indent="-285750">
              <a:buFont typeface="Arial"/>
              <a:buChar char="•"/>
            </a:pPr>
            <a:r>
              <a:rPr lang="en-US" dirty="0" smtClean="0"/>
              <a:t>Ideas must be based on a commercial solution;</a:t>
            </a:r>
          </a:p>
          <a:p>
            <a:pPr marL="800100" lvl="1" indent="-285750">
              <a:buFont typeface="Arial"/>
              <a:buChar char="•"/>
            </a:pPr>
            <a:r>
              <a:rPr lang="en-US" dirty="0" smtClean="0"/>
              <a:t>Task Manager</a:t>
            </a:r>
          </a:p>
          <a:p>
            <a:pPr marL="800100" lvl="1" indent="-285750">
              <a:buFont typeface="Arial"/>
              <a:buChar char="•"/>
            </a:pPr>
            <a:r>
              <a:rPr lang="en-US" dirty="0" smtClean="0"/>
              <a:t>Email client</a:t>
            </a:r>
          </a:p>
          <a:p>
            <a:pPr marL="800100" lvl="1" indent="-285750">
              <a:buFont typeface="Arial"/>
              <a:buChar char="•"/>
            </a:pPr>
            <a:r>
              <a:rPr lang="en-US" dirty="0" smtClean="0"/>
              <a:t>File manager</a:t>
            </a:r>
          </a:p>
          <a:p>
            <a:pPr marL="800100" lvl="1" indent="-285750">
              <a:buFont typeface="Arial"/>
              <a:buChar char="•"/>
            </a:pPr>
            <a:r>
              <a:rPr lang="en-US" dirty="0" smtClean="0"/>
              <a:t>Game</a:t>
            </a:r>
          </a:p>
          <a:p>
            <a:pPr marL="800100" lvl="1" indent="-285750">
              <a:buFont typeface="Arial"/>
              <a:buChar char="•"/>
            </a:pPr>
            <a:r>
              <a:rPr lang="en-US" dirty="0" err="1" smtClean="0"/>
              <a:t>Etc</a:t>
            </a:r>
            <a:r>
              <a:rPr lang="en-US" dirty="0" smtClean="0"/>
              <a:t> . . .</a:t>
            </a:r>
          </a:p>
          <a:p>
            <a:pPr marL="800100" lvl="1" indent="-285750">
              <a:buFont typeface="Arial"/>
              <a:buChar char="•"/>
            </a:pPr>
            <a:endParaRPr lang="en-US" dirty="0" smtClean="0"/>
          </a:p>
          <a:p>
            <a:pPr marL="400050" indent="-285750">
              <a:buFont typeface="Arial"/>
              <a:buChar char="•"/>
            </a:pPr>
            <a:endParaRPr lang="en-US" dirty="0" smtClean="0"/>
          </a:p>
          <a:p>
            <a:endParaRPr lang="en-US" dirty="0" smtClean="0"/>
          </a:p>
          <a:p>
            <a:endParaRPr lang="en-US" dirty="0" smtClean="0"/>
          </a:p>
        </p:txBody>
      </p:sp>
    </p:spTree>
    <p:extLst>
      <p:ext uri="{BB962C8B-B14F-4D97-AF65-F5344CB8AC3E}">
        <p14:creationId xmlns:p14="http://schemas.microsoft.com/office/powerpoint/2010/main" val="256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Projects</a:t>
            </a:r>
            <a:endParaRPr lang="en-US" dirty="0"/>
          </a:p>
        </p:txBody>
      </p:sp>
      <p:sp>
        <p:nvSpPr>
          <p:cNvPr id="3" name="Text Placeholder 2"/>
          <p:cNvSpPr>
            <a:spLocks noGrp="1"/>
          </p:cNvSpPr>
          <p:nvPr>
            <p:ph type="body" idx="1"/>
          </p:nvPr>
        </p:nvSpPr>
        <p:spPr/>
        <p:txBody>
          <a:bodyPr>
            <a:normAutofit fontScale="92500" lnSpcReduction="10000"/>
          </a:bodyPr>
          <a:lstStyle/>
          <a:p>
            <a:pPr marL="400050" indent="-285750">
              <a:buFont typeface="Arial"/>
              <a:buChar char="•"/>
            </a:pPr>
            <a:r>
              <a:rPr lang="en-US" dirty="0" smtClean="0"/>
              <a:t>Projects must be well conceived</a:t>
            </a:r>
          </a:p>
          <a:p>
            <a:pPr marL="800100" lvl="1" indent="-285750">
              <a:buFont typeface="Arial"/>
              <a:buChar char="•"/>
            </a:pPr>
            <a:r>
              <a:rPr lang="en-US" dirty="0" smtClean="0"/>
              <a:t>Web, mobile web, database</a:t>
            </a:r>
          </a:p>
          <a:p>
            <a:pPr marL="800100" lvl="1" indent="-285750">
              <a:buFont typeface="Arial"/>
              <a:buChar char="•"/>
            </a:pPr>
            <a:r>
              <a:rPr lang="en-US" dirty="0" smtClean="0"/>
              <a:t>Project plan</a:t>
            </a:r>
          </a:p>
          <a:p>
            <a:pPr marL="800100" lvl="1" indent="-285750">
              <a:buFont typeface="Arial"/>
              <a:buChar char="•"/>
            </a:pPr>
            <a:r>
              <a:rPr lang="en-US" dirty="0" smtClean="0"/>
              <a:t>Task assignments and dates</a:t>
            </a:r>
          </a:p>
          <a:p>
            <a:pPr marL="800100" lvl="1" indent="-285750">
              <a:buFont typeface="Arial"/>
              <a:buChar char="•"/>
            </a:pPr>
            <a:r>
              <a:rPr lang="en-US" dirty="0" smtClean="0"/>
              <a:t>Software versioning and bug tracking</a:t>
            </a:r>
          </a:p>
          <a:p>
            <a:pPr marL="800100" lvl="1" indent="-285750">
              <a:buFont typeface="Arial"/>
              <a:buChar char="•"/>
            </a:pPr>
            <a:r>
              <a:rPr lang="en-US" dirty="0" smtClean="0"/>
              <a:t>Testing plans, etc…</a:t>
            </a:r>
          </a:p>
          <a:p>
            <a:pPr marL="800100" lvl="1" indent="-285750">
              <a:buFont typeface="Arial"/>
              <a:buChar char="•"/>
            </a:pPr>
            <a:r>
              <a:rPr lang="en-US" dirty="0" smtClean="0">
                <a:solidFill>
                  <a:srgbClr val="FF0000"/>
                </a:solidFill>
              </a:rPr>
              <a:t>Conception, plan and prototype should be ready for mid term</a:t>
            </a:r>
          </a:p>
          <a:p>
            <a:pPr marL="400050" indent="-285750">
              <a:buFont typeface="Arial"/>
              <a:buChar char="•"/>
            </a:pPr>
            <a:r>
              <a:rPr lang="en-US" dirty="0" smtClean="0"/>
              <a:t>Projects must be well executed</a:t>
            </a:r>
          </a:p>
          <a:p>
            <a:pPr marL="800100" lvl="1" indent="-285750">
              <a:buFont typeface="Arial"/>
              <a:buChar char="•"/>
            </a:pPr>
            <a:r>
              <a:rPr lang="en-US" dirty="0" smtClean="0"/>
              <a:t>Meaning that in the ideal – once presented, you should be ready to put your solution on an app store or web site to be sold.</a:t>
            </a:r>
          </a:p>
          <a:p>
            <a:pPr marL="800100" lvl="2" indent="-285750">
              <a:spcBef>
                <a:spcPts val="0"/>
              </a:spcBef>
              <a:buFont typeface="Arial"/>
              <a:buChar char="•"/>
            </a:pPr>
            <a:r>
              <a:rPr lang="en-US" dirty="0">
                <a:solidFill>
                  <a:srgbClr val="FF0000"/>
                </a:solidFill>
              </a:rPr>
              <a:t>Solution should be complete and working by final presentation</a:t>
            </a:r>
          </a:p>
          <a:p>
            <a:pPr marL="400050" indent="-285750">
              <a:buFont typeface="Arial"/>
              <a:buChar char="•"/>
            </a:pPr>
            <a:endParaRPr lang="en-US" dirty="0" smtClean="0"/>
          </a:p>
          <a:p>
            <a:endParaRPr lang="en-US" dirty="0" smtClean="0"/>
          </a:p>
          <a:p>
            <a:endParaRPr lang="en-US" dirty="0" smtClean="0"/>
          </a:p>
        </p:txBody>
      </p:sp>
    </p:spTree>
    <p:extLst>
      <p:ext uri="{BB962C8B-B14F-4D97-AF65-F5344CB8AC3E}">
        <p14:creationId xmlns:p14="http://schemas.microsoft.com/office/powerpoint/2010/main" val="299805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Term Projects</a:t>
            </a:r>
            <a:endParaRPr lang="en-US" dirty="0"/>
          </a:p>
        </p:txBody>
      </p:sp>
      <p:sp>
        <p:nvSpPr>
          <p:cNvPr id="3" name="Text Placeholder 2"/>
          <p:cNvSpPr>
            <a:spLocks noGrp="1"/>
          </p:cNvSpPr>
          <p:nvPr>
            <p:ph type="body" idx="1"/>
          </p:nvPr>
        </p:nvSpPr>
        <p:spPr/>
        <p:txBody>
          <a:bodyPr>
            <a:normAutofit lnSpcReduction="10000"/>
          </a:bodyPr>
          <a:lstStyle/>
          <a:p>
            <a:r>
              <a:rPr lang="en-US" dirty="0" smtClean="0"/>
              <a:t>Proposals</a:t>
            </a:r>
          </a:p>
          <a:p>
            <a:r>
              <a:rPr lang="en-US" dirty="0" smtClean="0"/>
              <a:t>	due </a:t>
            </a:r>
            <a:r>
              <a:rPr lang="en-US" dirty="0" smtClean="0"/>
              <a:t>1/30</a:t>
            </a:r>
            <a:r>
              <a:rPr lang="en-US" dirty="0" smtClean="0"/>
              <a:t> </a:t>
            </a:r>
            <a:r>
              <a:rPr lang="en-US" dirty="0" smtClean="0"/>
              <a:t>- </a:t>
            </a:r>
            <a:r>
              <a:rPr lang="en-US" dirty="0" err="1" smtClean="0"/>
              <a:t>EoD</a:t>
            </a:r>
            <a:endParaRPr lang="en-US" dirty="0" smtClean="0"/>
          </a:p>
          <a:p>
            <a:r>
              <a:rPr lang="en-US" dirty="0" smtClean="0"/>
              <a:t>Mid term presentations</a:t>
            </a:r>
          </a:p>
          <a:p>
            <a:r>
              <a:rPr lang="en-US" dirty="0" smtClean="0"/>
              <a:t>	</a:t>
            </a:r>
            <a:r>
              <a:rPr lang="en-US" dirty="0" smtClean="0"/>
              <a:t>3/6 </a:t>
            </a:r>
            <a:r>
              <a:rPr lang="en-US" dirty="0" smtClean="0"/>
              <a:t>– in class</a:t>
            </a:r>
          </a:p>
          <a:p>
            <a:r>
              <a:rPr lang="en-US" dirty="0" smtClean="0"/>
              <a:t>	</a:t>
            </a:r>
            <a:r>
              <a:rPr lang="en-US" dirty="0" smtClean="0"/>
              <a:t>3/9 </a:t>
            </a:r>
            <a:r>
              <a:rPr lang="en-US" dirty="0" smtClean="0"/>
              <a:t>– in class</a:t>
            </a:r>
          </a:p>
          <a:p>
            <a:r>
              <a:rPr lang="en-US" dirty="0" smtClean="0"/>
              <a:t>Final presentations</a:t>
            </a:r>
          </a:p>
          <a:p>
            <a:r>
              <a:rPr lang="en-US" dirty="0" smtClean="0"/>
              <a:t>	</a:t>
            </a:r>
            <a:r>
              <a:rPr lang="en-US" dirty="0" smtClean="0"/>
              <a:t>4/24 </a:t>
            </a:r>
            <a:r>
              <a:rPr lang="en-US" dirty="0" smtClean="0"/>
              <a:t>– in class</a:t>
            </a:r>
          </a:p>
          <a:p>
            <a:r>
              <a:rPr lang="en-US" dirty="0" smtClean="0"/>
              <a:t>	</a:t>
            </a:r>
            <a:r>
              <a:rPr lang="en-US" dirty="0" smtClean="0"/>
              <a:t>4/27</a:t>
            </a:r>
            <a:r>
              <a:rPr lang="en-US" dirty="0" smtClean="0"/>
              <a:t> </a:t>
            </a:r>
            <a:r>
              <a:rPr lang="en-US" dirty="0" smtClean="0"/>
              <a:t>– in class</a:t>
            </a:r>
          </a:p>
        </p:txBody>
      </p:sp>
    </p:spTree>
    <p:extLst>
      <p:ext uri="{BB962C8B-B14F-4D97-AF65-F5344CB8AC3E}">
        <p14:creationId xmlns:p14="http://schemas.microsoft.com/office/powerpoint/2010/main" val="2509430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Environments</a:t>
            </a:r>
            <a:endParaRPr lang="en-US" dirty="0"/>
          </a:p>
        </p:txBody>
      </p:sp>
      <p:sp>
        <p:nvSpPr>
          <p:cNvPr id="3" name="Text Placeholder 2"/>
          <p:cNvSpPr>
            <a:spLocks noGrp="1"/>
          </p:cNvSpPr>
          <p:nvPr>
            <p:ph type="body" idx="1"/>
          </p:nvPr>
        </p:nvSpPr>
        <p:spPr/>
        <p:txBody>
          <a:bodyPr>
            <a:normAutofit fontScale="85000" lnSpcReduction="20000"/>
          </a:bodyPr>
          <a:lstStyle/>
          <a:p>
            <a:pPr marL="400050" indent="-285750">
              <a:spcBef>
                <a:spcPts val="1200"/>
              </a:spcBef>
              <a:buFont typeface="Arial"/>
              <a:buChar char="•"/>
            </a:pPr>
            <a:r>
              <a:rPr lang="en-US" dirty="0" smtClean="0"/>
              <a:t>Apache</a:t>
            </a:r>
          </a:p>
          <a:p>
            <a:pPr marL="400050" indent="-285750">
              <a:spcBef>
                <a:spcPts val="1200"/>
              </a:spcBef>
              <a:buFont typeface="Arial"/>
              <a:buChar char="•"/>
            </a:pPr>
            <a:r>
              <a:rPr lang="en-US" dirty="0" smtClean="0"/>
              <a:t>PHP</a:t>
            </a:r>
          </a:p>
          <a:p>
            <a:pPr marL="400050" indent="-285750">
              <a:spcBef>
                <a:spcPts val="1200"/>
              </a:spcBef>
              <a:buFont typeface="Arial"/>
              <a:buChar char="•"/>
            </a:pPr>
            <a:r>
              <a:rPr lang="en-US" dirty="0" smtClean="0"/>
              <a:t>HTML5</a:t>
            </a:r>
          </a:p>
          <a:p>
            <a:pPr marL="400050" indent="-285750">
              <a:spcBef>
                <a:spcPts val="1200"/>
              </a:spcBef>
              <a:buFont typeface="Arial"/>
              <a:buChar char="•"/>
            </a:pPr>
            <a:r>
              <a:rPr lang="en-US" dirty="0" smtClean="0"/>
              <a:t>CSS</a:t>
            </a:r>
          </a:p>
          <a:p>
            <a:pPr marL="400050" indent="-285750">
              <a:spcBef>
                <a:spcPts val="1200"/>
              </a:spcBef>
              <a:buFont typeface="Arial"/>
              <a:buChar char="•"/>
            </a:pPr>
            <a:r>
              <a:rPr lang="en-US" dirty="0" err="1" smtClean="0"/>
              <a:t>Javascript</a:t>
            </a:r>
            <a:endParaRPr lang="en-US" dirty="0" smtClean="0"/>
          </a:p>
          <a:p>
            <a:pPr marL="400050" indent="-285750">
              <a:spcBef>
                <a:spcPts val="1200"/>
              </a:spcBef>
              <a:buFont typeface="Arial"/>
              <a:buChar char="•"/>
            </a:pPr>
            <a:r>
              <a:rPr lang="en-US" dirty="0" err="1" smtClean="0"/>
              <a:t>jQuery</a:t>
            </a:r>
            <a:endParaRPr lang="en-US" dirty="0" smtClean="0"/>
          </a:p>
          <a:p>
            <a:pPr marL="400050" indent="-285750">
              <a:spcBef>
                <a:spcPts val="1200"/>
              </a:spcBef>
              <a:buFont typeface="Arial"/>
              <a:buChar char="•"/>
            </a:pPr>
            <a:r>
              <a:rPr lang="en-US" dirty="0" err="1" smtClean="0"/>
              <a:t>jQueryUI</a:t>
            </a:r>
            <a:endParaRPr lang="en-US" dirty="0" smtClean="0"/>
          </a:p>
          <a:p>
            <a:pPr marL="400050" indent="-285750">
              <a:spcBef>
                <a:spcPts val="1200"/>
              </a:spcBef>
              <a:buFont typeface="Arial"/>
              <a:buChar char="•"/>
            </a:pPr>
            <a:r>
              <a:rPr lang="en-US" dirty="0" err="1" smtClean="0"/>
              <a:t>jQueryMobile</a:t>
            </a:r>
            <a:endParaRPr lang="en-US" dirty="0" smtClean="0"/>
          </a:p>
          <a:p>
            <a:pPr marL="400050" indent="-285750">
              <a:spcBef>
                <a:spcPts val="1200"/>
              </a:spcBef>
              <a:buFont typeface="Arial"/>
              <a:buChar char="•"/>
            </a:pPr>
            <a:r>
              <a:rPr lang="en-US" dirty="0" err="1" smtClean="0"/>
              <a:t>Node.js</a:t>
            </a:r>
            <a:endParaRPr lang="en-US" dirty="0" smtClean="0"/>
          </a:p>
          <a:p>
            <a:pPr marL="400050" indent="-285750">
              <a:spcBef>
                <a:spcPts val="1200"/>
              </a:spcBef>
              <a:buFont typeface="Arial"/>
              <a:buChar char="•"/>
            </a:pPr>
            <a:r>
              <a:rPr lang="en-US" dirty="0" err="1" smtClean="0"/>
              <a:t>mySQL</a:t>
            </a:r>
            <a:r>
              <a:rPr lang="en-US" dirty="0" smtClean="0"/>
              <a:t>/</a:t>
            </a:r>
            <a:r>
              <a:rPr lang="en-US" dirty="0" err="1" smtClean="0"/>
              <a:t>MariaDB</a:t>
            </a:r>
            <a:endParaRPr lang="en-US" dirty="0" smtClean="0"/>
          </a:p>
          <a:p>
            <a:pPr marL="400050" indent="-285750">
              <a:spcBef>
                <a:spcPts val="1200"/>
              </a:spcBef>
              <a:buFont typeface="Arial"/>
              <a:buChar char="•"/>
            </a:pPr>
            <a:r>
              <a:rPr lang="en-US" dirty="0" err="1" smtClean="0"/>
              <a:t>MongoDB</a:t>
            </a:r>
            <a:endParaRPr lang="en-US" dirty="0" smtClean="0"/>
          </a:p>
          <a:p>
            <a:pPr marL="400050" indent="-285750">
              <a:spcBef>
                <a:spcPts val="1200"/>
              </a:spcBef>
              <a:buFont typeface="Arial"/>
              <a:buChar char="•"/>
            </a:pPr>
            <a:r>
              <a:rPr lang="en-US" dirty="0" err="1" smtClean="0"/>
              <a:t>PostGreSQL</a:t>
            </a:r>
            <a:endParaRPr lang="en-US" dirty="0" smtClean="0"/>
          </a:p>
          <a:p>
            <a:pPr>
              <a:spcBef>
                <a:spcPts val="1200"/>
              </a:spcBef>
            </a:pPr>
            <a:endParaRPr lang="en-US" dirty="0"/>
          </a:p>
        </p:txBody>
      </p:sp>
    </p:spTree>
    <p:extLst>
      <p:ext uri="{BB962C8B-B14F-4D97-AF65-F5344CB8AC3E}">
        <p14:creationId xmlns:p14="http://schemas.microsoft.com/office/powerpoint/2010/main" val="179306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p:txBody>
          <a:bodyPr/>
          <a:lstStyle/>
          <a:p>
            <a:r>
              <a:rPr lang="en" sz="4000" dirty="0" err="1" smtClean="0"/>
              <a:t>require_once</a:t>
            </a:r>
            <a:endParaRPr lang="en" sz="4000" dirty="0"/>
          </a:p>
        </p:txBody>
      </p:sp>
      <p:sp>
        <p:nvSpPr>
          <p:cNvPr id="114" name="Shape 114"/>
          <p:cNvSpPr txBox="1">
            <a:spLocks noGrp="1"/>
          </p:cNvSpPr>
          <p:nvPr>
            <p:ph type="body" idx="1"/>
          </p:nvPr>
        </p:nvSpPr>
        <p:spPr/>
        <p:txBody>
          <a:bodyPr>
            <a:normAutofit fontScale="92500" lnSpcReduction="10000"/>
          </a:bodyPr>
          <a:lstStyle/>
          <a:p>
            <a:pPr lvl="0"/>
            <a:r>
              <a:rPr lang="en" dirty="0" smtClean="0"/>
              <a:t>required</a:t>
            </a:r>
          </a:p>
          <a:p>
            <a:pPr lvl="1"/>
            <a:r>
              <a:rPr lang="en" dirty="0" smtClean="0"/>
              <a:t>LAMP stack - you should already be familiar with how to install and configure this</a:t>
            </a:r>
            <a:r>
              <a:rPr lang="en-US" dirty="0" smtClean="0"/>
              <a:t> – </a:t>
            </a:r>
            <a:r>
              <a:rPr lang="en-US" sz="1900" b="1" dirty="0" smtClean="0"/>
              <a:t>(</a:t>
            </a:r>
            <a:r>
              <a:rPr lang="en-US" sz="1900" b="1" dirty="0" err="1" smtClean="0"/>
              <a:t>WebSys</a:t>
            </a:r>
            <a:r>
              <a:rPr lang="en-US" sz="1900" b="1" dirty="0" smtClean="0"/>
              <a:t> </a:t>
            </a:r>
            <a:r>
              <a:rPr lang="en-US" sz="1900" b="1" dirty="0" err="1" smtClean="0"/>
              <a:t>config</a:t>
            </a:r>
            <a:r>
              <a:rPr lang="en-US" sz="1900" b="1" dirty="0" smtClean="0"/>
              <a:t> is fine)</a:t>
            </a:r>
            <a:endParaRPr lang="en" sz="1900" b="1" dirty="0" smtClean="0"/>
          </a:p>
          <a:p>
            <a:pPr lvl="2"/>
            <a:r>
              <a:rPr lang="en" dirty="0" smtClean="0"/>
              <a:t>you must have </a:t>
            </a:r>
            <a:r>
              <a:rPr lang="en" dirty="0" smtClean="0">
                <a:hlinkClick r:id="rId3"/>
              </a:rPr>
              <a:t>Apache 2.4</a:t>
            </a:r>
            <a:r>
              <a:rPr lang="en" dirty="0" smtClean="0"/>
              <a:t>+ with </a:t>
            </a:r>
            <a:r>
              <a:rPr lang="en" dirty="0" smtClean="0">
                <a:hlinkClick r:id="rId4"/>
              </a:rPr>
              <a:t>PHP 5.4</a:t>
            </a:r>
            <a:r>
              <a:rPr lang="en" dirty="0" smtClean="0"/>
              <a:t>+</a:t>
            </a:r>
          </a:p>
          <a:p>
            <a:pPr lvl="2"/>
            <a:r>
              <a:rPr lang="en" dirty="0" smtClean="0"/>
              <a:t>MySQL (PostgreSQL, MongoDB later in semester)</a:t>
            </a:r>
          </a:p>
          <a:p>
            <a:pPr lvl="2"/>
            <a:r>
              <a:rPr lang="en" dirty="0" smtClean="0">
                <a:hlinkClick r:id="rId5"/>
              </a:rPr>
              <a:t>XAMPP</a:t>
            </a:r>
            <a:r>
              <a:rPr lang="en" dirty="0" smtClean="0"/>
              <a:t> is a reasonable</a:t>
            </a:r>
            <a:r>
              <a:rPr lang="en-US" dirty="0" smtClean="0"/>
              <a:t>-</a:t>
            </a:r>
            <a:r>
              <a:rPr lang="en-US" dirty="0" err="1" smtClean="0"/>
              <a:t>ish</a:t>
            </a:r>
            <a:r>
              <a:rPr lang="en" dirty="0" smtClean="0"/>
              <a:t> choice</a:t>
            </a:r>
            <a:endParaRPr lang="en-US" dirty="0" smtClean="0"/>
          </a:p>
          <a:p>
            <a:pPr lvl="3"/>
            <a:r>
              <a:rPr lang="en-US" dirty="0" smtClean="0"/>
              <a:t>Homebrew (Mac) or WAMP (W10) may be better</a:t>
            </a:r>
            <a:endParaRPr lang="en" dirty="0" smtClean="0"/>
          </a:p>
          <a:p>
            <a:pPr lvl="1"/>
            <a:r>
              <a:rPr lang="en" dirty="0" smtClean="0"/>
              <a:t>IDE (like </a:t>
            </a:r>
            <a:r>
              <a:rPr lang="en" dirty="0" smtClean="0">
                <a:hlinkClick r:id="rId6"/>
              </a:rPr>
              <a:t>intelliJ</a:t>
            </a:r>
            <a:r>
              <a:rPr lang="en" dirty="0" smtClean="0"/>
              <a:t>) or text editor (like </a:t>
            </a:r>
            <a:r>
              <a:rPr lang="en" dirty="0" smtClean="0">
                <a:hlinkClick r:id="rId7"/>
              </a:rPr>
              <a:t>sublime text</a:t>
            </a:r>
            <a:r>
              <a:rPr lang="en" dirty="0" smtClean="0"/>
              <a:t>)</a:t>
            </a:r>
            <a:endParaRPr lang="en-US" dirty="0" smtClean="0"/>
          </a:p>
          <a:p>
            <a:pPr lvl="1"/>
            <a:r>
              <a:rPr lang="en-US" dirty="0" smtClean="0"/>
              <a:t>GIT</a:t>
            </a:r>
            <a:endParaRPr lang="en" dirty="0" smtClean="0"/>
          </a:p>
          <a:p>
            <a:pPr lvl="0"/>
            <a:r>
              <a:rPr lang="en" dirty="0" smtClean="0"/>
              <a:t>optional - but highly recommended</a:t>
            </a:r>
          </a:p>
          <a:p>
            <a:pPr lvl="1"/>
            <a:r>
              <a:rPr lang="en" dirty="0" smtClean="0">
                <a:hlinkClick r:id="rId8"/>
              </a:rPr>
              <a:t>virtualbox</a:t>
            </a:r>
          </a:p>
          <a:p>
            <a:pPr lvl="1"/>
            <a:r>
              <a:rPr lang="en" dirty="0" smtClean="0">
                <a:hlinkClick r:id="rId9"/>
              </a:rPr>
              <a:t>VMware</a:t>
            </a:r>
          </a:p>
          <a:p>
            <a:pPr lvl="1"/>
            <a:r>
              <a:rPr lang="en" dirty="0" err="1" smtClean="0"/>
              <a:t>etc</a:t>
            </a:r>
            <a:endParaRPr lang="en" dirty="0" smtClean="0"/>
          </a:p>
          <a:p>
            <a:endParaRPr lang="en" dirty="0" smtClean="0"/>
          </a:p>
          <a:p>
            <a:endParaRPr lang="en" dirty="0" smtClean="0"/>
          </a:p>
          <a:p>
            <a:endParaRPr lang="en" dirty="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Homebrew for Mac</a:t>
            </a:r>
            <a:endParaRPr lang="en-US"/>
          </a:p>
        </p:txBody>
      </p:sp>
      <p:sp>
        <p:nvSpPr>
          <p:cNvPr id="3" name="Text Placeholder 2"/>
          <p:cNvSpPr>
            <a:spLocks noGrp="1"/>
          </p:cNvSpPr>
          <p:nvPr>
            <p:ph type="body" idx="1"/>
          </p:nvPr>
        </p:nvSpPr>
        <p:spPr/>
        <p:txBody>
          <a:bodyPr/>
          <a:lstStyle/>
          <a:p>
            <a:r>
              <a:rPr lang="en-US" dirty="0" smtClean="0"/>
              <a:t>Suggestions</a:t>
            </a:r>
          </a:p>
          <a:p>
            <a:pPr marL="400050" indent="-285750">
              <a:buFontTx/>
              <a:buChar char="•"/>
            </a:pPr>
            <a:r>
              <a:rPr lang="en-US" dirty="0" smtClean="0"/>
              <a:t>Mac : Homebrew for all except Apache</a:t>
            </a:r>
          </a:p>
          <a:p>
            <a:pPr marL="736600" lvl="1" indent="-285750">
              <a:buFontTx/>
              <a:buChar char="•"/>
            </a:pPr>
            <a:r>
              <a:rPr lang="en-US" dirty="0" smtClean="0"/>
              <a:t>I have a tutorial if interested</a:t>
            </a:r>
          </a:p>
          <a:p>
            <a:pPr marL="400050" indent="-285750">
              <a:buFontTx/>
              <a:buChar char="•"/>
            </a:pPr>
            <a:r>
              <a:rPr lang="en-US" dirty="0"/>
              <a:t>https://</a:t>
            </a:r>
            <a:r>
              <a:rPr lang="en-US" dirty="0" err="1"/>
              <a:t>coderwall.com</a:t>
            </a:r>
            <a:r>
              <a:rPr lang="en-US" dirty="0"/>
              <a:t>/p/lbaf6q</a:t>
            </a:r>
            <a:endParaRPr lang="en-US" dirty="0" smtClean="0"/>
          </a:p>
          <a:p>
            <a:pPr marL="400050" indent="-285750">
              <a:buFontTx/>
              <a:buChar char="•"/>
            </a:pPr>
            <a:r>
              <a:rPr lang="en-US" dirty="0" smtClean="0">
                <a:hlinkClick r:id="rId2"/>
              </a:rPr>
              <a:t>https</a:t>
            </a:r>
            <a:r>
              <a:rPr lang="en-US" dirty="0">
                <a:hlinkClick r:id="rId2"/>
              </a:rPr>
              <a:t>://</a:t>
            </a:r>
            <a:r>
              <a:rPr lang="en-US" dirty="0" smtClean="0">
                <a:hlinkClick r:id="rId2"/>
              </a:rPr>
              <a:t>getgrav.org/blog/macos-sierra-apache-multiple-php-versions</a:t>
            </a:r>
            <a:endParaRPr lang="en-US" dirty="0" smtClean="0"/>
          </a:p>
          <a:p>
            <a:pPr marL="400050" indent="-285750">
              <a:buFontTx/>
              <a:buChar char="•"/>
            </a:pPr>
            <a:endParaRPr lang="en-US" dirty="0" smtClean="0"/>
          </a:p>
          <a:p>
            <a:pPr marL="400050" indent="-285750">
              <a:buFontTx/>
              <a:buChar char="•"/>
            </a:pPr>
            <a:endParaRPr lang="en-US" dirty="0" smtClean="0"/>
          </a:p>
          <a:p>
            <a:pPr marL="400050" indent="-285750">
              <a:buFontTx/>
              <a:buChar char="•"/>
            </a:pPr>
            <a:endParaRPr lang="en-US" dirty="0" smtClean="0"/>
          </a:p>
          <a:p>
            <a:pPr marL="400050" indent="-285750">
              <a:buFontTx/>
              <a:buChar char="•"/>
            </a:pPr>
            <a:endParaRPr lang="en-US" dirty="0"/>
          </a:p>
        </p:txBody>
      </p:sp>
    </p:spTree>
    <p:extLst>
      <p:ext uri="{BB962C8B-B14F-4D97-AF65-F5344CB8AC3E}">
        <p14:creationId xmlns:p14="http://schemas.microsoft.com/office/powerpoint/2010/main" val="2733210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801"/>
            <a:ext cx="7315499" cy="923437"/>
          </a:xfrm>
        </p:spPr>
        <p:txBody>
          <a:bodyPr/>
          <a:lstStyle/>
          <a:p>
            <a:r>
              <a:rPr lang="en-US" sz="4000" dirty="0" smtClean="0"/>
              <a:t>OK – so now what?</a:t>
            </a:r>
            <a:endParaRPr lang="en-US" sz="4000" dirty="0"/>
          </a:p>
        </p:txBody>
      </p:sp>
      <p:sp>
        <p:nvSpPr>
          <p:cNvPr id="3" name="Text Placeholder 2"/>
          <p:cNvSpPr>
            <a:spLocks noGrp="1"/>
          </p:cNvSpPr>
          <p:nvPr>
            <p:ph type="body" idx="1"/>
          </p:nvPr>
        </p:nvSpPr>
        <p:spPr>
          <a:xfrm>
            <a:off x="457200" y="1273996"/>
            <a:ext cx="8229600" cy="5270891"/>
          </a:xfrm>
        </p:spPr>
        <p:txBody>
          <a:bodyPr/>
          <a:lstStyle/>
          <a:p>
            <a:r>
              <a:rPr lang="en-US" dirty="0" smtClean="0"/>
              <a:t>Today and until Thursday</a:t>
            </a:r>
          </a:p>
          <a:p>
            <a:r>
              <a:rPr lang="en-US" dirty="0" smtClean="0"/>
              <a:t>Setup your environments</a:t>
            </a:r>
          </a:p>
          <a:p>
            <a:r>
              <a:rPr lang="en-US" dirty="0" smtClean="0"/>
              <a:t>Minimum – Apache, PHP, MySQL – virtual server – ‘</a:t>
            </a:r>
            <a:r>
              <a:rPr lang="en-US" dirty="0" err="1" smtClean="0"/>
              <a:t>websci</a:t>
            </a:r>
            <a:r>
              <a:rPr lang="en-US" dirty="0" smtClean="0"/>
              <a:t>’</a:t>
            </a:r>
          </a:p>
          <a:p>
            <a:r>
              <a:rPr lang="en-US" dirty="0" smtClean="0"/>
              <a:t>Again – recommend a virtual environment</a:t>
            </a:r>
          </a:p>
          <a:p>
            <a:r>
              <a:rPr lang="en-US" dirty="0" smtClean="0"/>
              <a:t>CLASS CONVENTION-</a:t>
            </a:r>
          </a:p>
          <a:p>
            <a:pPr lvl="1"/>
            <a:r>
              <a:rPr lang="en-US" dirty="0" smtClean="0"/>
              <a:t>Database names, submissions, </a:t>
            </a:r>
            <a:r>
              <a:rPr lang="en-US" dirty="0" err="1" smtClean="0"/>
              <a:t>etc</a:t>
            </a:r>
            <a:r>
              <a:rPr lang="en-US" dirty="0" smtClean="0"/>
              <a:t>… must include your </a:t>
            </a:r>
            <a:r>
              <a:rPr lang="en-US" dirty="0" err="1" smtClean="0"/>
              <a:t>rcsid</a:t>
            </a:r>
            <a:r>
              <a:rPr lang="en-US" dirty="0" smtClean="0"/>
              <a:t> – </a:t>
            </a:r>
            <a:r>
              <a:rPr lang="en-US" dirty="0" err="1" smtClean="0"/>
              <a:t>ie</a:t>
            </a:r>
            <a:r>
              <a:rPr lang="en-US" smtClean="0"/>
              <a:t> </a:t>
            </a:r>
            <a:r>
              <a:rPr lang="en-US" smtClean="0"/>
              <a:t>ITWS4500-S17-plotkr2-lab2.zip</a:t>
            </a:r>
            <a:r>
              <a:rPr lang="en-US" smtClean="0"/>
              <a:t>, </a:t>
            </a:r>
            <a:endParaRPr lang="en-US" smtClean="0"/>
          </a:p>
          <a:p>
            <a:pPr lvl="1"/>
            <a:r>
              <a:rPr lang="en-US" smtClean="0"/>
              <a:t>or </a:t>
            </a:r>
            <a:r>
              <a:rPr lang="en-US" smtClean="0"/>
              <a:t>NO </a:t>
            </a:r>
            <a:r>
              <a:rPr lang="en-US" dirty="0" smtClean="0"/>
              <a:t>CREDIT!</a:t>
            </a:r>
          </a:p>
          <a:p>
            <a:endParaRPr lang="en-US" dirty="0"/>
          </a:p>
        </p:txBody>
      </p:sp>
    </p:spTree>
    <p:extLst>
      <p:ext uri="{BB962C8B-B14F-4D97-AF65-F5344CB8AC3E}">
        <p14:creationId xmlns:p14="http://schemas.microsoft.com/office/powerpoint/2010/main" val="219260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Details</a:t>
            </a:r>
            <a:endParaRPr lang="en-US" dirty="0"/>
          </a:p>
        </p:txBody>
      </p:sp>
      <p:sp>
        <p:nvSpPr>
          <p:cNvPr id="3" name="Content Placeholder 2"/>
          <p:cNvSpPr>
            <a:spLocks noGrp="1"/>
          </p:cNvSpPr>
          <p:nvPr>
            <p:ph idx="1"/>
          </p:nvPr>
        </p:nvSpPr>
        <p:spPr/>
        <p:txBody>
          <a:bodyPr>
            <a:normAutofit fontScale="92500"/>
          </a:bodyPr>
          <a:lstStyle/>
          <a:p>
            <a:r>
              <a:rPr lang="en-US" dirty="0" smtClean="0"/>
              <a:t>Mondays and Thursdays from 4:00 PM to 5:50 PM</a:t>
            </a:r>
          </a:p>
          <a:p>
            <a:pPr lvl="1"/>
            <a:r>
              <a:rPr lang="en-US" dirty="0" smtClean="0"/>
              <a:t>Class format – 2 x 1:50 classes</a:t>
            </a:r>
          </a:p>
          <a:p>
            <a:pPr lvl="1"/>
            <a:r>
              <a:rPr lang="en-US" dirty="0" smtClean="0"/>
              <a:t>Mondays : Lectures (generally)</a:t>
            </a:r>
          </a:p>
          <a:p>
            <a:pPr lvl="1"/>
            <a:r>
              <a:rPr lang="en-US" dirty="0" smtClean="0"/>
              <a:t>Thursdays : Labs (generally)</a:t>
            </a:r>
          </a:p>
          <a:p>
            <a:pPr lvl="1"/>
            <a:r>
              <a:rPr lang="en-US" dirty="0" smtClean="0"/>
              <a:t>Labs must be submitted by midnight before next Lab class.</a:t>
            </a:r>
          </a:p>
          <a:p>
            <a:pPr lvl="1"/>
            <a:r>
              <a:rPr lang="en-US" dirty="0" smtClean="0"/>
              <a:t>Labs will be done individually, but you may collaborate with your group : more on this...</a:t>
            </a:r>
          </a:p>
          <a:p>
            <a:pPr lvl="1"/>
            <a:r>
              <a:rPr lang="en-US" smtClean="0"/>
              <a:t>Homework</a:t>
            </a:r>
            <a:endParaRPr lang="en-US" dirty="0" smtClean="0"/>
          </a:p>
          <a:p>
            <a:pPr lvl="1"/>
            <a:r>
              <a:rPr lang="en-US" dirty="0" smtClean="0"/>
              <a:t>2 Quizzes – No Final – although Quiz 2 might ‘feel’ like one.</a:t>
            </a:r>
          </a:p>
          <a:p>
            <a:pPr lvl="1"/>
            <a:r>
              <a:rPr lang="en-US" dirty="0" smtClean="0"/>
              <a:t>Term Project – group presentations : more on this ...</a:t>
            </a:r>
          </a:p>
          <a:p>
            <a:pPr lvl="1"/>
            <a:endParaRPr lang="en-US" dirty="0" smtClean="0"/>
          </a:p>
          <a:p>
            <a:pPr lvl="1"/>
            <a:endParaRPr lang="en-US"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pPr/>
              <a:t>2</a:t>
            </a:fld>
            <a:endParaRPr lang="en-US"/>
          </a:p>
        </p:txBody>
      </p:sp>
    </p:spTree>
    <p:extLst>
      <p:ext uri="{BB962C8B-B14F-4D97-AF65-F5344CB8AC3E}">
        <p14:creationId xmlns:p14="http://schemas.microsoft.com/office/powerpoint/2010/main" val="3540043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are we?</a:t>
            </a:r>
            <a:endParaRPr lang="en-US" dirty="0"/>
          </a:p>
        </p:txBody>
      </p:sp>
      <p:sp>
        <p:nvSpPr>
          <p:cNvPr id="3" name="Content Placeholder 2"/>
          <p:cNvSpPr>
            <a:spLocks noGrp="1"/>
          </p:cNvSpPr>
          <p:nvPr>
            <p:ph idx="1"/>
          </p:nvPr>
        </p:nvSpPr>
        <p:spPr>
          <a:xfrm>
            <a:off x="400833" y="1600201"/>
            <a:ext cx="8190718" cy="4343400"/>
          </a:xfrm>
        </p:spPr>
        <p:txBody>
          <a:bodyPr>
            <a:normAutofit lnSpcReduction="10000"/>
          </a:bodyPr>
          <a:lstStyle/>
          <a:p>
            <a:r>
              <a:rPr lang="en-US" dirty="0" smtClean="0"/>
              <a:t>Instructor:  Richard M. Plotka</a:t>
            </a:r>
          </a:p>
          <a:p>
            <a:pPr lvl="1"/>
            <a:r>
              <a:rPr lang="en-US" dirty="0" smtClean="0"/>
              <a:t>Office location:  </a:t>
            </a:r>
            <a:r>
              <a:rPr lang="en-US" dirty="0" err="1" smtClean="0"/>
              <a:t>Lally</a:t>
            </a:r>
            <a:r>
              <a:rPr lang="en-US" dirty="0" smtClean="0"/>
              <a:t>, room 304</a:t>
            </a:r>
          </a:p>
          <a:p>
            <a:pPr lvl="1"/>
            <a:r>
              <a:rPr lang="en-US" dirty="0" smtClean="0"/>
              <a:t>Telephone number:  516-527-9860</a:t>
            </a:r>
          </a:p>
          <a:p>
            <a:pPr lvl="1"/>
            <a:r>
              <a:rPr lang="en-US" dirty="0" smtClean="0"/>
              <a:t>Office hours: Monday &amp; Thursday </a:t>
            </a:r>
            <a:r>
              <a:rPr lang="en-US" dirty="0" smtClean="0"/>
              <a:t>2</a:t>
            </a:r>
            <a:r>
              <a:rPr lang="en-US" dirty="0" smtClean="0"/>
              <a:t>:00-3:00 or by appt.</a:t>
            </a:r>
            <a:endParaRPr lang="en-US" dirty="0" smtClean="0"/>
          </a:p>
          <a:p>
            <a:pPr lvl="1"/>
            <a:r>
              <a:rPr lang="en-US" dirty="0" smtClean="0"/>
              <a:t>E-mail address: </a:t>
            </a:r>
            <a:r>
              <a:rPr lang="en-US" dirty="0" smtClean="0">
                <a:hlinkClick r:id="rId2"/>
              </a:rPr>
              <a:t>rplotka@rpi.edu</a:t>
            </a:r>
            <a:endParaRPr lang="en-US" dirty="0" smtClean="0"/>
          </a:p>
          <a:p>
            <a:pPr lvl="1"/>
            <a:r>
              <a:rPr lang="en-US" dirty="0" smtClean="0"/>
              <a:t>LinkedIn, Skype, FB &amp; G+ : rplotka@tsi400.com</a:t>
            </a:r>
          </a:p>
          <a:p>
            <a:r>
              <a:rPr lang="en-US" dirty="0" smtClean="0"/>
              <a:t>Teaching Assistant: </a:t>
            </a:r>
            <a:r>
              <a:rPr lang="en-US" dirty="0" smtClean="0"/>
              <a:t>Corey Byrne</a:t>
            </a:r>
            <a:endParaRPr lang="en-US" dirty="0" smtClean="0"/>
          </a:p>
          <a:p>
            <a:pPr lvl="1"/>
            <a:r>
              <a:rPr lang="en-US" dirty="0" smtClean="0"/>
              <a:t>TA office location: ITWS Lab – </a:t>
            </a:r>
            <a:r>
              <a:rPr lang="en-US" dirty="0" err="1" smtClean="0"/>
              <a:t>Lally</a:t>
            </a:r>
            <a:r>
              <a:rPr lang="en-US" dirty="0" smtClean="0"/>
              <a:t> 205</a:t>
            </a:r>
          </a:p>
          <a:p>
            <a:pPr lvl="1"/>
            <a:r>
              <a:rPr lang="en-US" dirty="0" smtClean="0"/>
              <a:t>TA office hours: </a:t>
            </a:r>
          </a:p>
          <a:p>
            <a:pPr lvl="1"/>
            <a:r>
              <a:rPr lang="en-US" dirty="0" smtClean="0"/>
              <a:t>TA e</a:t>
            </a:r>
            <a:r>
              <a:rPr lang="en-US" dirty="0"/>
              <a:t>-mail</a:t>
            </a:r>
            <a:r>
              <a:rPr lang="en-US" dirty="0" smtClean="0"/>
              <a:t>: </a:t>
            </a:r>
            <a:r>
              <a:rPr lang="en-US" dirty="0" smtClean="0"/>
              <a:t>byrnec3@rpi.edu</a:t>
            </a:r>
            <a:endParaRPr lang="en-US" dirty="0"/>
          </a:p>
          <a:p>
            <a:pPr lvl="1"/>
            <a:endParaRPr lang="en-US" dirty="0" smtClean="0"/>
          </a:p>
        </p:txBody>
      </p:sp>
      <p:sp>
        <p:nvSpPr>
          <p:cNvPr id="5" name="Footer Placeholder 4"/>
          <p:cNvSpPr>
            <a:spLocks noGrp="1"/>
          </p:cNvSpPr>
          <p:nvPr>
            <p:ph type="ftr" sz="quarter" idx="11"/>
          </p:nvPr>
        </p:nvSpPr>
        <p:spPr/>
        <p:txBody>
          <a:bodyPr/>
          <a:lstStyle/>
          <a:p>
            <a:r>
              <a:rPr lang="en-US" smtClean="0"/>
              <a:t>Web Systems I</a:t>
            </a:r>
            <a:endParaRPr lang="en-US" dirty="0"/>
          </a:p>
        </p:txBody>
      </p:sp>
      <p:sp>
        <p:nvSpPr>
          <p:cNvPr id="6" name="Slide Number Placeholder 5"/>
          <p:cNvSpPr>
            <a:spLocks noGrp="1"/>
          </p:cNvSpPr>
          <p:nvPr>
            <p:ph type="sldNum" sz="quarter" idx="12"/>
          </p:nvPr>
        </p:nvSpPr>
        <p:spPr/>
        <p:txBody>
          <a:bodyPr/>
          <a:lstStyle/>
          <a:p>
            <a:fld id="{1348FA58-ACD3-EF48-A0D6-1D05E71C8433}" type="slidenum">
              <a:rPr lang="en-US" smtClean="0"/>
              <a:pPr/>
              <a:t>3</a:t>
            </a:fld>
            <a:endParaRPr lang="en-US"/>
          </a:p>
        </p:txBody>
      </p:sp>
    </p:spTree>
    <p:extLst>
      <p:ext uri="{BB962C8B-B14F-4D97-AF65-F5344CB8AC3E}">
        <p14:creationId xmlns:p14="http://schemas.microsoft.com/office/powerpoint/2010/main" val="3341933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are you?</a:t>
            </a:r>
            <a:endParaRPr lang="en-US" dirty="0"/>
          </a:p>
        </p:txBody>
      </p:sp>
      <p:sp>
        <p:nvSpPr>
          <p:cNvPr id="3" name="Content Placeholder 2"/>
          <p:cNvSpPr>
            <a:spLocks noGrp="1"/>
          </p:cNvSpPr>
          <p:nvPr>
            <p:ph idx="1"/>
          </p:nvPr>
        </p:nvSpPr>
        <p:spPr/>
        <p:txBody>
          <a:bodyPr/>
          <a:lstStyle/>
          <a:p>
            <a:r>
              <a:rPr lang="en-US" smtClean="0"/>
              <a:t>Introductions</a:t>
            </a:r>
          </a:p>
          <a:p>
            <a:pPr lvl="1"/>
            <a:r>
              <a:rPr lang="en-US" smtClean="0"/>
              <a:t>Stand up</a:t>
            </a:r>
          </a:p>
          <a:p>
            <a:pPr lvl="1"/>
            <a:r>
              <a:rPr lang="en-US" smtClean="0"/>
              <a:t>Name</a:t>
            </a:r>
          </a:p>
          <a:p>
            <a:pPr lvl="1"/>
            <a:r>
              <a:rPr lang="en-US" smtClean="0"/>
              <a:t>Where are you from</a:t>
            </a:r>
          </a:p>
          <a:p>
            <a:pPr lvl="1"/>
            <a:r>
              <a:rPr lang="en-US" smtClean="0"/>
              <a:t>Major/concentration</a:t>
            </a:r>
          </a:p>
          <a:p>
            <a:pPr lvl="1"/>
            <a:r>
              <a:rPr lang="en-US" smtClean="0"/>
              <a:t>Experience</a:t>
            </a:r>
          </a:p>
          <a:p>
            <a:pPr lvl="1"/>
            <a:r>
              <a:rPr lang="en-US" smtClean="0"/>
              <a:t>Interests</a:t>
            </a:r>
          </a:p>
          <a:p>
            <a:pPr lvl="1"/>
            <a:r>
              <a:rPr lang="en-US" smtClean="0"/>
              <a:t>What are you hoping to get from this course</a:t>
            </a:r>
          </a:p>
          <a:p>
            <a:pPr lvl="1"/>
            <a:r>
              <a:rPr lang="en-US" smtClean="0"/>
              <a:t>Any hobbies</a:t>
            </a:r>
            <a:endParaRPr lang="en-US" dirty="0"/>
          </a:p>
        </p:txBody>
      </p:sp>
      <p:sp>
        <p:nvSpPr>
          <p:cNvPr id="5" name="Footer Placeholder 4"/>
          <p:cNvSpPr>
            <a:spLocks noGrp="1"/>
          </p:cNvSpPr>
          <p:nvPr>
            <p:ph type="ftr" sz="quarter" idx="11"/>
          </p:nvPr>
        </p:nvSpPr>
        <p:spPr/>
        <p:txBody>
          <a:bodyPr/>
          <a:lstStyle/>
          <a:p>
            <a:r>
              <a:rPr lang="en-US" smtClean="0"/>
              <a:t>Web Systems I</a:t>
            </a:r>
            <a:endParaRPr lang="en-US" dirty="0"/>
          </a:p>
        </p:txBody>
      </p:sp>
      <p:sp>
        <p:nvSpPr>
          <p:cNvPr id="6" name="Slide Number Placeholder 5"/>
          <p:cNvSpPr>
            <a:spLocks noGrp="1"/>
          </p:cNvSpPr>
          <p:nvPr>
            <p:ph type="sldNum" sz="quarter" idx="12"/>
          </p:nvPr>
        </p:nvSpPr>
        <p:spPr/>
        <p:txBody>
          <a:bodyPr/>
          <a:lstStyle/>
          <a:p>
            <a:fld id="{1348FA58-ACD3-EF48-A0D6-1D05E71C8433}" type="slidenum">
              <a:rPr lang="en-US" smtClean="0"/>
              <a:pPr/>
              <a:t>4</a:t>
            </a:fld>
            <a:endParaRPr lang="en-US"/>
          </a:p>
        </p:txBody>
      </p:sp>
    </p:spTree>
    <p:extLst>
      <p:ext uri="{BB962C8B-B14F-4D97-AF65-F5344CB8AC3E}">
        <p14:creationId xmlns:p14="http://schemas.microsoft.com/office/powerpoint/2010/main" val="2901302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134801"/>
            <a:ext cx="7315499" cy="923437"/>
          </a:xfrm>
        </p:spPr>
        <p:txBody>
          <a:bodyPr/>
          <a:lstStyle/>
          <a:p>
            <a:r>
              <a:rPr lang="en" smtClean="0"/>
              <a:t>&lt;grading&gt;</a:t>
            </a:r>
            <a:endParaRPr lang="en" dirty="0"/>
          </a:p>
        </p:txBody>
      </p:sp>
      <p:sp>
        <p:nvSpPr>
          <p:cNvPr id="102" name="Shape 102"/>
          <p:cNvSpPr txBox="1">
            <a:spLocks noGrp="1"/>
          </p:cNvSpPr>
          <p:nvPr>
            <p:ph type="body" idx="1"/>
          </p:nvPr>
        </p:nvSpPr>
        <p:spPr>
          <a:xfrm>
            <a:off x="205483" y="1130158"/>
            <a:ext cx="8743308" cy="5414730"/>
          </a:xfrm>
        </p:spPr>
        <p:txBody>
          <a:bodyPr>
            <a:normAutofit/>
          </a:bodyPr>
          <a:lstStyle/>
          <a:p>
            <a:pPr lvl="0"/>
            <a:r>
              <a:rPr lang="en" dirty="0" smtClean="0"/>
              <a:t>Lectures will consist of</a:t>
            </a:r>
          </a:p>
          <a:p>
            <a:pPr lvl="1"/>
            <a:r>
              <a:rPr lang="en" dirty="0" smtClean="0"/>
              <a:t>lectures</a:t>
            </a:r>
          </a:p>
          <a:p>
            <a:pPr lvl="1"/>
            <a:r>
              <a:rPr lang="en" dirty="0" smtClean="0"/>
              <a:t>labs </a:t>
            </a:r>
          </a:p>
          <a:p>
            <a:pPr lvl="1"/>
            <a:r>
              <a:rPr lang="en" dirty="0" smtClean="0"/>
              <a:t>quizzes </a:t>
            </a:r>
          </a:p>
          <a:p>
            <a:pPr lvl="1"/>
            <a:r>
              <a:rPr lang="en" dirty="0" smtClean="0"/>
              <a:t>group term project presentations </a:t>
            </a:r>
          </a:p>
          <a:p>
            <a:pPr lvl="0"/>
            <a:r>
              <a:rPr lang="en" dirty="0" smtClean="0"/>
              <a:t>Grading will consist of</a:t>
            </a:r>
          </a:p>
          <a:p>
            <a:pPr lvl="1"/>
            <a:r>
              <a:rPr lang="en" sz="2000" dirty="0" smtClean="0"/>
              <a:t>labs (10 * 50 points) (50%)</a:t>
            </a:r>
          </a:p>
          <a:p>
            <a:pPr lvl="1"/>
            <a:r>
              <a:rPr lang="en" sz="2000" dirty="0" smtClean="0"/>
              <a:t>quizzes (2 * 100 points) (20%)</a:t>
            </a:r>
          </a:p>
          <a:p>
            <a:pPr lvl="1"/>
            <a:r>
              <a:rPr lang="en" sz="2000" dirty="0" smtClean="0"/>
              <a:t>term project grade (presentation and application)</a:t>
            </a:r>
            <a:r>
              <a:rPr lang="en-US" sz="2000" dirty="0" smtClean="0"/>
              <a:t> </a:t>
            </a:r>
            <a:r>
              <a:rPr lang="en" sz="2000" dirty="0" smtClean="0"/>
              <a:t>(1 * 300 points) (30%)</a:t>
            </a:r>
          </a:p>
          <a:p>
            <a:pPr lvl="1"/>
            <a:r>
              <a:rPr lang="en" sz="2000" dirty="0" smtClean="0"/>
              <a:t>group peer review &amp; class participation (+/- 10% of final grade)</a:t>
            </a:r>
          </a:p>
          <a:p>
            <a:endParaRPr lang="en" dirty="0" smtClean="0"/>
          </a:p>
          <a:p>
            <a:endParaRPr lang="en" dirty="0" smtClean="0"/>
          </a:p>
          <a:p>
            <a:endParaRPr lang="en" dirty="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134802"/>
            <a:ext cx="7315499" cy="1035250"/>
          </a:xfrm>
          <a:prstGeom prst="rect">
            <a:avLst/>
          </a:prstGeom>
        </p:spPr>
        <p:txBody>
          <a:bodyPr lIns="91425" tIns="91425" rIns="91425" bIns="91425" anchor="b" anchorCtr="0">
            <a:noAutofit/>
          </a:bodyPr>
          <a:lstStyle/>
          <a:p>
            <a:pPr lvl="0" rtl="0">
              <a:buNone/>
            </a:pPr>
            <a:r>
              <a:rPr lang="en" dirty="0"/>
              <a:t>&lt;grading&gt;</a:t>
            </a:r>
          </a:p>
        </p:txBody>
      </p:sp>
      <p:sp>
        <p:nvSpPr>
          <p:cNvPr id="108" name="Shape 108"/>
          <p:cNvSpPr txBox="1">
            <a:spLocks noGrp="1"/>
          </p:cNvSpPr>
          <p:nvPr>
            <p:ph type="body" idx="1"/>
          </p:nvPr>
        </p:nvSpPr>
        <p:spPr>
          <a:xfrm>
            <a:off x="457200" y="1191007"/>
            <a:ext cx="8229600" cy="4840199"/>
          </a:xfrm>
          <a:prstGeom prst="rect">
            <a:avLst/>
          </a:prstGeom>
        </p:spPr>
        <p:txBody>
          <a:bodyPr lIns="91425" tIns="91425" rIns="91425" bIns="91425" anchor="t" anchorCtr="0">
            <a:noAutofit/>
          </a:bodyPr>
          <a:lstStyle/>
          <a:p>
            <a:pPr marL="457200" lvl="0" indent="-342900" rtl="0">
              <a:buClr>
                <a:schemeClr val="dk2"/>
              </a:buClr>
              <a:buSzPct val="166666"/>
              <a:buFont typeface="Arial"/>
              <a:buChar char="•"/>
            </a:pPr>
            <a:r>
              <a:rPr lang="en" dirty="0"/>
              <a:t>Participation is based on;</a:t>
            </a:r>
          </a:p>
          <a:p>
            <a:pPr marL="914400" lvl="1" indent="-342900" rtl="0">
              <a:buClr>
                <a:schemeClr val="dk2"/>
              </a:buClr>
              <a:buSzPct val="100000"/>
              <a:buFont typeface="Courier New"/>
              <a:buChar char="o"/>
            </a:pPr>
            <a:r>
              <a:rPr lang="en" dirty="0"/>
              <a:t>attendance</a:t>
            </a:r>
          </a:p>
          <a:p>
            <a:pPr marL="914400" lvl="1" indent="-342900" rtl="0">
              <a:buClr>
                <a:schemeClr val="dk2"/>
              </a:buClr>
              <a:buSzPct val="100000"/>
              <a:buFont typeface="Courier New"/>
              <a:buChar char="o"/>
            </a:pPr>
            <a:r>
              <a:rPr lang="en" dirty="0"/>
              <a:t>inclass and out of class participation - </a:t>
            </a:r>
          </a:p>
          <a:p>
            <a:pPr marL="1371600" lvl="2" indent="-342900" rtl="0">
              <a:buClr>
                <a:schemeClr val="dk2"/>
              </a:buClr>
              <a:buSzPct val="100000"/>
              <a:buFont typeface="Wingdings"/>
              <a:buChar char="§"/>
            </a:pPr>
            <a:r>
              <a:rPr lang="en" dirty="0"/>
              <a:t>interactivity in class/lab</a:t>
            </a:r>
          </a:p>
          <a:p>
            <a:pPr marL="1371600" lvl="2" indent="-342900" rtl="0">
              <a:buClr>
                <a:schemeClr val="dk2"/>
              </a:buClr>
              <a:buSzPct val="100000"/>
              <a:buFont typeface="Wingdings"/>
              <a:buChar char="§"/>
            </a:pPr>
            <a:r>
              <a:rPr lang="en" dirty="0"/>
              <a:t>discussion board</a:t>
            </a:r>
          </a:p>
          <a:p>
            <a:pPr marL="1371600" lvl="2" indent="-342900" rtl="0">
              <a:buClr>
                <a:schemeClr val="dk2"/>
              </a:buClr>
              <a:buSzPct val="100000"/>
              <a:buFont typeface="Wingdings"/>
              <a:buChar char="§"/>
            </a:pPr>
            <a:r>
              <a:rPr lang="en" dirty="0"/>
              <a:t>peer </a:t>
            </a:r>
            <a:r>
              <a:rPr lang="en" dirty="0" smtClean="0"/>
              <a:t>assistance</a:t>
            </a:r>
            <a:r>
              <a:rPr lang="en-US" dirty="0" smtClean="0"/>
              <a:t> – big part of this class</a:t>
            </a:r>
            <a:endParaRPr lang="en" dirty="0"/>
          </a:p>
          <a:p>
            <a:pPr marL="457200" lvl="0" indent="-342900" rtl="0">
              <a:buClr>
                <a:schemeClr val="dk2"/>
              </a:buClr>
              <a:buSzPct val="166666"/>
              <a:buFont typeface="Arial"/>
              <a:buChar char="•"/>
            </a:pPr>
            <a:r>
              <a:rPr lang="en" dirty="0"/>
              <a:t>Late policy;</a:t>
            </a:r>
          </a:p>
          <a:p>
            <a:pPr marL="914400" lvl="1" indent="-342900" rtl="0">
              <a:buClr>
                <a:schemeClr val="dk2"/>
              </a:buClr>
              <a:buSzPct val="100000"/>
              <a:buFont typeface="Courier New"/>
              <a:buChar char="o"/>
            </a:pPr>
            <a:r>
              <a:rPr lang="en" dirty="0" smtClean="0"/>
              <a:t>1</a:t>
            </a:r>
            <a:r>
              <a:rPr lang="en-US" dirty="0" smtClean="0"/>
              <a:t>’’</a:t>
            </a:r>
            <a:r>
              <a:rPr lang="en" dirty="0" smtClean="0"/>
              <a:t> </a:t>
            </a:r>
            <a:r>
              <a:rPr lang="en" dirty="0"/>
              <a:t>- 1wk = 70% of graded assignment</a:t>
            </a:r>
          </a:p>
          <a:p>
            <a:pPr marL="914400" lvl="1" indent="-342900" rtl="0">
              <a:buClr>
                <a:schemeClr val="dk2"/>
              </a:buClr>
              <a:buSzPct val="100000"/>
              <a:buFont typeface="Courier New"/>
              <a:buChar char="o"/>
            </a:pPr>
            <a:r>
              <a:rPr lang="en" dirty="0" smtClean="0"/>
              <a:t>1wk+</a:t>
            </a:r>
            <a:r>
              <a:rPr lang="en-US" dirty="0" smtClean="0"/>
              <a:t>1’’</a:t>
            </a:r>
            <a:r>
              <a:rPr lang="en" dirty="0" smtClean="0"/>
              <a:t> </a:t>
            </a:r>
            <a:r>
              <a:rPr lang="en" dirty="0"/>
              <a:t>= 50% of graded assignment</a:t>
            </a:r>
          </a:p>
          <a:p>
            <a:pPr marL="914400" lvl="1" indent="-342900" rtl="0">
              <a:buClr>
                <a:schemeClr val="dk2"/>
              </a:buClr>
              <a:buSzPct val="100000"/>
              <a:buFont typeface="Courier New"/>
              <a:buChar char="o"/>
            </a:pPr>
            <a:r>
              <a:rPr lang="en" dirty="0"/>
              <a:t>after last lecture </a:t>
            </a:r>
            <a:r>
              <a:rPr lang="en-US" dirty="0" smtClean="0"/>
              <a:t>class </a:t>
            </a:r>
            <a:r>
              <a:rPr lang="en" dirty="0" smtClean="0"/>
              <a:t>of </a:t>
            </a:r>
            <a:r>
              <a:rPr lang="en" dirty="0"/>
              <a:t>semester = 0 pts</a:t>
            </a:r>
          </a:p>
          <a:p>
            <a:pPr marL="914400" lvl="1" indent="-342900" rtl="0">
              <a:buClr>
                <a:schemeClr val="dk2"/>
              </a:buClr>
              <a:buSzPct val="100000"/>
              <a:buFont typeface="Courier New"/>
              <a:buChar char="o"/>
            </a:pPr>
            <a:r>
              <a:rPr lang="en" dirty="0"/>
              <a:t>unless </a:t>
            </a:r>
            <a:r>
              <a:rPr lang="en" b="1" i="1" dirty="0"/>
              <a:t>prior</a:t>
            </a:r>
            <a:r>
              <a:rPr lang="en" dirty="0"/>
              <a:t> arrangements have been made - with </a:t>
            </a:r>
            <a:r>
              <a:rPr lang="en" b="1" i="1" dirty="0"/>
              <a:t>me</a:t>
            </a:r>
            <a:r>
              <a:rPr lang="en" dirty="0"/>
              <a:t>.  </a:t>
            </a:r>
          </a:p>
          <a:p>
            <a:pPr marL="914400" lvl="1" indent="-342900" rtl="0">
              <a:buClr>
                <a:schemeClr val="dk2"/>
              </a:buClr>
              <a:buSzPct val="100000"/>
              <a:buFont typeface="Courier New"/>
              <a:buChar char="o"/>
            </a:pPr>
            <a:r>
              <a:rPr lang="en" dirty="0"/>
              <a:t>those who know me know how this works - those who don’t - will.</a:t>
            </a:r>
          </a:p>
          <a:p>
            <a:endParaRPr lang="en" dirty="0"/>
          </a:p>
          <a:p>
            <a:endParaRPr lang="en" dirty="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dirty="0" smtClean="0"/>
              <a:t>Attendance</a:t>
            </a:r>
            <a:endParaRPr lang="en-US" dirty="0"/>
          </a:p>
        </p:txBody>
      </p:sp>
      <p:sp>
        <p:nvSpPr>
          <p:cNvPr id="3" name="Text Placeholder 2"/>
          <p:cNvSpPr>
            <a:spLocks noGrp="1"/>
          </p:cNvSpPr>
          <p:nvPr>
            <p:ph type="body" idx="1"/>
          </p:nvPr>
        </p:nvSpPr>
        <p:spPr/>
        <p:txBody>
          <a:bodyPr/>
          <a:lstStyle/>
          <a:p>
            <a:pPr>
              <a:spcBef>
                <a:spcPct val="50000"/>
              </a:spcBef>
            </a:pPr>
            <a:r>
              <a:rPr lang="en-US" u="sng" dirty="0">
                <a:latin typeface="Tahoma" charset="0"/>
                <a:cs typeface="Times New Roman" charset="0"/>
              </a:rPr>
              <a:t>Attendance and Grading Policy</a:t>
            </a:r>
            <a:endParaRPr lang="en-US" dirty="0">
              <a:latin typeface="Tahoma" charset="0"/>
            </a:endParaRPr>
          </a:p>
          <a:p>
            <a:pPr>
              <a:spcBef>
                <a:spcPct val="50000"/>
              </a:spcBef>
            </a:pPr>
            <a:r>
              <a:rPr lang="en-US" dirty="0">
                <a:latin typeface="Tahoma" charset="0"/>
                <a:cs typeface="Times New Roman" charset="0"/>
              </a:rPr>
              <a:t>The majority of your grade will be received through classroom participation and the team project.  Therefore it is expected that you attend every class. A participation grade will be given for each individual for each class.  As part of the Project grade, there will be considerable team and client meeting time required. The grades for the accumulated participation, weekly assignments, and project milestones will be posted on LMS. </a:t>
            </a:r>
          </a:p>
        </p:txBody>
      </p:sp>
      <p:sp>
        <p:nvSpPr>
          <p:cNvPr id="7170" name="Slide Number Placeholder 4"/>
          <p:cNvSpPr>
            <a:spLocks noGrp="1"/>
          </p:cNvSpPr>
          <p:nvPr>
            <p:ph type="sldNum" sz="quarter" idx="4294967295"/>
          </p:nvPr>
        </p:nvSpPr>
        <p:spPr>
          <a:xfrm>
            <a:off x="0" y="6275388"/>
            <a:ext cx="4840288" cy="36512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14726">
              <a:defRPr sz="2400">
                <a:solidFill>
                  <a:srgbClr val="595959"/>
                </a:solidFill>
                <a:latin typeface="News Gothic MT" charset="0"/>
                <a:ea typeface="ＭＳ Ｐゴシック" charset="0"/>
                <a:cs typeface="ＭＳ Ｐゴシック" charset="0"/>
              </a:defRPr>
            </a:lvl1pPr>
            <a:lvl2pPr marL="741611" indent="-285124" defTabSz="414726">
              <a:defRPr sz="2200">
                <a:solidFill>
                  <a:srgbClr val="595959"/>
                </a:solidFill>
                <a:latin typeface="News Gothic MT" charset="0"/>
                <a:ea typeface="ＭＳ Ｐゴシック" charset="0"/>
              </a:defRPr>
            </a:lvl2pPr>
            <a:lvl3pPr marL="1141937" indent="-227523" defTabSz="414726">
              <a:defRPr sz="2000">
                <a:solidFill>
                  <a:srgbClr val="595959"/>
                </a:solidFill>
                <a:latin typeface="News Gothic MT" charset="0"/>
                <a:ea typeface="ＭＳ Ｐゴシック" charset="0"/>
              </a:defRPr>
            </a:lvl3pPr>
            <a:lvl4pPr marL="1599864" indent="-227523" defTabSz="414726">
              <a:defRPr sz="1800">
                <a:solidFill>
                  <a:srgbClr val="595959"/>
                </a:solidFill>
                <a:latin typeface="News Gothic MT" charset="0"/>
                <a:ea typeface="ＭＳ Ｐゴシック" charset="0"/>
              </a:defRPr>
            </a:lvl4pPr>
            <a:lvl5pPr marL="2056350" indent="-227523" defTabSz="414726">
              <a:defRPr sz="1800">
                <a:solidFill>
                  <a:srgbClr val="595959"/>
                </a:solidFill>
                <a:latin typeface="News Gothic MT" charset="0"/>
                <a:ea typeface="ＭＳ Ｐゴシック" charset="0"/>
              </a:defRPr>
            </a:lvl5pPr>
            <a:lvl6pPr marL="2471076"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6pPr>
            <a:lvl7pPr marL="2885803"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7pPr>
            <a:lvl8pPr marL="3300529"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8pPr>
            <a:lvl9pPr marL="3715255"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9pPr>
          </a:lstStyle>
          <a:p>
            <a:pPr algn="l" hangingPunct="1"/>
            <a:r>
              <a:rPr lang="en-US" sz="1000">
                <a:solidFill>
                  <a:schemeClr val="tx1"/>
                </a:solidFill>
                <a:latin typeface="Arial" charset="0"/>
              </a:rPr>
              <a:t>1–</a:t>
            </a:r>
            <a:fld id="{EC6C5500-5BC3-6946-BE65-0C7FDB7A98C8}" type="slidenum">
              <a:rPr lang="en-US" sz="1000">
                <a:solidFill>
                  <a:schemeClr val="tx1"/>
                </a:solidFill>
                <a:latin typeface="Arial" charset="0"/>
              </a:rPr>
              <a:pPr algn="l" hangingPunct="1"/>
              <a:t>7</a:t>
            </a:fld>
            <a:endParaRPr lang="en-US" sz="1000">
              <a:solidFill>
                <a:schemeClr val="tx1"/>
              </a:solidFill>
              <a:latin typeface="Arial" charset="0"/>
            </a:endParaRPr>
          </a:p>
        </p:txBody>
      </p:sp>
    </p:spTree>
    <p:extLst>
      <p:ext uri="{BB962C8B-B14F-4D97-AF65-F5344CB8AC3E}">
        <p14:creationId xmlns:p14="http://schemas.microsoft.com/office/powerpoint/2010/main" val="400480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sz="2800" u="sng" dirty="0">
                <a:solidFill>
                  <a:schemeClr val="tx1"/>
                </a:solidFill>
              </a:rPr>
              <a:t>Participation Grading on a 5 Point Scale: Quality is more important than quantity</a:t>
            </a:r>
            <a:r>
              <a:rPr lang="en-US" sz="2400" u="sng" dirty="0">
                <a:solidFill>
                  <a:schemeClr val="tx1"/>
                </a:solidFill>
              </a:rPr>
              <a:t/>
            </a:r>
            <a:br>
              <a:rPr lang="en-US" sz="2400" u="sng" dirty="0">
                <a:solidFill>
                  <a:schemeClr val="tx1"/>
                </a:solidFill>
              </a:rPr>
            </a:br>
            <a:endParaRPr lang="en-US" sz="2500" dirty="0">
              <a:solidFill>
                <a:schemeClr val="tx1"/>
              </a:solidFill>
              <a:latin typeface="News Gothic MT" charset="0"/>
              <a:ea typeface="ＭＳ Ｐゴシック" charset="0"/>
            </a:endParaRPr>
          </a:p>
        </p:txBody>
      </p:sp>
      <p:sp>
        <p:nvSpPr>
          <p:cNvPr id="8194" name="Slide Number Placeholder 4"/>
          <p:cNvSpPr>
            <a:spLocks noGrp="1"/>
          </p:cNvSpPr>
          <p:nvPr>
            <p:ph type="sldNum" sz="quarter" idx="4294967295"/>
          </p:nvPr>
        </p:nvSpPr>
        <p:spPr>
          <a:xfrm>
            <a:off x="0" y="6275388"/>
            <a:ext cx="4840288" cy="36512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14726">
              <a:defRPr sz="2400">
                <a:solidFill>
                  <a:srgbClr val="595959"/>
                </a:solidFill>
                <a:latin typeface="News Gothic MT" charset="0"/>
                <a:ea typeface="ＭＳ Ｐゴシック" charset="0"/>
                <a:cs typeface="ＭＳ Ｐゴシック" charset="0"/>
              </a:defRPr>
            </a:lvl1pPr>
            <a:lvl2pPr marL="741611" indent="-285124" defTabSz="414726">
              <a:defRPr sz="2200">
                <a:solidFill>
                  <a:srgbClr val="595959"/>
                </a:solidFill>
                <a:latin typeface="News Gothic MT" charset="0"/>
                <a:ea typeface="ＭＳ Ｐゴシック" charset="0"/>
              </a:defRPr>
            </a:lvl2pPr>
            <a:lvl3pPr marL="1141937" indent="-227523" defTabSz="414726">
              <a:defRPr sz="2000">
                <a:solidFill>
                  <a:srgbClr val="595959"/>
                </a:solidFill>
                <a:latin typeface="News Gothic MT" charset="0"/>
                <a:ea typeface="ＭＳ Ｐゴシック" charset="0"/>
              </a:defRPr>
            </a:lvl3pPr>
            <a:lvl4pPr marL="1599864" indent="-227523" defTabSz="414726">
              <a:defRPr sz="1800">
                <a:solidFill>
                  <a:srgbClr val="595959"/>
                </a:solidFill>
                <a:latin typeface="News Gothic MT" charset="0"/>
                <a:ea typeface="ＭＳ Ｐゴシック" charset="0"/>
              </a:defRPr>
            </a:lvl4pPr>
            <a:lvl5pPr marL="2056350" indent="-227523" defTabSz="414726">
              <a:defRPr sz="1800">
                <a:solidFill>
                  <a:srgbClr val="595959"/>
                </a:solidFill>
                <a:latin typeface="News Gothic MT" charset="0"/>
                <a:ea typeface="ＭＳ Ｐゴシック" charset="0"/>
              </a:defRPr>
            </a:lvl5pPr>
            <a:lvl6pPr marL="2471076"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6pPr>
            <a:lvl7pPr marL="2885803"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7pPr>
            <a:lvl8pPr marL="3300529"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8pPr>
            <a:lvl9pPr marL="3715255"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9pPr>
          </a:lstStyle>
          <a:p>
            <a:pPr algn="l" hangingPunct="1"/>
            <a:r>
              <a:rPr lang="en-US" sz="1000">
                <a:solidFill>
                  <a:schemeClr val="tx1"/>
                </a:solidFill>
                <a:latin typeface="Arial" charset="0"/>
              </a:rPr>
              <a:t>1–</a:t>
            </a:r>
            <a:fld id="{612C81D8-E39C-2144-8A8E-A31802D67CD6}" type="slidenum">
              <a:rPr lang="en-US" sz="1000">
                <a:solidFill>
                  <a:schemeClr val="tx1"/>
                </a:solidFill>
                <a:latin typeface="Arial" charset="0"/>
              </a:rPr>
              <a:pPr algn="l" hangingPunct="1"/>
              <a:t>8</a:t>
            </a:fld>
            <a:endParaRPr lang="en-US" sz="1000">
              <a:solidFill>
                <a:schemeClr val="tx1"/>
              </a:solidFill>
              <a:latin typeface="Arial" charset="0"/>
            </a:endParaRPr>
          </a:p>
        </p:txBody>
      </p:sp>
      <p:sp>
        <p:nvSpPr>
          <p:cNvPr id="11268" name="Text Box 3"/>
          <p:cNvSpPr txBox="1">
            <a:spLocks noChangeArrowheads="1"/>
          </p:cNvSpPr>
          <p:nvPr/>
        </p:nvSpPr>
        <p:spPr bwMode="auto">
          <a:xfrm>
            <a:off x="305281" y="1486600"/>
            <a:ext cx="8621280" cy="48166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sz="2600">
                <a:solidFill>
                  <a:srgbClr val="595959"/>
                </a:solidFill>
                <a:latin typeface="News Gothic MT" charset="0"/>
                <a:ea typeface="ＭＳ Ｐゴシック" charset="0"/>
                <a:cs typeface="ＭＳ Ｐゴシック" charset="0"/>
              </a:defRPr>
            </a:lvl1pPr>
            <a:lvl2pPr marL="742950" indent="-285750">
              <a:defRPr sz="2400">
                <a:solidFill>
                  <a:srgbClr val="595959"/>
                </a:solidFill>
                <a:latin typeface="News Gothic MT" charset="0"/>
                <a:ea typeface="ＭＳ Ｐゴシック" charset="0"/>
              </a:defRPr>
            </a:lvl2pPr>
            <a:lvl3pPr marL="1143000" indent="-228600">
              <a:defRPr sz="2200">
                <a:solidFill>
                  <a:srgbClr val="595959"/>
                </a:solidFill>
                <a:latin typeface="News Gothic MT" charset="0"/>
                <a:ea typeface="ＭＳ Ｐゴシック" charset="0"/>
              </a:defRPr>
            </a:lvl3pPr>
            <a:lvl4pPr marL="1600200" indent="-228600">
              <a:defRPr sz="2000">
                <a:solidFill>
                  <a:srgbClr val="595959"/>
                </a:solidFill>
                <a:latin typeface="News Gothic MT" charset="0"/>
                <a:ea typeface="ＭＳ Ｐゴシック" charset="0"/>
              </a:defRPr>
            </a:lvl4pPr>
            <a:lvl5pPr marL="2057400" indent="-228600">
              <a:defRPr sz="2000">
                <a:solidFill>
                  <a:srgbClr val="595959"/>
                </a:solidFill>
                <a:latin typeface="News Gothic MT" charset="0"/>
                <a:ea typeface="ＭＳ Ｐゴシック" charset="0"/>
              </a:defRPr>
            </a:lvl5pPr>
            <a:lvl6pPr marL="2514600" indent="-228600" defTabSz="1006475" eaLnBrk="0" fontAlgn="base" hangingPunct="0">
              <a:spcBef>
                <a:spcPts val="663"/>
              </a:spcBef>
              <a:spcAft>
                <a:spcPct val="0"/>
              </a:spcAft>
              <a:buClr>
                <a:srgbClr val="6FB7D7"/>
              </a:buClr>
              <a:buSzPct val="110000"/>
              <a:buFont typeface="Wingdings 2" charset="0"/>
              <a:buChar char=""/>
              <a:defRPr sz="2000">
                <a:solidFill>
                  <a:srgbClr val="595959"/>
                </a:solidFill>
                <a:latin typeface="News Gothic MT" charset="0"/>
                <a:ea typeface="ＭＳ Ｐゴシック" charset="0"/>
              </a:defRPr>
            </a:lvl6pPr>
            <a:lvl7pPr marL="2971800" indent="-228600" defTabSz="1006475" eaLnBrk="0" fontAlgn="base" hangingPunct="0">
              <a:spcBef>
                <a:spcPts val="663"/>
              </a:spcBef>
              <a:spcAft>
                <a:spcPct val="0"/>
              </a:spcAft>
              <a:buClr>
                <a:srgbClr val="6FB7D7"/>
              </a:buClr>
              <a:buSzPct val="110000"/>
              <a:buFont typeface="Wingdings 2" charset="0"/>
              <a:buChar char=""/>
              <a:defRPr sz="2000">
                <a:solidFill>
                  <a:srgbClr val="595959"/>
                </a:solidFill>
                <a:latin typeface="News Gothic MT" charset="0"/>
                <a:ea typeface="ＭＳ Ｐゴシック" charset="0"/>
              </a:defRPr>
            </a:lvl7pPr>
            <a:lvl8pPr marL="3429000" indent="-228600" defTabSz="1006475" eaLnBrk="0" fontAlgn="base" hangingPunct="0">
              <a:spcBef>
                <a:spcPts val="663"/>
              </a:spcBef>
              <a:spcAft>
                <a:spcPct val="0"/>
              </a:spcAft>
              <a:buClr>
                <a:srgbClr val="6FB7D7"/>
              </a:buClr>
              <a:buSzPct val="110000"/>
              <a:buFont typeface="Wingdings 2" charset="0"/>
              <a:buChar char=""/>
              <a:defRPr sz="2000">
                <a:solidFill>
                  <a:srgbClr val="595959"/>
                </a:solidFill>
                <a:latin typeface="News Gothic MT" charset="0"/>
                <a:ea typeface="ＭＳ Ｐゴシック" charset="0"/>
              </a:defRPr>
            </a:lvl8pPr>
            <a:lvl9pPr marL="3886200" indent="-228600" defTabSz="1006475" eaLnBrk="0" fontAlgn="base" hangingPunct="0">
              <a:spcBef>
                <a:spcPts val="663"/>
              </a:spcBef>
              <a:spcAft>
                <a:spcPct val="0"/>
              </a:spcAft>
              <a:buClr>
                <a:srgbClr val="6FB7D7"/>
              </a:buClr>
              <a:buSzPct val="110000"/>
              <a:buFont typeface="Wingdings 2" charset="0"/>
              <a:buChar char=""/>
              <a:defRPr sz="2000">
                <a:solidFill>
                  <a:srgbClr val="595959"/>
                </a:solidFill>
                <a:latin typeface="News Gothic MT" charset="0"/>
                <a:ea typeface="ＭＳ Ｐゴシック" charset="0"/>
              </a:defRPr>
            </a:lvl9pPr>
          </a:lstStyle>
          <a:p>
            <a:pPr marL="348485" indent="-348485" defTabSz="912973" eaLnBrk="0">
              <a:spcBef>
                <a:spcPts val="2200"/>
              </a:spcBef>
              <a:buClr>
                <a:srgbClr val="6FB7D7"/>
              </a:buClr>
              <a:buSzPct val="110000"/>
              <a:buFont typeface="Wingdings 2" charset="0"/>
              <a:buChar char=""/>
            </a:pPr>
            <a:r>
              <a:rPr lang="en-US" sz="1800" dirty="0" smtClean="0">
                <a:solidFill>
                  <a:schemeClr val="tx1"/>
                </a:solidFill>
              </a:rPr>
              <a:t>0 </a:t>
            </a:r>
            <a:r>
              <a:rPr lang="en-US" sz="1800" dirty="0">
                <a:solidFill>
                  <a:schemeClr val="tx1"/>
                </a:solidFill>
              </a:rPr>
              <a:t>– absence without an excuse</a:t>
            </a:r>
          </a:p>
          <a:p>
            <a:pPr marL="348485" indent="-348485" defTabSz="912973" eaLnBrk="0">
              <a:spcBef>
                <a:spcPts val="2200"/>
              </a:spcBef>
              <a:buClr>
                <a:srgbClr val="6FB7D7"/>
              </a:buClr>
              <a:buSzPct val="110000"/>
              <a:buFont typeface="Wingdings 2" charset="0"/>
              <a:buChar char=""/>
            </a:pPr>
            <a:r>
              <a:rPr lang="en-US" sz="1800" dirty="0">
                <a:solidFill>
                  <a:schemeClr val="tx1"/>
                </a:solidFill>
              </a:rPr>
              <a:t>1 – 2: in attendance, but not paying attention, e.g. sleeping, or doing email or Internet unrelated to class, and not apparently having done pre-class reading, not making significant contributions to the online discussion boards.</a:t>
            </a:r>
          </a:p>
          <a:p>
            <a:pPr marL="348485" indent="-348485" defTabSz="912973" eaLnBrk="0">
              <a:spcBef>
                <a:spcPts val="2200"/>
              </a:spcBef>
              <a:buClr>
                <a:srgbClr val="6FB7D7"/>
              </a:buClr>
              <a:buSzPct val="110000"/>
              <a:buFont typeface="Wingdings 2" charset="0"/>
              <a:buChar char=""/>
            </a:pPr>
            <a:r>
              <a:rPr lang="en-US" sz="1800" dirty="0">
                <a:solidFill>
                  <a:schemeClr val="tx1"/>
                </a:solidFill>
              </a:rPr>
              <a:t>3: in attendance, paying attention, appear to have done the pre-class reading, but not saying anything or otherwise contributing to the class, making little contributions to online discussion boards or Capstone Project Meetings.</a:t>
            </a:r>
          </a:p>
          <a:p>
            <a:pPr marL="348485" indent="-348485" defTabSz="912973" eaLnBrk="0">
              <a:spcBef>
                <a:spcPts val="2200"/>
              </a:spcBef>
              <a:buClr>
                <a:srgbClr val="6FB7D7"/>
              </a:buClr>
              <a:buSzPct val="110000"/>
              <a:buFont typeface="Wingdings 2" charset="0"/>
              <a:buChar char=""/>
            </a:pPr>
            <a:r>
              <a:rPr lang="en-US" sz="1800" dirty="0">
                <a:solidFill>
                  <a:schemeClr val="tx1"/>
                </a:solidFill>
              </a:rPr>
              <a:t>4 – 5: in attendance, paying attention, having done the pre-class reading, and contributing significantly to the class by answering questions, making thoughtful comments, engaging in the class discussion, making significant contributions to online discussion boards and engaging actively in the Term Project.</a:t>
            </a:r>
          </a:p>
        </p:txBody>
      </p:sp>
    </p:spTree>
    <p:extLst>
      <p:ext uri="{BB962C8B-B14F-4D97-AF65-F5344CB8AC3E}">
        <p14:creationId xmlns:p14="http://schemas.microsoft.com/office/powerpoint/2010/main" val="1159668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Tahoma" charset="0"/>
                <a:cs typeface="Times New Roman" charset="0"/>
              </a:rPr>
              <a:t>Academic </a:t>
            </a:r>
            <a:r>
              <a:rPr lang="en-US" u="sng" dirty="0" smtClean="0">
                <a:latin typeface="Tahoma" charset="0"/>
                <a:cs typeface="Times New Roman" charset="0"/>
              </a:rPr>
              <a:t>Integrity</a:t>
            </a:r>
            <a:endParaRPr lang="en-US" dirty="0"/>
          </a:p>
        </p:txBody>
      </p:sp>
      <p:sp>
        <p:nvSpPr>
          <p:cNvPr id="3" name="Text Placeholder 2"/>
          <p:cNvSpPr>
            <a:spLocks noGrp="1"/>
          </p:cNvSpPr>
          <p:nvPr>
            <p:ph type="body" idx="1"/>
          </p:nvPr>
        </p:nvSpPr>
        <p:spPr/>
        <p:txBody>
          <a:bodyPr>
            <a:normAutofit fontScale="92500" lnSpcReduction="20000"/>
          </a:bodyPr>
          <a:lstStyle/>
          <a:p>
            <a:pPr>
              <a:spcBef>
                <a:spcPct val="50000"/>
              </a:spcBef>
            </a:pPr>
            <a:r>
              <a:rPr lang="en-US" u="sng" dirty="0">
                <a:latin typeface="Tahoma" charset="0"/>
                <a:cs typeface="Times New Roman" charset="0"/>
              </a:rPr>
              <a:t>Academic </a:t>
            </a:r>
            <a:r>
              <a:rPr lang="en-US" u="sng" dirty="0" smtClean="0">
                <a:latin typeface="Tahoma" charset="0"/>
                <a:cs typeface="Times New Roman" charset="0"/>
              </a:rPr>
              <a:t>Integrity</a:t>
            </a:r>
            <a:endParaRPr lang="en-US" u="sng" dirty="0">
              <a:latin typeface="Tahoma" charset="0"/>
              <a:cs typeface="Times New Roman" charset="0"/>
            </a:endParaRPr>
          </a:p>
          <a:p>
            <a:pPr>
              <a:spcBef>
                <a:spcPct val="50000"/>
              </a:spcBef>
            </a:pPr>
            <a:r>
              <a:rPr lang="en-US" dirty="0">
                <a:latin typeface="Tahoma" charset="0"/>
                <a:cs typeface="Times New Roman" charset="0"/>
              </a:rPr>
              <a:t>Integrity is an extremely important part of any professional’s character and behavior.  This course expects the highest level of personal and academic integrity.  You are encouraged to discuss homework and cases in groups, but each student should write the individual assignments separately.  The term project is to be accomplished in collaboration with other team members. Any breach of the academic integrity code listed in the Rensselaer Handbook will be considered grounds for failure in the course.  </a:t>
            </a:r>
          </a:p>
          <a:p>
            <a:pPr>
              <a:spcBef>
                <a:spcPct val="50000"/>
              </a:spcBef>
            </a:pPr>
            <a:r>
              <a:rPr lang="en-US" u="sng" dirty="0">
                <a:latin typeface="Tahoma" charset="0"/>
                <a:cs typeface="Times New Roman" charset="0"/>
              </a:rPr>
              <a:t>LMS - Learning Management System</a:t>
            </a:r>
            <a:endParaRPr lang="en-US" dirty="0">
              <a:latin typeface="Tahoma" charset="0"/>
            </a:endParaRPr>
          </a:p>
          <a:p>
            <a:pPr>
              <a:spcBef>
                <a:spcPct val="50000"/>
              </a:spcBef>
            </a:pPr>
            <a:r>
              <a:rPr lang="en-US" dirty="0">
                <a:latin typeface="Tahoma" charset="0"/>
                <a:cs typeface="Times New Roman" charset="0"/>
              </a:rPr>
              <a:t>The course syllabus, assignments, grades, bulletin board for weekly graded homework and other course materials will be available on LMS. </a:t>
            </a:r>
            <a:endParaRPr lang="en-US" dirty="0">
              <a:latin typeface="Tahoma" charset="0"/>
            </a:endParaRPr>
          </a:p>
          <a:p>
            <a:endParaRPr lang="en-US" dirty="0"/>
          </a:p>
        </p:txBody>
      </p:sp>
      <p:sp>
        <p:nvSpPr>
          <p:cNvPr id="10242" name="Slide Number Placeholder 4"/>
          <p:cNvSpPr>
            <a:spLocks noGrp="1"/>
          </p:cNvSpPr>
          <p:nvPr>
            <p:ph type="sldNum" sz="quarter" idx="4294967295"/>
          </p:nvPr>
        </p:nvSpPr>
        <p:spPr>
          <a:xfrm>
            <a:off x="0" y="6275388"/>
            <a:ext cx="4840288" cy="36512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14726">
              <a:defRPr sz="2400">
                <a:solidFill>
                  <a:srgbClr val="595959"/>
                </a:solidFill>
                <a:latin typeface="News Gothic MT" charset="0"/>
                <a:ea typeface="ＭＳ Ｐゴシック" charset="0"/>
                <a:cs typeface="ＭＳ Ｐゴシック" charset="0"/>
              </a:defRPr>
            </a:lvl1pPr>
            <a:lvl2pPr marL="741611" indent="-285124" defTabSz="414726">
              <a:defRPr sz="2200">
                <a:solidFill>
                  <a:srgbClr val="595959"/>
                </a:solidFill>
                <a:latin typeface="News Gothic MT" charset="0"/>
                <a:ea typeface="ＭＳ Ｐゴシック" charset="0"/>
              </a:defRPr>
            </a:lvl2pPr>
            <a:lvl3pPr marL="1141937" indent="-227523" defTabSz="414726">
              <a:defRPr sz="2000">
                <a:solidFill>
                  <a:srgbClr val="595959"/>
                </a:solidFill>
                <a:latin typeface="News Gothic MT" charset="0"/>
                <a:ea typeface="ＭＳ Ｐゴシック" charset="0"/>
              </a:defRPr>
            </a:lvl3pPr>
            <a:lvl4pPr marL="1599864" indent="-227523" defTabSz="414726">
              <a:defRPr sz="1800">
                <a:solidFill>
                  <a:srgbClr val="595959"/>
                </a:solidFill>
                <a:latin typeface="News Gothic MT" charset="0"/>
                <a:ea typeface="ＭＳ Ｐゴシック" charset="0"/>
              </a:defRPr>
            </a:lvl4pPr>
            <a:lvl5pPr marL="2056350" indent="-227523" defTabSz="414726">
              <a:defRPr sz="1800">
                <a:solidFill>
                  <a:srgbClr val="595959"/>
                </a:solidFill>
                <a:latin typeface="News Gothic MT" charset="0"/>
                <a:ea typeface="ＭＳ Ｐゴシック" charset="0"/>
              </a:defRPr>
            </a:lvl5pPr>
            <a:lvl6pPr marL="2471076"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6pPr>
            <a:lvl7pPr marL="2885803"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7pPr>
            <a:lvl8pPr marL="3300529"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8pPr>
            <a:lvl9pPr marL="3715255"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9pPr>
          </a:lstStyle>
          <a:p>
            <a:pPr algn="l" hangingPunct="1"/>
            <a:r>
              <a:rPr lang="en-US" sz="1000">
                <a:solidFill>
                  <a:schemeClr val="tx1"/>
                </a:solidFill>
                <a:latin typeface="Arial" charset="0"/>
              </a:rPr>
              <a:t>1–</a:t>
            </a:r>
            <a:fld id="{315CE65C-3913-2641-83B5-4BFFC2009068}" type="slidenum">
              <a:rPr lang="en-US" sz="1000">
                <a:solidFill>
                  <a:schemeClr val="tx1"/>
                </a:solidFill>
                <a:latin typeface="Arial" charset="0"/>
              </a:rPr>
              <a:pPr algn="l" hangingPunct="1"/>
              <a:t>9</a:t>
            </a:fld>
            <a:endParaRPr lang="en-US" sz="1000">
              <a:solidFill>
                <a:schemeClr val="tx1"/>
              </a:solidFill>
              <a:latin typeface="Arial" charset="0"/>
            </a:endParaRPr>
          </a:p>
        </p:txBody>
      </p:sp>
    </p:spTree>
    <p:extLst>
      <p:ext uri="{BB962C8B-B14F-4D97-AF65-F5344CB8AC3E}">
        <p14:creationId xmlns:p14="http://schemas.microsoft.com/office/powerpoint/2010/main" val="663641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2514</TotalTime>
  <Words>1240</Words>
  <Application>Microsoft Macintosh PowerPoint</Application>
  <PresentationFormat>On-screen Show (4:3)</PresentationFormat>
  <Paragraphs>201</Paragraphs>
  <Slides>19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Courier New</vt:lpstr>
      <vt:lpstr>ＭＳ Ｐゴシック</vt:lpstr>
      <vt:lpstr>News Gothic MT</vt:lpstr>
      <vt:lpstr>Tahoma</vt:lpstr>
      <vt:lpstr>Times New Roman</vt:lpstr>
      <vt:lpstr>Wingdings</vt:lpstr>
      <vt:lpstr>Wingdings 2</vt:lpstr>
      <vt:lpstr>Arial</vt:lpstr>
      <vt:lpstr>Breeze</vt:lpstr>
      <vt:lpstr>Web Science</vt:lpstr>
      <vt:lpstr>Details</vt:lpstr>
      <vt:lpstr>Who are we?</vt:lpstr>
      <vt:lpstr>Who are you?</vt:lpstr>
      <vt:lpstr>&lt;grading&gt;</vt:lpstr>
      <vt:lpstr>&lt;grading&gt;</vt:lpstr>
      <vt:lpstr>Attendance</vt:lpstr>
      <vt:lpstr>Participation Grading on a 5 Point Scale: Quality is more important than quantity </vt:lpstr>
      <vt:lpstr>Academic Integrity</vt:lpstr>
      <vt:lpstr>Subject Matter</vt:lpstr>
      <vt:lpstr>Subject Matter</vt:lpstr>
      <vt:lpstr>Subject Matter</vt:lpstr>
      <vt:lpstr>Term Projects</vt:lpstr>
      <vt:lpstr>Term Projects</vt:lpstr>
      <vt:lpstr>Term Projects</vt:lpstr>
      <vt:lpstr>Environments</vt:lpstr>
      <vt:lpstr>require_once</vt:lpstr>
      <vt:lpstr>Homebrew for Mac</vt:lpstr>
      <vt:lpstr>OK – so now what?</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Science</dc:title>
  <cp:lastModifiedBy>Richard Plotka</cp:lastModifiedBy>
  <cp:revision>65</cp:revision>
  <dcterms:modified xsi:type="dcterms:W3CDTF">2017-01-15T22:49:41Z</dcterms:modified>
</cp:coreProperties>
</file>