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ontserrat"/>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83b0eaa878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83b0eaa878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83b0eaa87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83b0eaa87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83b0eaa878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83b0eaa878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83b0eaa878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83b0eaa878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83b0eaa878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83b0eaa878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83b0eaa87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83b0eaa87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83b0eaa878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83b0eaa878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83b0eaa878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83b0eaa878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83b0eaa878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83b0eaa878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83b0eaa87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83b0eaa87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3b0eaa87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83b0eaa87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3b0eaa878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83b0eaa878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3b0eaa87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3b0eaa87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83b0eaa878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83b0eaa878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83b0eaa87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83b0eaa878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3b0eaa878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3b0eaa878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83b0eaa878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83b0eaa878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83b0eaa878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83b0eaa878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83b0eaa878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b0eaa878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3b0eaa87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3b0eaa878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id="49" name="Google Shape;49;p2"/>
          <p:cNvPicPr preferRelativeResize="0"/>
          <p:nvPr/>
        </p:nvPicPr>
        <p:blipFill>
          <a:blip r:embed="rId2">
            <a:alphaModFix/>
          </a:blip>
          <a:stretch>
            <a:fillRect/>
          </a:stretch>
        </p:blipFill>
        <p:spPr>
          <a:xfrm>
            <a:off x="-211225" y="-159700"/>
            <a:ext cx="9737950" cy="5409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274" name="Shape 274"/>
        <p:cNvGrpSpPr/>
        <p:nvPr/>
      </p:nvGrpSpPr>
      <p:grpSpPr>
        <a:xfrm>
          <a:off x="0" y="0"/>
          <a:ext cx="0" cy="0"/>
          <a:chOff x="0" y="0"/>
          <a:chExt cx="0" cy="0"/>
        </a:xfrm>
      </p:grpSpPr>
      <p:grpSp>
        <p:nvGrpSpPr>
          <p:cNvPr id="275" name="Google Shape;275;p13"/>
          <p:cNvGrpSpPr/>
          <p:nvPr/>
        </p:nvGrpSpPr>
        <p:grpSpPr>
          <a:xfrm>
            <a:off x="4406400" y="0"/>
            <a:ext cx="4737600" cy="5143065"/>
            <a:chOff x="4406400" y="0"/>
            <a:chExt cx="4737600" cy="5143065"/>
          </a:xfrm>
        </p:grpSpPr>
        <p:sp>
          <p:nvSpPr>
            <p:cNvPr id="276" name="Google Shape;276;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95" name="Google Shape;295;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296" name="Shape 296"/>
        <p:cNvGrpSpPr/>
        <p:nvPr/>
      </p:nvGrpSpPr>
      <p:grpSpPr>
        <a:xfrm>
          <a:off x="0" y="0"/>
          <a:ext cx="0" cy="0"/>
          <a:chOff x="0" y="0"/>
          <a:chExt cx="0" cy="0"/>
        </a:xfrm>
      </p:grpSpPr>
      <p:pic>
        <p:nvPicPr>
          <p:cNvPr descr="offset_comp_343059.jpg" id="297" name="Google Shape;297;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298" name="Google Shape;298;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9" name="Google Shape;299;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300" name="Google Shape;30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01" name="Google Shape;301;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14"/>
          <p:cNvGrpSpPr/>
          <p:nvPr/>
        </p:nvGrpSpPr>
        <p:grpSpPr>
          <a:xfrm>
            <a:off x="0" y="381001"/>
            <a:ext cx="1037850" cy="1016287"/>
            <a:chOff x="0" y="381001"/>
            <a:chExt cx="1037850" cy="1016287"/>
          </a:xfrm>
        </p:grpSpPr>
        <p:sp>
          <p:nvSpPr>
            <p:cNvPr id="306" name="Google Shape;306;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308" name="Shape 308"/>
        <p:cNvGrpSpPr/>
        <p:nvPr/>
      </p:nvGrpSpPr>
      <p:grpSpPr>
        <a:xfrm>
          <a:off x="0" y="0"/>
          <a:ext cx="0" cy="0"/>
          <a:chOff x="0" y="0"/>
          <a:chExt cx="0" cy="0"/>
        </a:xfrm>
      </p:grpSpPr>
      <p:sp>
        <p:nvSpPr>
          <p:cNvPr id="309" name="Google Shape;309;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10" name="Google Shape;310;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312" name="Google Shape;312;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5"/>
          <p:cNvGrpSpPr/>
          <p:nvPr/>
        </p:nvGrpSpPr>
        <p:grpSpPr>
          <a:xfrm>
            <a:off x="0" y="381001"/>
            <a:ext cx="1037850" cy="1016287"/>
            <a:chOff x="0" y="381001"/>
            <a:chExt cx="1037850" cy="1016287"/>
          </a:xfrm>
        </p:grpSpPr>
        <p:sp>
          <p:nvSpPr>
            <p:cNvPr id="317" name="Google Shape;317;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320" name="Google Shape;32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321" name="Shape 321"/>
        <p:cNvGrpSpPr/>
        <p:nvPr/>
      </p:nvGrpSpPr>
      <p:grpSpPr>
        <a:xfrm>
          <a:off x="0" y="0"/>
          <a:ext cx="0" cy="0"/>
          <a:chOff x="0" y="0"/>
          <a:chExt cx="0" cy="0"/>
        </a:xfrm>
      </p:grpSpPr>
      <p:sp>
        <p:nvSpPr>
          <p:cNvPr id="322" name="Google Shape;322;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3" name="Google Shape;323;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6"/>
          <p:cNvGrpSpPr/>
          <p:nvPr/>
        </p:nvGrpSpPr>
        <p:grpSpPr>
          <a:xfrm>
            <a:off x="0" y="381001"/>
            <a:ext cx="1037850" cy="1016287"/>
            <a:chOff x="0" y="381001"/>
            <a:chExt cx="1037850" cy="1016287"/>
          </a:xfrm>
        </p:grpSpPr>
        <p:sp>
          <p:nvSpPr>
            <p:cNvPr id="329" name="Google Shape;329;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332" name="Google Shape;33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33" name="Google Shape;333;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0" name="Shape 50"/>
        <p:cNvGrpSpPr/>
        <p:nvPr/>
      </p:nvGrpSpPr>
      <p:grpSpPr>
        <a:xfrm>
          <a:off x="0" y="0"/>
          <a:ext cx="0" cy="0"/>
          <a:chOff x="0" y="0"/>
          <a:chExt cx="0" cy="0"/>
        </a:xfrm>
      </p:grpSpPr>
      <p:grpSp>
        <p:nvGrpSpPr>
          <p:cNvPr id="51" name="Google Shape;51;p3"/>
          <p:cNvGrpSpPr/>
          <p:nvPr/>
        </p:nvGrpSpPr>
        <p:grpSpPr>
          <a:xfrm>
            <a:off x="146769" y="3406"/>
            <a:ext cx="1233215" cy="1384535"/>
            <a:chOff x="146769" y="3406"/>
            <a:chExt cx="1233215" cy="1384535"/>
          </a:xfrm>
        </p:grpSpPr>
        <p:grpSp>
          <p:nvGrpSpPr>
            <p:cNvPr id="52" name="Google Shape;52;p3"/>
            <p:cNvGrpSpPr/>
            <p:nvPr/>
          </p:nvGrpSpPr>
          <p:grpSpPr>
            <a:xfrm>
              <a:off x="1063183" y="3406"/>
              <a:ext cx="316800" cy="688513"/>
              <a:chOff x="1063183" y="3406"/>
              <a:chExt cx="316800" cy="688513"/>
            </a:xfrm>
          </p:grpSpPr>
          <p:sp>
            <p:nvSpPr>
              <p:cNvPr id="53" name="Google Shape;53;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604976" y="3406"/>
              <a:ext cx="316800" cy="1036524"/>
              <a:chOff x="604976" y="3406"/>
              <a:chExt cx="316800" cy="1036524"/>
            </a:xfrm>
          </p:grpSpPr>
          <p:sp>
            <p:nvSpPr>
              <p:cNvPr id="56" name="Google Shape;56;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146769" y="3406"/>
              <a:ext cx="316800" cy="1384535"/>
              <a:chOff x="146769" y="3406"/>
              <a:chExt cx="316800" cy="1384535"/>
            </a:xfrm>
          </p:grpSpPr>
          <p:sp>
            <p:nvSpPr>
              <p:cNvPr id="60" name="Google Shape;60;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3"/>
          <p:cNvGrpSpPr/>
          <p:nvPr/>
        </p:nvGrpSpPr>
        <p:grpSpPr>
          <a:xfrm>
            <a:off x="6775084" y="2904008"/>
            <a:ext cx="2186148" cy="2239500"/>
            <a:chOff x="6775084" y="2904008"/>
            <a:chExt cx="2186148" cy="2239500"/>
          </a:xfrm>
        </p:grpSpPr>
        <p:grpSp>
          <p:nvGrpSpPr>
            <p:cNvPr id="65" name="Google Shape;65;p3"/>
            <p:cNvGrpSpPr/>
            <p:nvPr/>
          </p:nvGrpSpPr>
          <p:grpSpPr>
            <a:xfrm>
              <a:off x="6775084" y="4253708"/>
              <a:ext cx="409500" cy="889800"/>
              <a:chOff x="6775084" y="4253708"/>
              <a:chExt cx="409500" cy="889800"/>
            </a:xfrm>
          </p:grpSpPr>
          <p:sp>
            <p:nvSpPr>
              <p:cNvPr id="66" name="Google Shape;66;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
            <p:cNvGrpSpPr/>
            <p:nvPr/>
          </p:nvGrpSpPr>
          <p:grpSpPr>
            <a:xfrm>
              <a:off x="7367299" y="3804008"/>
              <a:ext cx="409500" cy="1339500"/>
              <a:chOff x="7367299" y="3804008"/>
              <a:chExt cx="409500" cy="1339500"/>
            </a:xfrm>
          </p:grpSpPr>
          <p:sp>
            <p:nvSpPr>
              <p:cNvPr id="69" name="Google Shape;69;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959516" y="3354008"/>
              <a:ext cx="409500" cy="1789500"/>
              <a:chOff x="7959516" y="3354008"/>
              <a:chExt cx="409500" cy="1789500"/>
            </a:xfrm>
          </p:grpSpPr>
          <p:sp>
            <p:nvSpPr>
              <p:cNvPr id="73" name="Google Shape;73;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a:off x="8551731" y="2904008"/>
              <a:ext cx="409500" cy="2239500"/>
              <a:chOff x="8551731" y="2904008"/>
              <a:chExt cx="409500" cy="2239500"/>
            </a:xfrm>
          </p:grpSpPr>
          <p:sp>
            <p:nvSpPr>
              <p:cNvPr id="78" name="Google Shape;78;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4" name="Google Shape;84;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grpSp>
        <p:nvGrpSpPr>
          <p:cNvPr id="86" name="Google Shape;86;p4"/>
          <p:cNvGrpSpPr/>
          <p:nvPr/>
        </p:nvGrpSpPr>
        <p:grpSpPr>
          <a:xfrm>
            <a:off x="625966" y="299376"/>
            <a:ext cx="999312" cy="999312"/>
            <a:chOff x="348199" y="179450"/>
            <a:chExt cx="1116300" cy="1116300"/>
          </a:xfrm>
        </p:grpSpPr>
        <p:sp>
          <p:nvSpPr>
            <p:cNvPr id="87" name="Google Shape;87;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blinkchain" TargetMode="External"/><Relationship Id="rId4" Type="http://schemas.openxmlformats.org/officeDocument/2006/relationships/hyperlink" Target="https://discord.gg/2X9rcXCWa2" TargetMode="External"/><Relationship Id="rId5" Type="http://schemas.openxmlformats.org/officeDocument/2006/relationships/hyperlink" Target="https://www.linkedin.com/company/auguth/" TargetMode="External"/></Relationships>
</file>

<file path=ppt/slides/_rels/slide26.xml.rels><?xml version="1.0" encoding="UTF-8" standalone="yes"?><Relationships xmlns="http://schemas.openxmlformats.org/package/2006/relationships"><Relationship Id="rId10" Type="http://schemas.openxmlformats.org/officeDocument/2006/relationships/hyperlink" Target="https://www.instagram.com/project_blinkchain/"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blinkchain.org" TargetMode="External"/><Relationship Id="rId4" Type="http://schemas.openxmlformats.org/officeDocument/2006/relationships/hyperlink" Target="https://twitter.com/Blink_chain" TargetMode="External"/><Relationship Id="rId9" Type="http://schemas.openxmlformats.org/officeDocument/2006/relationships/hyperlink" Target="https://www.linkedin.com/showcase/projectblink/" TargetMode="External"/><Relationship Id="rId5" Type="http://schemas.openxmlformats.org/officeDocument/2006/relationships/hyperlink" Target="https://discord.gg/2X9rcXCWa2" TargetMode="External"/><Relationship Id="rId6" Type="http://schemas.openxmlformats.org/officeDocument/2006/relationships/hyperlink" Target="https://discord.gg/2X9rcXCWa2" TargetMode="External"/><Relationship Id="rId7" Type="http://schemas.openxmlformats.org/officeDocument/2006/relationships/hyperlink" Target="https://discord.gg/2X9rcXCWa2" TargetMode="External"/><Relationship Id="rId8" Type="http://schemas.openxmlformats.org/officeDocument/2006/relationships/hyperlink" Target="https://medium.com/@projectblinkch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type="ctrTitle"/>
          </p:nvPr>
        </p:nvSpPr>
        <p:spPr>
          <a:xfrm>
            <a:off x="824000" y="1322800"/>
            <a:ext cx="64419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GB"/>
              <a:t>Intro to Project Blink (Blinkchain)</a:t>
            </a:r>
            <a:endParaRPr/>
          </a:p>
        </p:txBody>
      </p:sp>
      <p:sp>
        <p:nvSpPr>
          <p:cNvPr id="339" name="Google Shape;339;p17"/>
          <p:cNvSpPr txBox="1"/>
          <p:nvPr>
            <p:ph idx="1" type="subTitle"/>
          </p:nvPr>
        </p:nvSpPr>
        <p:spPr>
          <a:xfrm>
            <a:off x="824000" y="3068079"/>
            <a:ext cx="4255500" cy="69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t>Decentralized World Bank</a:t>
            </a:r>
            <a:endParaRPr/>
          </a:p>
        </p:txBody>
      </p:sp>
      <p:pic>
        <p:nvPicPr>
          <p:cNvPr id="340" name="Google Shape;340;p17"/>
          <p:cNvPicPr preferRelativeResize="0"/>
          <p:nvPr/>
        </p:nvPicPr>
        <p:blipFill>
          <a:blip r:embed="rId3">
            <a:alphaModFix/>
          </a:blip>
          <a:stretch>
            <a:fillRect/>
          </a:stretch>
        </p:blipFill>
        <p:spPr>
          <a:xfrm>
            <a:off x="7716225" y="768875"/>
            <a:ext cx="959700" cy="1108899"/>
          </a:xfrm>
          <a:prstGeom prst="rect">
            <a:avLst/>
          </a:prstGeom>
          <a:noFill/>
          <a:ln>
            <a:noFill/>
          </a:ln>
        </p:spPr>
      </p:pic>
      <p:sp>
        <p:nvSpPr>
          <p:cNvPr id="341" name="Google Shape;341;p17"/>
          <p:cNvSpPr txBox="1"/>
          <p:nvPr>
            <p:ph idx="1" type="subTitle"/>
          </p:nvPr>
        </p:nvSpPr>
        <p:spPr>
          <a:xfrm>
            <a:off x="4784100" y="4248075"/>
            <a:ext cx="4192200" cy="596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1" lang="en-GB" sz="1700"/>
              <a:t>Lite</a:t>
            </a:r>
            <a:r>
              <a:rPr b="1" lang="en-GB" sz="1700"/>
              <a:t>p</a:t>
            </a:r>
            <a:r>
              <a:rPr b="1" lang="en-GB" sz="1700"/>
              <a:t>aper </a:t>
            </a:r>
            <a:r>
              <a:rPr b="1" lang="en-GB" sz="1700"/>
              <a:t>Presentation (Non-Technical)</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6"/>
          <p:cNvSpPr txBox="1"/>
          <p:nvPr>
            <p:ph type="title"/>
          </p:nvPr>
        </p:nvSpPr>
        <p:spPr>
          <a:xfrm>
            <a:off x="1303800" y="598575"/>
            <a:ext cx="65988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 Tri Consensus Layer</a:t>
            </a:r>
            <a:endParaRPr/>
          </a:p>
        </p:txBody>
      </p:sp>
      <p:sp>
        <p:nvSpPr>
          <p:cNvPr id="401" name="Google Shape;401;p26"/>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Lorem ipsum dolor sit amet, consectetur adipiscing elit. Curabitur eleifend a diam quis suscipit. Fusce venenatis nunc ut lectus convallis, sit amet egestas mi rutrum. Maecenas molestie ultricies euismod. Morbi a rutrum nisl. Vestibulum laoreet enim id sem fermentum, sed aliquam arcu dictum. Donec ultrices diam sagittis nibh pellentesque eleifend.</a:t>
            </a:r>
            <a:endParaRPr/>
          </a:p>
        </p:txBody>
      </p:sp>
      <p:pic>
        <p:nvPicPr>
          <p:cNvPr id="402" name="Google Shape;402;p26"/>
          <p:cNvPicPr preferRelativeResize="0"/>
          <p:nvPr/>
        </p:nvPicPr>
        <p:blipFill>
          <a:blip r:embed="rId3">
            <a:alphaModFix/>
          </a:blip>
          <a:stretch>
            <a:fillRect/>
          </a:stretch>
        </p:blipFill>
        <p:spPr>
          <a:xfrm>
            <a:off x="1353963" y="1591925"/>
            <a:ext cx="6498475" cy="307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Proof of Speed</a:t>
            </a:r>
            <a:endParaRPr/>
          </a:p>
        </p:txBody>
      </p:sp>
      <p:sp>
        <p:nvSpPr>
          <p:cNvPr id="408" name="Google Shape;408;p27"/>
          <p:cNvSpPr txBox="1"/>
          <p:nvPr>
            <p:ph idx="1" type="body"/>
          </p:nvPr>
        </p:nvSpPr>
        <p:spPr>
          <a:xfrm>
            <a:off x="1303800" y="1545350"/>
            <a:ext cx="7030500" cy="23823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GB" sz="1825"/>
              <a:t>A </a:t>
            </a:r>
            <a:r>
              <a:rPr b="1" lang="en-GB" sz="1825"/>
              <a:t>time-based competition</a:t>
            </a:r>
            <a:r>
              <a:rPr lang="en-GB" sz="1825"/>
              <a:t> that requires highly efficient validators to propagate mined blocks in a certain period of time. It includes </a:t>
            </a:r>
            <a:r>
              <a:rPr i="1" lang="en-GB" sz="1825"/>
              <a:t>mutable block size and time</a:t>
            </a:r>
            <a:r>
              <a:rPr lang="en-GB" sz="1825"/>
              <a:t> fixed according to the participating contestants for the next epoch election and production. </a:t>
            </a:r>
            <a:endParaRPr sz="18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Proof of Choice</a:t>
            </a:r>
            <a:endParaRPr/>
          </a:p>
        </p:txBody>
      </p:sp>
      <p:sp>
        <p:nvSpPr>
          <p:cNvPr id="414" name="Google Shape;414;p28"/>
          <p:cNvSpPr txBox="1"/>
          <p:nvPr>
            <p:ph idx="1" type="body"/>
          </p:nvPr>
        </p:nvSpPr>
        <p:spPr>
          <a:xfrm>
            <a:off x="1303800" y="1545350"/>
            <a:ext cx="7030500" cy="32865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GB" sz="1825"/>
              <a:t>Blink’s staking protocol with a choice given to delegators to bring forth </a:t>
            </a:r>
            <a:r>
              <a:rPr b="1" i="1" lang="en-GB" sz="1825"/>
              <a:t>high throughput per token</a:t>
            </a:r>
            <a:r>
              <a:rPr lang="en-GB" sz="1825"/>
              <a:t> basis. Delegators are required to stake for their choice of tokens in blinkcoin for a specific block height which can improve the token's tps by collateralizing the maximum amount of blocks per epoch. Validators can mine only the token's transactions which are collateralized according to the staking requirement</a:t>
            </a:r>
            <a:endParaRPr sz="18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Proof of Hash</a:t>
            </a:r>
            <a:endParaRPr/>
          </a:p>
        </p:txBody>
      </p:sp>
      <p:sp>
        <p:nvSpPr>
          <p:cNvPr id="420" name="Google Shape;420;p29"/>
          <p:cNvSpPr txBox="1"/>
          <p:nvPr>
            <p:ph idx="1" type="body"/>
          </p:nvPr>
        </p:nvSpPr>
        <p:spPr>
          <a:xfrm>
            <a:off x="1303800" y="1545350"/>
            <a:ext cx="7030500" cy="32865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GB" sz="1825"/>
              <a:t>UTXOs are </a:t>
            </a:r>
            <a:r>
              <a:rPr b="1" lang="en-GB" sz="1825"/>
              <a:t>rented </a:t>
            </a:r>
            <a:r>
              <a:rPr lang="en-GB" sz="1825"/>
              <a:t>instead of stored similar to cloud storages in which the transaction fees determine the lifetime of an individual UTXO if expired a penalty is imposed to recover it. Transactions are </a:t>
            </a:r>
            <a:r>
              <a:rPr b="1" lang="en-GB" sz="1825"/>
              <a:t>pruned </a:t>
            </a:r>
            <a:r>
              <a:rPr lang="en-GB" sz="1825"/>
              <a:t>and replaced with a </a:t>
            </a:r>
            <a:r>
              <a:rPr b="1" lang="en-GB" sz="1825"/>
              <a:t>fingerprint </a:t>
            </a:r>
            <a:r>
              <a:rPr lang="en-GB" sz="1825"/>
              <a:t>after all the UTXOs in it are consumed fully. Scalability is increased and disk space is recovered.</a:t>
            </a:r>
            <a:endParaRPr sz="18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 Transaction Fees</a:t>
            </a:r>
            <a:endParaRPr/>
          </a:p>
        </p:txBody>
      </p:sp>
      <p:sp>
        <p:nvSpPr>
          <p:cNvPr id="426" name="Google Shape;426;p30"/>
          <p:cNvSpPr txBox="1"/>
          <p:nvPr>
            <p:ph idx="1" type="body"/>
          </p:nvPr>
        </p:nvSpPr>
        <p:spPr>
          <a:xfrm>
            <a:off x="1303800" y="1440750"/>
            <a:ext cx="7030500" cy="3363600"/>
          </a:xfrm>
          <a:prstGeom prst="rect">
            <a:avLst/>
          </a:prstGeom>
        </p:spPr>
        <p:txBody>
          <a:bodyPr anchorCtr="0" anchor="t" bIns="91425" lIns="91425" spcFirstLastPara="1" rIns="91425" wrap="square" tIns="91425">
            <a:noAutofit/>
          </a:bodyPr>
          <a:lstStyle/>
          <a:p>
            <a:pPr indent="-331112" lvl="0" marL="457200" rtl="0" algn="l">
              <a:lnSpc>
                <a:spcPct val="150000"/>
              </a:lnSpc>
              <a:spcBef>
                <a:spcPts val="0"/>
              </a:spcBef>
              <a:spcAft>
                <a:spcPts val="0"/>
              </a:spcAft>
              <a:buSzPts val="1614"/>
              <a:buChar char="➔"/>
            </a:pPr>
            <a:r>
              <a:rPr b="1" lang="en-GB" sz="1614"/>
              <a:t>Pay in any Token</a:t>
            </a:r>
            <a:r>
              <a:rPr lang="en-GB" sz="1614"/>
              <a:t> -  Flexibility of paying in transacting tokens where there is no native gas fee similar to tokens like Ether, Ada, Sol, etc. Makes life easier for users.</a:t>
            </a:r>
            <a:endParaRPr sz="1614"/>
          </a:p>
          <a:p>
            <a:pPr indent="-331112" lvl="0" marL="457200" rtl="0" algn="l">
              <a:lnSpc>
                <a:spcPct val="150000"/>
              </a:lnSpc>
              <a:spcBef>
                <a:spcPts val="0"/>
              </a:spcBef>
              <a:spcAft>
                <a:spcPts val="0"/>
              </a:spcAft>
              <a:buSzPts val="1614"/>
              <a:buChar char="➔"/>
            </a:pPr>
            <a:r>
              <a:rPr b="1" lang="en-GB" sz="1614"/>
              <a:t>0.05% of the Token</a:t>
            </a:r>
            <a:r>
              <a:rPr lang="en-GB" sz="1614"/>
              <a:t> - Fixed cheaper transfer fee similar to existing payment solutions like VISA, Mastercard, etc. </a:t>
            </a:r>
            <a:endParaRPr sz="1614"/>
          </a:p>
          <a:p>
            <a:pPr indent="-331112" lvl="0" marL="457200" rtl="0" algn="l">
              <a:lnSpc>
                <a:spcPct val="150000"/>
              </a:lnSpc>
              <a:spcBef>
                <a:spcPts val="0"/>
              </a:spcBef>
              <a:spcAft>
                <a:spcPts val="0"/>
              </a:spcAft>
              <a:buSzPts val="1614"/>
              <a:buChar char="➔"/>
            </a:pPr>
            <a:r>
              <a:rPr lang="en-GB" sz="1614"/>
              <a:t>Transaction fees for a value script (UTXO which holds value) is a sum of the gas fee (computation) and transfer fee (value) whereas a logic script only charges the gas fee.</a:t>
            </a:r>
            <a:endParaRPr sz="1614"/>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 Blink Oracles</a:t>
            </a:r>
            <a:endParaRPr/>
          </a:p>
        </p:txBody>
      </p:sp>
      <p:sp>
        <p:nvSpPr>
          <p:cNvPr id="432" name="Google Shape;432;p31"/>
          <p:cNvSpPr txBox="1"/>
          <p:nvPr>
            <p:ph idx="1" type="body"/>
          </p:nvPr>
        </p:nvSpPr>
        <p:spPr>
          <a:xfrm>
            <a:off x="1303800" y="1440750"/>
            <a:ext cx="7030500" cy="3363600"/>
          </a:xfrm>
          <a:prstGeom prst="rect">
            <a:avLst/>
          </a:prstGeom>
        </p:spPr>
        <p:txBody>
          <a:bodyPr anchorCtr="0" anchor="t" bIns="91425" lIns="91425" spcFirstLastPara="1" rIns="91425" wrap="square" tIns="91425">
            <a:noAutofit/>
          </a:bodyPr>
          <a:lstStyle/>
          <a:p>
            <a:pPr indent="-324762" lvl="0" marL="457200" rtl="0" algn="l">
              <a:lnSpc>
                <a:spcPct val="150000"/>
              </a:lnSpc>
              <a:spcBef>
                <a:spcPts val="0"/>
              </a:spcBef>
              <a:spcAft>
                <a:spcPts val="0"/>
              </a:spcAft>
              <a:buSzPts val="1514"/>
              <a:buChar char="➔"/>
            </a:pPr>
            <a:r>
              <a:rPr b="1" lang="en-GB" sz="1514"/>
              <a:t>Subscriber-based oracles </a:t>
            </a:r>
            <a:r>
              <a:rPr lang="en-GB" sz="1514"/>
              <a:t>- Validators are asked to submit their submissions by subscribing to exchanges' price data. Validators with the most subscribed data shall increase their block production rate at the next epoch with benefits. </a:t>
            </a:r>
            <a:endParaRPr sz="1514"/>
          </a:p>
          <a:p>
            <a:pPr indent="-324762" lvl="0" marL="457200" rtl="0" algn="l">
              <a:lnSpc>
                <a:spcPct val="150000"/>
              </a:lnSpc>
              <a:spcBef>
                <a:spcPts val="0"/>
              </a:spcBef>
              <a:spcAft>
                <a:spcPts val="0"/>
              </a:spcAft>
              <a:buSzPts val="1514"/>
              <a:buChar char="➔"/>
            </a:pPr>
            <a:r>
              <a:rPr b="1" lang="en-GB" sz="1514"/>
              <a:t>Benefits for exchanges</a:t>
            </a:r>
            <a:r>
              <a:rPr lang="en-GB" sz="1514"/>
              <a:t> - Centralized trading platforms can register their information and submit periodic market rates for which they can charge validators per submission basis.</a:t>
            </a:r>
            <a:endParaRPr sz="1514"/>
          </a:p>
          <a:p>
            <a:pPr indent="-324762" lvl="0" marL="457200" rtl="0" algn="l">
              <a:lnSpc>
                <a:spcPct val="150000"/>
              </a:lnSpc>
              <a:spcBef>
                <a:spcPts val="0"/>
              </a:spcBef>
              <a:spcAft>
                <a:spcPts val="0"/>
              </a:spcAft>
              <a:buSzPts val="1514"/>
              <a:buChar char="➔"/>
            </a:pPr>
            <a:r>
              <a:rPr b="1" lang="en-GB" sz="1514"/>
              <a:t>Real-time data </a:t>
            </a:r>
            <a:r>
              <a:rPr lang="en-GB" sz="1514"/>
              <a:t>- Blinkchain's native-level price oracles can perform, calculate, and attest transactions which require real-time market data</a:t>
            </a:r>
            <a:endParaRPr sz="1514"/>
          </a:p>
          <a:p>
            <a:pPr indent="0" lvl="0" marL="0" rtl="0" algn="l">
              <a:lnSpc>
                <a:spcPct val="150000"/>
              </a:lnSpc>
              <a:spcBef>
                <a:spcPts val="1200"/>
              </a:spcBef>
              <a:spcAft>
                <a:spcPts val="1200"/>
              </a:spcAft>
              <a:buNone/>
            </a:pPr>
            <a:r>
              <a:t/>
            </a:r>
            <a:endParaRPr sz="1514"/>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 </a:t>
            </a:r>
            <a:r>
              <a:rPr lang="en-GB"/>
              <a:t>Regulation compliant</a:t>
            </a:r>
            <a:endParaRPr/>
          </a:p>
        </p:txBody>
      </p:sp>
      <p:sp>
        <p:nvSpPr>
          <p:cNvPr id="438" name="Google Shape;438;p32"/>
          <p:cNvSpPr txBox="1"/>
          <p:nvPr>
            <p:ph idx="1" type="body"/>
          </p:nvPr>
        </p:nvSpPr>
        <p:spPr>
          <a:xfrm>
            <a:off x="1303800" y="1702925"/>
            <a:ext cx="7030500" cy="2292300"/>
          </a:xfrm>
          <a:prstGeom prst="rect">
            <a:avLst/>
          </a:prstGeom>
        </p:spPr>
        <p:txBody>
          <a:bodyPr anchorCtr="0" anchor="t" bIns="91425" lIns="91425" spcFirstLastPara="1" rIns="91425" wrap="square" tIns="91425">
            <a:noAutofit/>
          </a:bodyPr>
          <a:lstStyle/>
          <a:p>
            <a:pPr indent="-343812" lvl="0" marL="457200" rtl="0" algn="l">
              <a:lnSpc>
                <a:spcPct val="150000"/>
              </a:lnSpc>
              <a:spcBef>
                <a:spcPts val="0"/>
              </a:spcBef>
              <a:spcAft>
                <a:spcPts val="0"/>
              </a:spcAft>
              <a:buSzPts val="1814"/>
              <a:buChar char="★"/>
            </a:pPr>
            <a:r>
              <a:rPr b="1" lang="en-GB" sz="1814"/>
              <a:t>Capital Gains and Stable Taxes</a:t>
            </a:r>
            <a:r>
              <a:rPr lang="en-GB" sz="1814"/>
              <a:t> - Independent Taxation provided to countries without giving up decentralization. </a:t>
            </a:r>
            <a:endParaRPr sz="1814"/>
          </a:p>
          <a:p>
            <a:pPr indent="-343812" lvl="0" marL="457200" rtl="0" algn="l">
              <a:lnSpc>
                <a:spcPct val="150000"/>
              </a:lnSpc>
              <a:spcBef>
                <a:spcPts val="0"/>
              </a:spcBef>
              <a:spcAft>
                <a:spcPts val="0"/>
              </a:spcAft>
              <a:buSzPts val="1814"/>
              <a:buChar char="★"/>
            </a:pPr>
            <a:r>
              <a:rPr b="1" lang="en-GB" sz="1814"/>
              <a:t>White-crypto</a:t>
            </a:r>
            <a:r>
              <a:rPr lang="en-GB" sz="1814"/>
              <a:t> - Fully decentralized with the ability to levy hidden taxes can make cryptocurrencies in blinkchain friendlier to nations, which leads to accepting it as a commodity or currency. </a:t>
            </a:r>
            <a:endParaRPr sz="1814"/>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 </a:t>
            </a:r>
            <a:r>
              <a:rPr lang="en-GB"/>
              <a:t>UTXO Smart Contracts</a:t>
            </a:r>
            <a:endParaRPr/>
          </a:p>
        </p:txBody>
      </p:sp>
      <p:sp>
        <p:nvSpPr>
          <p:cNvPr id="444" name="Google Shape;444;p33"/>
          <p:cNvSpPr txBox="1"/>
          <p:nvPr>
            <p:ph idx="1" type="body"/>
          </p:nvPr>
        </p:nvSpPr>
        <p:spPr>
          <a:xfrm>
            <a:off x="1303800" y="1474325"/>
            <a:ext cx="7030500" cy="2292300"/>
          </a:xfrm>
          <a:prstGeom prst="rect">
            <a:avLst/>
          </a:prstGeom>
        </p:spPr>
        <p:txBody>
          <a:bodyPr anchorCtr="0" anchor="t" bIns="91425" lIns="91425" spcFirstLastPara="1" rIns="91425" wrap="square" tIns="91425">
            <a:noAutofit/>
          </a:bodyPr>
          <a:lstStyle/>
          <a:p>
            <a:pPr indent="-331112" lvl="0" marL="457200" rtl="0" algn="l">
              <a:lnSpc>
                <a:spcPct val="150000"/>
              </a:lnSpc>
              <a:spcBef>
                <a:spcPts val="0"/>
              </a:spcBef>
              <a:spcAft>
                <a:spcPts val="0"/>
              </a:spcAft>
              <a:buSzPts val="1614"/>
              <a:buChar char="★"/>
            </a:pPr>
            <a:r>
              <a:rPr b="1" lang="en-GB" sz="1614"/>
              <a:t>Secure Turing-incomplete contracts</a:t>
            </a:r>
            <a:r>
              <a:rPr lang="en-GB" sz="1614"/>
              <a:t> - Predictable arbitrary code without security vulnerabilities</a:t>
            </a:r>
            <a:endParaRPr sz="1614"/>
          </a:p>
          <a:p>
            <a:pPr indent="-331112" lvl="0" marL="457200" rtl="0" algn="l">
              <a:lnSpc>
                <a:spcPct val="150000"/>
              </a:lnSpc>
              <a:spcBef>
                <a:spcPts val="0"/>
              </a:spcBef>
              <a:spcAft>
                <a:spcPts val="0"/>
              </a:spcAft>
              <a:buSzPts val="1614"/>
              <a:buChar char="★"/>
            </a:pPr>
            <a:r>
              <a:rPr b="1" lang="en-GB" sz="1614"/>
              <a:t>Parent-Child Script Design</a:t>
            </a:r>
            <a:r>
              <a:rPr lang="en-GB" sz="1614"/>
              <a:t> - Hierarchical model of computation with a single logic contract and its attached child value scripts.</a:t>
            </a:r>
            <a:endParaRPr sz="1614"/>
          </a:p>
          <a:p>
            <a:pPr indent="-331112" lvl="0" marL="457200" rtl="0" algn="l">
              <a:lnSpc>
                <a:spcPct val="150000"/>
              </a:lnSpc>
              <a:spcBef>
                <a:spcPts val="0"/>
              </a:spcBef>
              <a:spcAft>
                <a:spcPts val="0"/>
              </a:spcAft>
              <a:buSzPts val="1614"/>
              <a:buChar char="★"/>
            </a:pPr>
            <a:r>
              <a:rPr b="1" lang="en-GB" sz="1614"/>
              <a:t>Most secure DApps</a:t>
            </a:r>
            <a:r>
              <a:rPr lang="en-GB" sz="1614"/>
              <a:t> - Bitcoin script is proven to be more secure than current smart contract languages due to its limited features. A hybrid on-chain and off-chain application can be constructed using the Parent-Child script design which will make DApps more secure and in-exploitable. </a:t>
            </a:r>
            <a:endParaRPr sz="1614"/>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Compare and Compete</a:t>
            </a:r>
            <a:endParaRPr/>
          </a:p>
        </p:txBody>
      </p:sp>
      <p:sp>
        <p:nvSpPr>
          <p:cNvPr id="450" name="Google Shape;450;p34"/>
          <p:cNvSpPr txBox="1"/>
          <p:nvPr>
            <p:ph idx="1" type="body"/>
          </p:nvPr>
        </p:nvSpPr>
        <p:spPr>
          <a:xfrm>
            <a:off x="898950" y="1486825"/>
            <a:ext cx="7840200" cy="3369900"/>
          </a:xfrm>
          <a:prstGeom prst="rect">
            <a:avLst/>
          </a:prstGeom>
        </p:spPr>
        <p:txBody>
          <a:bodyPr anchorCtr="0" anchor="t" bIns="91425" lIns="91425" spcFirstLastPara="1" rIns="91425" wrap="square" tIns="91425">
            <a:noAutofit/>
          </a:bodyPr>
          <a:lstStyle/>
          <a:p>
            <a:pPr indent="-337462" lvl="0" marL="457200" rtl="0" algn="l">
              <a:lnSpc>
                <a:spcPct val="150000"/>
              </a:lnSpc>
              <a:spcBef>
                <a:spcPts val="0"/>
              </a:spcBef>
              <a:spcAft>
                <a:spcPts val="0"/>
              </a:spcAft>
              <a:buSzPts val="1714"/>
              <a:buChar char="★"/>
            </a:pPr>
            <a:r>
              <a:rPr b="1" lang="en-GB" sz="1714"/>
              <a:t>Bitcoin - </a:t>
            </a:r>
            <a:r>
              <a:rPr lang="en-GB" sz="1714"/>
              <a:t>Decentralized Money</a:t>
            </a:r>
            <a:endParaRPr sz="1714"/>
          </a:p>
          <a:p>
            <a:pPr indent="-337462" lvl="1" marL="914400" rtl="0" algn="l">
              <a:lnSpc>
                <a:spcPct val="150000"/>
              </a:lnSpc>
              <a:spcBef>
                <a:spcPts val="0"/>
              </a:spcBef>
              <a:spcAft>
                <a:spcPts val="0"/>
              </a:spcAft>
              <a:buSzPts val="1714"/>
              <a:buChar char="○"/>
            </a:pPr>
            <a:r>
              <a:rPr lang="en-GB" sz="1714"/>
              <a:t>Competitor : Dogecoin, Litecoin, Zcash, Bitcoin Cash</a:t>
            </a:r>
            <a:endParaRPr sz="1714"/>
          </a:p>
          <a:p>
            <a:pPr indent="-337462" lvl="0" marL="457200" rtl="0" algn="l">
              <a:lnSpc>
                <a:spcPct val="150000"/>
              </a:lnSpc>
              <a:spcBef>
                <a:spcPts val="0"/>
              </a:spcBef>
              <a:spcAft>
                <a:spcPts val="0"/>
              </a:spcAft>
              <a:buSzPts val="1714"/>
              <a:buChar char="★"/>
            </a:pPr>
            <a:r>
              <a:rPr b="1" lang="en-GB" sz="1714"/>
              <a:t>Ethereum - </a:t>
            </a:r>
            <a:r>
              <a:rPr lang="en-GB" sz="1714"/>
              <a:t>Decentralized World Computer</a:t>
            </a:r>
            <a:endParaRPr sz="1714"/>
          </a:p>
          <a:p>
            <a:pPr indent="-337462" lvl="1" marL="914400" rtl="0" algn="l">
              <a:lnSpc>
                <a:spcPct val="150000"/>
              </a:lnSpc>
              <a:spcBef>
                <a:spcPts val="0"/>
              </a:spcBef>
              <a:spcAft>
                <a:spcPts val="0"/>
              </a:spcAft>
              <a:buSzPts val="1714"/>
              <a:buChar char="○"/>
            </a:pPr>
            <a:r>
              <a:rPr lang="en-GB" sz="1714"/>
              <a:t>Competitor : Solana, Cardano, AVAX, Avalanche, Polygon</a:t>
            </a:r>
            <a:endParaRPr sz="1714"/>
          </a:p>
          <a:p>
            <a:pPr indent="-337462" lvl="0" marL="457200" rtl="0" algn="l">
              <a:lnSpc>
                <a:spcPct val="150000"/>
              </a:lnSpc>
              <a:spcBef>
                <a:spcPts val="0"/>
              </a:spcBef>
              <a:spcAft>
                <a:spcPts val="0"/>
              </a:spcAft>
              <a:buSzPts val="1714"/>
              <a:buChar char="★"/>
            </a:pPr>
            <a:r>
              <a:rPr b="1" lang="en-GB" sz="1714"/>
              <a:t>Blinkchain - </a:t>
            </a:r>
            <a:r>
              <a:rPr lang="en-GB" sz="1714"/>
              <a:t>Decentralized World Bank</a:t>
            </a:r>
            <a:endParaRPr sz="1714"/>
          </a:p>
          <a:p>
            <a:pPr indent="-337462" lvl="1" marL="914400" rtl="0" algn="l">
              <a:lnSpc>
                <a:spcPct val="150000"/>
              </a:lnSpc>
              <a:spcBef>
                <a:spcPts val="0"/>
              </a:spcBef>
              <a:spcAft>
                <a:spcPts val="0"/>
              </a:spcAft>
              <a:buSzPts val="1714"/>
              <a:buChar char="○"/>
            </a:pPr>
            <a:r>
              <a:rPr lang="en-GB" sz="1714"/>
              <a:t>A permissionless blockchain as a bridge to regulate real-world and decentralized currencies with faster consensus models and secure advantages to current smart contract chains.</a:t>
            </a:r>
            <a:endParaRPr sz="1714"/>
          </a:p>
          <a:p>
            <a:pPr indent="0" lvl="0" marL="0" rtl="0" algn="l">
              <a:lnSpc>
                <a:spcPct val="150000"/>
              </a:lnSpc>
              <a:spcBef>
                <a:spcPts val="1200"/>
              </a:spcBef>
              <a:spcAft>
                <a:spcPts val="1200"/>
              </a:spcAft>
              <a:buNone/>
            </a:pPr>
            <a:r>
              <a:t/>
            </a:r>
            <a:endParaRPr sz="1714"/>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Tokenomics</a:t>
            </a:r>
            <a:endParaRPr/>
          </a:p>
        </p:txBody>
      </p:sp>
      <p:sp>
        <p:nvSpPr>
          <p:cNvPr id="456" name="Google Shape;456;p35"/>
          <p:cNvSpPr txBox="1"/>
          <p:nvPr>
            <p:ph idx="1" type="body"/>
          </p:nvPr>
        </p:nvSpPr>
        <p:spPr>
          <a:xfrm>
            <a:off x="1303800" y="1474325"/>
            <a:ext cx="7030500" cy="33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14"/>
              <a:t>Blinkchain's native coin is Blinkcoin - A fixed supply native token beneficial for the Proof of Choice staking protocol. It is inflationary for rewarding validators over a period of 9 years gaining the issuance rate in starting years, attaining it's peak, and drops to 0 in the 10th year.</a:t>
            </a:r>
            <a:endParaRPr sz="1614"/>
          </a:p>
          <a:p>
            <a:pPr indent="0" lvl="0" marL="0" rtl="0" algn="l">
              <a:lnSpc>
                <a:spcPct val="150000"/>
              </a:lnSpc>
              <a:spcBef>
                <a:spcPts val="1200"/>
              </a:spcBef>
              <a:spcAft>
                <a:spcPts val="0"/>
              </a:spcAft>
              <a:buNone/>
            </a:pPr>
            <a:r>
              <a:rPr b="1" lang="en-GB" sz="1614"/>
              <a:t>Premined </a:t>
            </a:r>
            <a:r>
              <a:rPr lang="en-GB" sz="1614"/>
              <a:t>= 5 million coins</a:t>
            </a:r>
            <a:endParaRPr sz="1614"/>
          </a:p>
          <a:p>
            <a:pPr indent="0" lvl="0" marL="0" rtl="0" algn="l">
              <a:lnSpc>
                <a:spcPct val="150000"/>
              </a:lnSpc>
              <a:spcBef>
                <a:spcPts val="1200"/>
              </a:spcBef>
              <a:spcAft>
                <a:spcPts val="0"/>
              </a:spcAft>
              <a:buNone/>
            </a:pPr>
            <a:r>
              <a:rPr b="1" lang="en-GB" sz="1614"/>
              <a:t>Supply cap</a:t>
            </a:r>
            <a:r>
              <a:rPr lang="en-GB" sz="1614"/>
              <a:t> = 7.25 million</a:t>
            </a:r>
            <a:endParaRPr sz="1614"/>
          </a:p>
          <a:p>
            <a:pPr indent="0" lvl="0" marL="0" rtl="0" algn="l">
              <a:lnSpc>
                <a:spcPct val="150000"/>
              </a:lnSpc>
              <a:spcBef>
                <a:spcPts val="1200"/>
              </a:spcBef>
              <a:spcAft>
                <a:spcPts val="0"/>
              </a:spcAft>
              <a:buNone/>
            </a:pPr>
            <a:r>
              <a:rPr b="1" lang="en-GB" sz="1614"/>
              <a:t>Inflation </a:t>
            </a:r>
            <a:r>
              <a:rPr lang="en-GB" sz="1614"/>
              <a:t>rate = 45% in 9 years </a:t>
            </a:r>
            <a:endParaRPr sz="1614"/>
          </a:p>
          <a:p>
            <a:pPr indent="0" lvl="0" marL="0" rtl="0" algn="l">
              <a:lnSpc>
                <a:spcPct val="150000"/>
              </a:lnSpc>
              <a:spcBef>
                <a:spcPts val="1200"/>
              </a:spcBef>
              <a:spcAft>
                <a:spcPts val="1200"/>
              </a:spcAft>
              <a:buNone/>
            </a:pPr>
            <a:r>
              <a:t/>
            </a:r>
            <a:endParaRPr sz="1614"/>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5" name="Shape 345"/>
        <p:cNvGrpSpPr/>
        <p:nvPr/>
      </p:nvGrpSpPr>
      <p:grpSpPr>
        <a:xfrm>
          <a:off x="0" y="0"/>
          <a:ext cx="0" cy="0"/>
          <a:chOff x="0" y="0"/>
          <a:chExt cx="0" cy="0"/>
        </a:xfrm>
      </p:grpSpPr>
      <p:sp>
        <p:nvSpPr>
          <p:cNvPr id="346" name="Google Shape;346;p18"/>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200"/>
              <a:t>Blink Chain - A </a:t>
            </a:r>
            <a:endParaRPr sz="3200"/>
          </a:p>
          <a:p>
            <a:pPr indent="0" lvl="0" marL="0" rtl="0" algn="ctr">
              <a:spcBef>
                <a:spcPts val="0"/>
              </a:spcBef>
              <a:spcAft>
                <a:spcPts val="0"/>
              </a:spcAft>
              <a:buNone/>
            </a:pPr>
            <a:r>
              <a:rPr lang="en-GB" sz="3200"/>
              <a:t>Regulation Friendly </a:t>
            </a:r>
            <a:endParaRPr sz="3200"/>
          </a:p>
          <a:p>
            <a:pPr indent="0" lvl="0" marL="0" rtl="0" algn="ctr">
              <a:spcBef>
                <a:spcPts val="0"/>
              </a:spcBef>
              <a:spcAft>
                <a:spcPts val="0"/>
              </a:spcAft>
              <a:buNone/>
            </a:pPr>
            <a:r>
              <a:rPr lang="en-GB" sz="3200"/>
              <a:t>Proof of Speed Blockchain</a:t>
            </a:r>
            <a:endParaRPr sz="3200"/>
          </a:p>
        </p:txBody>
      </p:sp>
      <p:sp>
        <p:nvSpPr>
          <p:cNvPr id="347" name="Google Shape;347;p18"/>
          <p:cNvSpPr txBox="1"/>
          <p:nvPr>
            <p:ph idx="1" type="body"/>
          </p:nvPr>
        </p:nvSpPr>
        <p:spPr>
          <a:xfrm>
            <a:off x="1388625" y="2887075"/>
            <a:ext cx="6366900" cy="11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Scalability - Proof of Speed</a:t>
            </a:r>
            <a:endParaRPr sz="1800"/>
          </a:p>
          <a:p>
            <a:pPr indent="-342900" lvl="0" marL="457200" rtl="0" algn="l">
              <a:spcBef>
                <a:spcPts val="0"/>
              </a:spcBef>
              <a:spcAft>
                <a:spcPts val="0"/>
              </a:spcAft>
              <a:buSzPts val="1800"/>
              <a:buChar char="●"/>
            </a:pPr>
            <a:r>
              <a:rPr lang="en-GB" sz="1800"/>
              <a:t>Regulation Friendly - for </a:t>
            </a:r>
            <a:r>
              <a:rPr lang="en-GB" sz="1800"/>
              <a:t>adaptation</a:t>
            </a:r>
            <a:r>
              <a:rPr lang="en-GB" sz="1800"/>
              <a:t> of Cryptocurrencies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36"/>
          <p:cNvPicPr preferRelativeResize="0"/>
          <p:nvPr/>
        </p:nvPicPr>
        <p:blipFill>
          <a:blip r:embed="rId3">
            <a:alphaModFix/>
          </a:blip>
          <a:stretch>
            <a:fillRect/>
          </a:stretch>
        </p:blipFill>
        <p:spPr>
          <a:xfrm>
            <a:off x="1251500" y="491700"/>
            <a:ext cx="7010400" cy="434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a:t>
            </a:r>
            <a:endParaRPr/>
          </a:p>
        </p:txBody>
      </p:sp>
      <p:sp>
        <p:nvSpPr>
          <p:cNvPr id="467" name="Google Shape;467;p37"/>
          <p:cNvSpPr txBox="1"/>
          <p:nvPr>
            <p:ph idx="1" type="body"/>
          </p:nvPr>
        </p:nvSpPr>
        <p:spPr>
          <a:xfrm>
            <a:off x="1303800" y="1474325"/>
            <a:ext cx="7030500" cy="33948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SzPts val="1600"/>
              <a:buChar char="➔"/>
            </a:pPr>
            <a:r>
              <a:rPr b="1" lang="en-GB" sz="1600"/>
              <a:t>Non-Profit Financial DApps: </a:t>
            </a:r>
            <a:r>
              <a:rPr lang="en-GB" sz="1600"/>
              <a:t>Native Apps that follow the Parent-Child script design to make feeless non-profit financial services such as exchanges, lending &amp; borrowing, credits, insurance, escrows, etc.</a:t>
            </a:r>
            <a:endParaRPr sz="1600"/>
          </a:p>
          <a:p>
            <a:pPr indent="-330200" lvl="0" marL="457200" rtl="0" algn="l">
              <a:lnSpc>
                <a:spcPct val="130000"/>
              </a:lnSpc>
              <a:spcBef>
                <a:spcPts val="0"/>
              </a:spcBef>
              <a:spcAft>
                <a:spcPts val="0"/>
              </a:spcAft>
              <a:buSzPts val="1600"/>
              <a:buChar char="➔"/>
            </a:pPr>
            <a:r>
              <a:rPr b="1" lang="en-GB" sz="1600"/>
              <a:t>Interoperable DApps: </a:t>
            </a:r>
            <a:r>
              <a:rPr lang="en-GB" sz="1600"/>
              <a:t>Accessing other blockchain DApps through blinkchain with a technology known as anchored smart contracts.</a:t>
            </a:r>
            <a:endParaRPr sz="1600"/>
          </a:p>
          <a:p>
            <a:pPr indent="-330200" lvl="0" marL="457200" rtl="0" algn="l">
              <a:lnSpc>
                <a:spcPct val="130000"/>
              </a:lnSpc>
              <a:spcBef>
                <a:spcPts val="0"/>
              </a:spcBef>
              <a:spcAft>
                <a:spcPts val="0"/>
              </a:spcAft>
              <a:buSzPts val="1600"/>
              <a:buChar char="➔"/>
            </a:pPr>
            <a:r>
              <a:rPr b="1" lang="en-GB" sz="1600"/>
              <a:t>Auguth DAO: </a:t>
            </a:r>
            <a:r>
              <a:rPr lang="en-GB" sz="1600"/>
              <a:t>A Decentralized Organization that governs the blinkchain. </a:t>
            </a:r>
            <a:endParaRPr sz="1600"/>
          </a:p>
          <a:p>
            <a:pPr indent="-330200" lvl="0" marL="457200" rtl="0" algn="l">
              <a:lnSpc>
                <a:spcPct val="130000"/>
              </a:lnSpc>
              <a:spcBef>
                <a:spcPts val="0"/>
              </a:spcBef>
              <a:spcAft>
                <a:spcPts val="0"/>
              </a:spcAft>
              <a:buSzPts val="1600"/>
              <a:buChar char="➔"/>
            </a:pPr>
            <a:r>
              <a:rPr b="1" lang="en-GB" sz="1600"/>
              <a:t>Blink Cash: </a:t>
            </a:r>
            <a:r>
              <a:rPr lang="en-GB" sz="1600"/>
              <a:t> Digital cash based offline settlement protocol that can bring digitized denomination transfers between devices and cards.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a:t>
            </a:r>
            <a:endParaRPr/>
          </a:p>
        </p:txBody>
      </p:sp>
      <p:sp>
        <p:nvSpPr>
          <p:cNvPr id="473" name="Google Shape;473;p38"/>
          <p:cNvSpPr txBox="1"/>
          <p:nvPr>
            <p:ph idx="1" type="body"/>
          </p:nvPr>
        </p:nvSpPr>
        <p:spPr>
          <a:xfrm>
            <a:off x="1303800" y="1474325"/>
            <a:ext cx="7030500" cy="3394800"/>
          </a:xfrm>
          <a:prstGeom prst="rect">
            <a:avLst/>
          </a:prstGeom>
        </p:spPr>
        <p:txBody>
          <a:bodyPr anchorCtr="0" anchor="t" bIns="91425" lIns="91425" spcFirstLastPara="1" rIns="91425" wrap="square" tIns="91425">
            <a:noAutofit/>
          </a:bodyPr>
          <a:lstStyle/>
          <a:p>
            <a:pPr indent="-331112" lvl="0" marL="457200" rtl="0" algn="l">
              <a:lnSpc>
                <a:spcPct val="150000"/>
              </a:lnSpc>
              <a:spcBef>
                <a:spcPts val="0"/>
              </a:spcBef>
              <a:spcAft>
                <a:spcPts val="0"/>
              </a:spcAft>
              <a:buSzPts val="1614"/>
              <a:buChar char="➔"/>
            </a:pPr>
            <a:r>
              <a:rPr b="1" lang="en-GB" sz="1614"/>
              <a:t>Regulatory Features</a:t>
            </a:r>
            <a:r>
              <a:rPr lang="en-GB" sz="1614"/>
              <a:t>: Working with accepting blinkchain as a legal tender blockchain, in which its assets can be spent and taxed under specific regional rules.</a:t>
            </a:r>
            <a:endParaRPr sz="1614"/>
          </a:p>
          <a:p>
            <a:pPr indent="-331112" lvl="0" marL="457200" rtl="0" algn="l">
              <a:lnSpc>
                <a:spcPct val="150000"/>
              </a:lnSpc>
              <a:spcBef>
                <a:spcPts val="0"/>
              </a:spcBef>
              <a:spcAft>
                <a:spcPts val="0"/>
              </a:spcAft>
              <a:buSzPts val="1614"/>
              <a:buChar char="➔"/>
            </a:pPr>
            <a:r>
              <a:rPr b="1" lang="en-GB" sz="1614"/>
              <a:t>General Smart Contracts</a:t>
            </a:r>
            <a:r>
              <a:rPr lang="en-GB" sz="1614"/>
              <a:t>: Bringing Turing-complete yet secure smart contract deployment features for developers to run more arbitrary programs on top of blinkcoin.</a:t>
            </a:r>
            <a:endParaRPr sz="1614"/>
          </a:p>
          <a:p>
            <a:pPr indent="-331112" lvl="0" marL="457200" rtl="0" algn="l">
              <a:lnSpc>
                <a:spcPct val="150000"/>
              </a:lnSpc>
              <a:spcBef>
                <a:spcPts val="0"/>
              </a:spcBef>
              <a:spcAft>
                <a:spcPts val="0"/>
              </a:spcAft>
              <a:buSzPts val="1614"/>
              <a:buChar char="➔"/>
            </a:pPr>
            <a:r>
              <a:rPr b="1" lang="en-GB" sz="1614"/>
              <a:t>Single Assets Manager</a:t>
            </a:r>
            <a:r>
              <a:rPr lang="en-GB" sz="1614"/>
              <a:t>: The Layer 0 protocol for all of the assets secured by cryptography and a distributed permissionless network</a:t>
            </a:r>
            <a:endParaRPr sz="1614"/>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Roadmap</a:t>
            </a:r>
            <a:endParaRPr/>
          </a:p>
        </p:txBody>
      </p:sp>
      <p:sp>
        <p:nvSpPr>
          <p:cNvPr id="479" name="Google Shape;479;p39"/>
          <p:cNvSpPr txBox="1"/>
          <p:nvPr>
            <p:ph idx="1" type="body"/>
          </p:nvPr>
        </p:nvSpPr>
        <p:spPr>
          <a:xfrm>
            <a:off x="1303800" y="1626725"/>
            <a:ext cx="7030500" cy="2705700"/>
          </a:xfrm>
          <a:prstGeom prst="rect">
            <a:avLst/>
          </a:prstGeom>
        </p:spPr>
        <p:txBody>
          <a:bodyPr anchorCtr="0" anchor="t" bIns="91425" lIns="91425" spcFirstLastPara="1" rIns="91425" wrap="square" tIns="91425">
            <a:noAutofit/>
          </a:bodyPr>
          <a:lstStyle/>
          <a:p>
            <a:pPr indent="-337462" lvl="0" marL="457200" rtl="0" algn="l">
              <a:lnSpc>
                <a:spcPct val="150000"/>
              </a:lnSpc>
              <a:spcBef>
                <a:spcPts val="0"/>
              </a:spcBef>
              <a:spcAft>
                <a:spcPts val="0"/>
              </a:spcAft>
              <a:buSzPts val="1714"/>
              <a:buChar char="❖"/>
            </a:pPr>
            <a:r>
              <a:rPr i="1" lang="en-GB" sz="1714"/>
              <a:t>Phase </a:t>
            </a:r>
            <a:r>
              <a:rPr b="1" lang="en-GB" sz="1714"/>
              <a:t>Shrykos </a:t>
            </a:r>
            <a:r>
              <a:rPr lang="en-GB" sz="1714"/>
              <a:t>- Initial Implementation of Blinkchain </a:t>
            </a:r>
            <a:endParaRPr sz="1714"/>
          </a:p>
          <a:p>
            <a:pPr indent="-337462" lvl="0" marL="457200" rtl="0" algn="l">
              <a:lnSpc>
                <a:spcPct val="150000"/>
              </a:lnSpc>
              <a:spcBef>
                <a:spcPts val="0"/>
              </a:spcBef>
              <a:spcAft>
                <a:spcPts val="0"/>
              </a:spcAft>
              <a:buSzPts val="1714"/>
              <a:buChar char="❖"/>
            </a:pPr>
            <a:r>
              <a:rPr i="1" lang="en-GB" sz="1714"/>
              <a:t>Phase </a:t>
            </a:r>
            <a:r>
              <a:rPr b="1" lang="en-GB" sz="1714"/>
              <a:t>Meleys </a:t>
            </a:r>
            <a:r>
              <a:rPr lang="en-GB" sz="1714"/>
              <a:t>- Non-Profit Financial DApps</a:t>
            </a:r>
            <a:endParaRPr sz="1714"/>
          </a:p>
          <a:p>
            <a:pPr indent="-337462" lvl="0" marL="457200" rtl="0" algn="l">
              <a:lnSpc>
                <a:spcPct val="150000"/>
              </a:lnSpc>
              <a:spcBef>
                <a:spcPts val="0"/>
              </a:spcBef>
              <a:spcAft>
                <a:spcPts val="0"/>
              </a:spcAft>
              <a:buSzPts val="1714"/>
              <a:buChar char="❖"/>
            </a:pPr>
            <a:r>
              <a:rPr i="1" lang="en-GB" sz="1714"/>
              <a:t>Phase </a:t>
            </a:r>
            <a:r>
              <a:rPr b="1" lang="en-GB" sz="1714"/>
              <a:t>Tessarion </a:t>
            </a:r>
            <a:r>
              <a:rPr lang="en-GB" sz="1714"/>
              <a:t>- Blink Cash - Digital Offline Money</a:t>
            </a:r>
            <a:endParaRPr sz="1714"/>
          </a:p>
          <a:p>
            <a:pPr indent="-337462" lvl="0" marL="457200" rtl="0" algn="l">
              <a:lnSpc>
                <a:spcPct val="150000"/>
              </a:lnSpc>
              <a:spcBef>
                <a:spcPts val="0"/>
              </a:spcBef>
              <a:spcAft>
                <a:spcPts val="0"/>
              </a:spcAft>
              <a:buSzPts val="1714"/>
              <a:buChar char="❖"/>
            </a:pPr>
            <a:r>
              <a:rPr i="1" lang="en-GB" sz="1714"/>
              <a:t>Phase </a:t>
            </a:r>
            <a:r>
              <a:rPr b="1" lang="en-GB" sz="1714"/>
              <a:t>Arrax</a:t>
            </a:r>
            <a:r>
              <a:rPr lang="en-GB" sz="1714"/>
              <a:t>- Auguth DAO</a:t>
            </a:r>
            <a:endParaRPr sz="1714"/>
          </a:p>
          <a:p>
            <a:pPr indent="-337462" lvl="0" marL="457200" rtl="0" algn="l">
              <a:lnSpc>
                <a:spcPct val="150000"/>
              </a:lnSpc>
              <a:spcBef>
                <a:spcPts val="0"/>
              </a:spcBef>
              <a:spcAft>
                <a:spcPts val="0"/>
              </a:spcAft>
              <a:buSzPts val="1714"/>
              <a:buChar char="❖"/>
            </a:pPr>
            <a:r>
              <a:rPr i="1" lang="en-GB" sz="1714"/>
              <a:t>Phase </a:t>
            </a:r>
            <a:r>
              <a:rPr b="1" lang="en-GB" sz="1714"/>
              <a:t>Syrax </a:t>
            </a:r>
            <a:r>
              <a:rPr lang="en-GB" sz="1714"/>
              <a:t>- Regulation Adoption by countries</a:t>
            </a:r>
            <a:endParaRPr sz="1714"/>
          </a:p>
          <a:p>
            <a:pPr indent="-337462" lvl="0" marL="457200" rtl="0" algn="l">
              <a:lnSpc>
                <a:spcPct val="150000"/>
              </a:lnSpc>
              <a:spcBef>
                <a:spcPts val="0"/>
              </a:spcBef>
              <a:spcAft>
                <a:spcPts val="0"/>
              </a:spcAft>
              <a:buSzPts val="1714"/>
              <a:buChar char="❖"/>
            </a:pPr>
            <a:r>
              <a:rPr i="1" lang="en-GB" sz="1714"/>
              <a:t>Phase </a:t>
            </a:r>
            <a:r>
              <a:rPr b="1" lang="en-GB" sz="1714"/>
              <a:t>Vermax </a:t>
            </a:r>
            <a:r>
              <a:rPr lang="en-GB" sz="1714"/>
              <a:t>- Anchored Smart Contracts</a:t>
            </a:r>
            <a:endParaRPr sz="1714"/>
          </a:p>
          <a:p>
            <a:pPr indent="-337462" lvl="0" marL="457200" rtl="0" algn="l">
              <a:lnSpc>
                <a:spcPct val="150000"/>
              </a:lnSpc>
              <a:spcBef>
                <a:spcPts val="0"/>
              </a:spcBef>
              <a:spcAft>
                <a:spcPts val="0"/>
              </a:spcAft>
              <a:buSzPts val="1714"/>
              <a:buChar char="❖"/>
            </a:pPr>
            <a:r>
              <a:rPr i="1" lang="en-GB" sz="1714"/>
              <a:t>Phase </a:t>
            </a:r>
            <a:r>
              <a:rPr b="1" lang="en-GB" sz="1714"/>
              <a:t>Vermithor </a:t>
            </a:r>
            <a:r>
              <a:rPr lang="en-GB" sz="1714"/>
              <a:t>- Generalized Native Smart Contracts</a:t>
            </a:r>
            <a:endParaRPr sz="1714"/>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Phases Meaning</a:t>
            </a:r>
            <a:endParaRPr/>
          </a:p>
        </p:txBody>
      </p:sp>
      <p:sp>
        <p:nvSpPr>
          <p:cNvPr id="485" name="Google Shape;485;p40"/>
          <p:cNvSpPr txBox="1"/>
          <p:nvPr>
            <p:ph idx="1" type="body"/>
          </p:nvPr>
        </p:nvSpPr>
        <p:spPr>
          <a:xfrm>
            <a:off x="1303800" y="1398125"/>
            <a:ext cx="7030500" cy="3429900"/>
          </a:xfrm>
          <a:prstGeom prst="rect">
            <a:avLst/>
          </a:prstGeom>
        </p:spPr>
        <p:txBody>
          <a:bodyPr anchorCtr="0" anchor="t" bIns="91425" lIns="91425" spcFirstLastPara="1" rIns="91425" wrap="square" tIns="91425">
            <a:noAutofit/>
          </a:bodyPr>
          <a:lstStyle/>
          <a:p>
            <a:pPr indent="-331112" lvl="0" marL="457200" rtl="0" algn="l">
              <a:lnSpc>
                <a:spcPct val="150000"/>
              </a:lnSpc>
              <a:spcBef>
                <a:spcPts val="0"/>
              </a:spcBef>
              <a:spcAft>
                <a:spcPts val="0"/>
              </a:spcAft>
              <a:buSzPts val="1614"/>
              <a:buChar char="❖"/>
            </a:pPr>
            <a:r>
              <a:rPr lang="en-GB" sz="1614"/>
              <a:t>The names are taken from Old Valyria Gods from the series of Novel “Game of Thrones” by George R.R Martin</a:t>
            </a:r>
            <a:endParaRPr sz="1614"/>
          </a:p>
          <a:p>
            <a:pPr indent="-331112" lvl="0" marL="457200" rtl="0" algn="l">
              <a:lnSpc>
                <a:spcPct val="150000"/>
              </a:lnSpc>
              <a:spcBef>
                <a:spcPts val="0"/>
              </a:spcBef>
              <a:spcAft>
                <a:spcPts val="0"/>
              </a:spcAft>
              <a:buSzPts val="1614"/>
              <a:buChar char="❖"/>
            </a:pPr>
            <a:r>
              <a:rPr b="1" lang="en-GB" sz="1614"/>
              <a:t>Shrykos </a:t>
            </a:r>
            <a:r>
              <a:rPr lang="en-GB" sz="1614"/>
              <a:t>- God of Beginnings</a:t>
            </a:r>
            <a:endParaRPr sz="1614"/>
          </a:p>
          <a:p>
            <a:pPr indent="-331112" lvl="0" marL="457200" rtl="0" algn="l">
              <a:lnSpc>
                <a:spcPct val="150000"/>
              </a:lnSpc>
              <a:spcBef>
                <a:spcPts val="0"/>
              </a:spcBef>
              <a:spcAft>
                <a:spcPts val="0"/>
              </a:spcAft>
              <a:buSzPts val="1614"/>
              <a:buChar char="❖"/>
            </a:pPr>
            <a:r>
              <a:rPr b="1" lang="en-GB" sz="1614"/>
              <a:t>Meleys </a:t>
            </a:r>
            <a:r>
              <a:rPr lang="en-GB" sz="1614"/>
              <a:t>- God of Love</a:t>
            </a:r>
            <a:endParaRPr sz="1614"/>
          </a:p>
          <a:p>
            <a:pPr indent="-331112" lvl="0" marL="457200" rtl="0" algn="l">
              <a:lnSpc>
                <a:spcPct val="150000"/>
              </a:lnSpc>
              <a:spcBef>
                <a:spcPts val="0"/>
              </a:spcBef>
              <a:spcAft>
                <a:spcPts val="0"/>
              </a:spcAft>
              <a:buSzPts val="1614"/>
              <a:buChar char="❖"/>
            </a:pPr>
            <a:r>
              <a:rPr b="1" lang="en-GB" sz="1614"/>
              <a:t>Tessarion </a:t>
            </a:r>
            <a:r>
              <a:rPr lang="en-GB" sz="1614"/>
              <a:t>- God of Arts</a:t>
            </a:r>
            <a:endParaRPr sz="1614"/>
          </a:p>
          <a:p>
            <a:pPr indent="-331112" lvl="0" marL="457200" rtl="0" algn="l">
              <a:lnSpc>
                <a:spcPct val="150000"/>
              </a:lnSpc>
              <a:spcBef>
                <a:spcPts val="0"/>
              </a:spcBef>
              <a:spcAft>
                <a:spcPts val="0"/>
              </a:spcAft>
              <a:buSzPts val="1614"/>
              <a:buChar char="❖"/>
            </a:pPr>
            <a:r>
              <a:rPr b="1" lang="en-GB" sz="1614"/>
              <a:t>Arrax</a:t>
            </a:r>
            <a:r>
              <a:rPr lang="en-GB" sz="1614"/>
              <a:t>- Ruler of Gods</a:t>
            </a:r>
            <a:endParaRPr sz="1614"/>
          </a:p>
          <a:p>
            <a:pPr indent="-331112" lvl="0" marL="457200" rtl="0" algn="l">
              <a:lnSpc>
                <a:spcPct val="150000"/>
              </a:lnSpc>
              <a:spcBef>
                <a:spcPts val="0"/>
              </a:spcBef>
              <a:spcAft>
                <a:spcPts val="0"/>
              </a:spcAft>
              <a:buSzPts val="1614"/>
              <a:buChar char="❖"/>
            </a:pPr>
            <a:r>
              <a:rPr b="1" lang="en-GB" sz="1614"/>
              <a:t>Syrax </a:t>
            </a:r>
            <a:r>
              <a:rPr lang="en-GB" sz="1614"/>
              <a:t>- God of Fruitfulness</a:t>
            </a:r>
            <a:endParaRPr sz="1614"/>
          </a:p>
          <a:p>
            <a:pPr indent="-331112" lvl="0" marL="457200" rtl="0" algn="l">
              <a:lnSpc>
                <a:spcPct val="150000"/>
              </a:lnSpc>
              <a:spcBef>
                <a:spcPts val="0"/>
              </a:spcBef>
              <a:spcAft>
                <a:spcPts val="0"/>
              </a:spcAft>
              <a:buSzPts val="1614"/>
              <a:buChar char="❖"/>
            </a:pPr>
            <a:r>
              <a:rPr b="1" lang="en-GB" sz="1614"/>
              <a:t>Vermax </a:t>
            </a:r>
            <a:r>
              <a:rPr lang="en-GB" sz="1614"/>
              <a:t>- God of Communication</a:t>
            </a:r>
            <a:endParaRPr sz="1614"/>
          </a:p>
          <a:p>
            <a:pPr indent="-331112" lvl="0" marL="457200" rtl="0" algn="l">
              <a:lnSpc>
                <a:spcPct val="150000"/>
              </a:lnSpc>
              <a:spcBef>
                <a:spcPts val="0"/>
              </a:spcBef>
              <a:spcAft>
                <a:spcPts val="0"/>
              </a:spcAft>
              <a:buSzPts val="1614"/>
              <a:buChar char="❖"/>
            </a:pPr>
            <a:r>
              <a:rPr b="1" lang="en-GB" sz="1614"/>
              <a:t>Vermithor </a:t>
            </a:r>
            <a:r>
              <a:rPr lang="en-GB" sz="1614"/>
              <a:t>- God of Crafts</a:t>
            </a:r>
            <a:endParaRPr sz="1614"/>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Core Team &amp; Contact</a:t>
            </a:r>
            <a:endParaRPr/>
          </a:p>
        </p:txBody>
      </p:sp>
      <p:sp>
        <p:nvSpPr>
          <p:cNvPr id="491" name="Google Shape;491;p41"/>
          <p:cNvSpPr txBox="1"/>
          <p:nvPr>
            <p:ph idx="1" type="body"/>
          </p:nvPr>
        </p:nvSpPr>
        <p:spPr>
          <a:xfrm>
            <a:off x="1303800" y="1474325"/>
            <a:ext cx="7030500" cy="359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14"/>
              <a:t>Joby Reuben - Author Blinkchain Whitepaper , India</a:t>
            </a:r>
            <a:endParaRPr sz="1514"/>
          </a:p>
          <a:p>
            <a:pPr indent="0" lvl="0" marL="0" rtl="0" algn="l">
              <a:lnSpc>
                <a:spcPct val="115000"/>
              </a:lnSpc>
              <a:spcBef>
                <a:spcPts val="1200"/>
              </a:spcBef>
              <a:spcAft>
                <a:spcPts val="0"/>
              </a:spcAft>
              <a:buNone/>
            </a:pPr>
            <a:r>
              <a:rPr lang="en-GB" sz="1514"/>
              <a:t>Ajay Joshua - Co-Author Blinkchain Whitepaper , India</a:t>
            </a:r>
            <a:endParaRPr sz="1514"/>
          </a:p>
          <a:p>
            <a:pPr indent="0" lvl="0" marL="0" rtl="0" algn="l">
              <a:lnSpc>
                <a:spcPct val="115000"/>
              </a:lnSpc>
              <a:spcBef>
                <a:spcPts val="1200"/>
              </a:spcBef>
              <a:spcAft>
                <a:spcPts val="0"/>
              </a:spcAft>
              <a:buNone/>
            </a:pPr>
            <a:r>
              <a:rPr lang="en-GB" sz="1514"/>
              <a:t>Naveen Jose - Full Stack Developer (blinkchain.org) , India</a:t>
            </a:r>
            <a:endParaRPr sz="1514"/>
          </a:p>
          <a:p>
            <a:pPr indent="0" lvl="0" marL="0" rtl="0" algn="l">
              <a:lnSpc>
                <a:spcPct val="115000"/>
              </a:lnSpc>
              <a:spcBef>
                <a:spcPts val="1200"/>
              </a:spcBef>
              <a:spcAft>
                <a:spcPts val="0"/>
              </a:spcAft>
              <a:buNone/>
            </a:pPr>
            <a:r>
              <a:rPr lang="en-GB" sz="1514"/>
              <a:t>Samarth Kulkarni - Business Head (auguth.com) , India</a:t>
            </a:r>
            <a:endParaRPr sz="1514"/>
          </a:p>
          <a:p>
            <a:pPr indent="0" lvl="0" marL="0" rtl="0" algn="l">
              <a:lnSpc>
                <a:spcPct val="115000"/>
              </a:lnSpc>
              <a:spcBef>
                <a:spcPts val="1200"/>
              </a:spcBef>
              <a:spcAft>
                <a:spcPts val="0"/>
              </a:spcAft>
              <a:buNone/>
            </a:pPr>
            <a:r>
              <a:rPr lang="en-GB" sz="1514"/>
              <a:t>Open-Source Contributors: </a:t>
            </a:r>
            <a:r>
              <a:rPr lang="en-GB" sz="1514" u="sng">
                <a:solidFill>
                  <a:schemeClr val="hlink"/>
                </a:solidFill>
                <a:hlinkClick r:id="rId3"/>
              </a:rPr>
              <a:t>https://github.com/blinkchain</a:t>
            </a:r>
            <a:endParaRPr sz="1514"/>
          </a:p>
          <a:p>
            <a:pPr indent="0" lvl="0" marL="0" rtl="0" algn="l">
              <a:lnSpc>
                <a:spcPct val="115000"/>
              </a:lnSpc>
              <a:spcBef>
                <a:spcPts val="1200"/>
              </a:spcBef>
              <a:spcAft>
                <a:spcPts val="0"/>
              </a:spcAft>
              <a:buNone/>
            </a:pPr>
            <a:r>
              <a:rPr lang="en-GB" sz="1514"/>
              <a:t>Discord Community: </a:t>
            </a:r>
            <a:r>
              <a:rPr lang="en-GB" sz="1514" u="sng">
                <a:solidFill>
                  <a:schemeClr val="hlink"/>
                </a:solidFill>
                <a:hlinkClick r:id="rId4"/>
              </a:rPr>
              <a:t>https://discord.gg/2X9rcXCWa2</a:t>
            </a:r>
            <a:endParaRPr sz="1514"/>
          </a:p>
          <a:p>
            <a:pPr indent="0" lvl="0" marL="0" rtl="0" algn="l">
              <a:lnSpc>
                <a:spcPct val="115000"/>
              </a:lnSpc>
              <a:spcBef>
                <a:spcPts val="1200"/>
              </a:spcBef>
              <a:spcAft>
                <a:spcPts val="0"/>
              </a:spcAft>
              <a:buNone/>
            </a:pPr>
            <a:r>
              <a:rPr lang="en-GB" sz="1514"/>
              <a:t>LinkedIn Auguth Employees: </a:t>
            </a:r>
            <a:r>
              <a:rPr lang="en-GB" sz="1514" u="sng">
                <a:solidFill>
                  <a:schemeClr val="hlink"/>
                </a:solidFill>
                <a:hlinkClick r:id="rId5"/>
              </a:rPr>
              <a:t>https://www.linkedin.com/company/auguth/</a:t>
            </a:r>
            <a:endParaRPr sz="1514"/>
          </a:p>
          <a:p>
            <a:pPr indent="0" lvl="0" marL="0" rtl="0" algn="l">
              <a:lnSpc>
                <a:spcPct val="115000"/>
              </a:lnSpc>
              <a:spcBef>
                <a:spcPts val="1200"/>
              </a:spcBef>
              <a:spcAft>
                <a:spcPts val="0"/>
              </a:spcAft>
              <a:buNone/>
            </a:pPr>
            <a:r>
              <a:t/>
            </a:r>
            <a:endParaRPr sz="1514"/>
          </a:p>
          <a:p>
            <a:pPr indent="0" lvl="0" marL="0" rtl="0" algn="l">
              <a:lnSpc>
                <a:spcPct val="115000"/>
              </a:lnSpc>
              <a:spcBef>
                <a:spcPts val="1200"/>
              </a:spcBef>
              <a:spcAft>
                <a:spcPts val="1200"/>
              </a:spcAft>
              <a:buNone/>
            </a:pPr>
            <a:r>
              <a:t/>
            </a:r>
            <a:endParaRPr sz="1514"/>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Contact</a:t>
            </a:r>
            <a:endParaRPr/>
          </a:p>
        </p:txBody>
      </p:sp>
      <p:sp>
        <p:nvSpPr>
          <p:cNvPr id="497" name="Google Shape;497;p42"/>
          <p:cNvSpPr txBox="1"/>
          <p:nvPr>
            <p:ph idx="1" type="body"/>
          </p:nvPr>
        </p:nvSpPr>
        <p:spPr>
          <a:xfrm>
            <a:off x="1303800" y="1474325"/>
            <a:ext cx="7030500" cy="3394800"/>
          </a:xfrm>
          <a:prstGeom prst="rect">
            <a:avLst/>
          </a:prstGeom>
        </p:spPr>
        <p:txBody>
          <a:bodyPr anchorCtr="0" anchor="t" bIns="91425" lIns="91425" spcFirstLastPara="1" rIns="91425" wrap="square" tIns="91425">
            <a:noAutofit/>
          </a:bodyPr>
          <a:lstStyle/>
          <a:p>
            <a:pPr indent="-331112" lvl="0" marL="457200" rtl="0" algn="l">
              <a:lnSpc>
                <a:spcPct val="150000"/>
              </a:lnSpc>
              <a:spcBef>
                <a:spcPts val="0"/>
              </a:spcBef>
              <a:spcAft>
                <a:spcPts val="0"/>
              </a:spcAft>
              <a:buSzPts val="1614"/>
              <a:buChar char="●"/>
            </a:pPr>
            <a:r>
              <a:rPr lang="en-GB" sz="1614"/>
              <a:t>Website: </a:t>
            </a:r>
            <a:r>
              <a:rPr lang="en-GB" sz="1614" u="sng">
                <a:solidFill>
                  <a:schemeClr val="hlink"/>
                </a:solidFill>
                <a:hlinkClick r:id="rId3"/>
              </a:rPr>
              <a:t>https://blinkchain.org</a:t>
            </a:r>
            <a:endParaRPr sz="1614"/>
          </a:p>
          <a:p>
            <a:pPr indent="-331112" lvl="0" marL="457200" rtl="0" algn="l">
              <a:lnSpc>
                <a:spcPct val="150000"/>
              </a:lnSpc>
              <a:spcBef>
                <a:spcPts val="0"/>
              </a:spcBef>
              <a:spcAft>
                <a:spcPts val="0"/>
              </a:spcAft>
              <a:buSzPts val="1614"/>
              <a:buChar char="●"/>
            </a:pPr>
            <a:r>
              <a:rPr lang="en-GB" sz="1614"/>
              <a:t>Twitter: </a:t>
            </a:r>
            <a:r>
              <a:rPr lang="en-GB" sz="1614" u="sng">
                <a:solidFill>
                  <a:schemeClr val="hlink"/>
                </a:solidFill>
                <a:hlinkClick r:id="rId4"/>
              </a:rPr>
              <a:t>https://twitter.com/Blink_chain</a:t>
            </a:r>
            <a:endParaRPr sz="1614"/>
          </a:p>
          <a:p>
            <a:pPr indent="-331112" lvl="0" marL="457200" rtl="0" algn="l">
              <a:lnSpc>
                <a:spcPct val="150000"/>
              </a:lnSpc>
              <a:spcBef>
                <a:spcPts val="0"/>
              </a:spcBef>
              <a:spcAft>
                <a:spcPts val="0"/>
              </a:spcAft>
              <a:buSzPts val="1614"/>
              <a:buChar char="●"/>
            </a:pPr>
            <a:r>
              <a:rPr lang="en-GB" sz="1614"/>
              <a:t>Discord: </a:t>
            </a:r>
            <a:r>
              <a:rPr lang="en-GB" sz="1614" u="sng">
                <a:solidFill>
                  <a:schemeClr val="hlink"/>
                </a:solidFill>
                <a:hlinkClick r:id="rId5"/>
              </a:rPr>
              <a:t>h</a:t>
            </a:r>
            <a:r>
              <a:rPr lang="en-GB" sz="1614" u="sng">
                <a:solidFill>
                  <a:schemeClr val="hlink"/>
                </a:solidFill>
                <a:hlinkClick r:id="rId6"/>
              </a:rPr>
              <a:t>t</a:t>
            </a:r>
            <a:r>
              <a:rPr lang="en-GB" sz="1614" u="sng">
                <a:solidFill>
                  <a:schemeClr val="hlink"/>
                </a:solidFill>
                <a:hlinkClick r:id="rId7"/>
              </a:rPr>
              <a:t>tps://discord.gg/2X9rcXCWa2</a:t>
            </a:r>
            <a:endParaRPr sz="1614"/>
          </a:p>
          <a:p>
            <a:pPr indent="-331112" lvl="0" marL="457200" rtl="0" algn="l">
              <a:lnSpc>
                <a:spcPct val="150000"/>
              </a:lnSpc>
              <a:spcBef>
                <a:spcPts val="0"/>
              </a:spcBef>
              <a:spcAft>
                <a:spcPts val="0"/>
              </a:spcAft>
              <a:buSzPts val="1614"/>
              <a:buChar char="●"/>
            </a:pPr>
            <a:r>
              <a:rPr lang="en-GB" sz="1614"/>
              <a:t>Medium: </a:t>
            </a:r>
            <a:r>
              <a:rPr lang="en-GB" sz="1614" u="sng">
                <a:solidFill>
                  <a:schemeClr val="hlink"/>
                </a:solidFill>
                <a:hlinkClick r:id="rId8"/>
              </a:rPr>
              <a:t>https://medium.com/@projectblinkchain</a:t>
            </a:r>
            <a:endParaRPr sz="1614"/>
          </a:p>
          <a:p>
            <a:pPr indent="-331112" lvl="0" marL="457200" rtl="0" algn="l">
              <a:lnSpc>
                <a:spcPct val="150000"/>
              </a:lnSpc>
              <a:spcBef>
                <a:spcPts val="0"/>
              </a:spcBef>
              <a:spcAft>
                <a:spcPts val="0"/>
              </a:spcAft>
              <a:buSzPts val="1614"/>
              <a:buChar char="●"/>
            </a:pPr>
            <a:r>
              <a:rPr lang="en-GB" sz="1614"/>
              <a:t>LinkedIn: </a:t>
            </a:r>
            <a:r>
              <a:rPr lang="en-GB" sz="1614" u="sng">
                <a:solidFill>
                  <a:schemeClr val="hlink"/>
                </a:solidFill>
                <a:hlinkClick r:id="rId9"/>
              </a:rPr>
              <a:t>https://www.linkedin.com/showcase/projectblink/</a:t>
            </a:r>
            <a:endParaRPr sz="1614"/>
          </a:p>
          <a:p>
            <a:pPr indent="-331112" lvl="0" marL="457200" rtl="0" algn="l">
              <a:lnSpc>
                <a:spcPct val="150000"/>
              </a:lnSpc>
              <a:spcBef>
                <a:spcPts val="0"/>
              </a:spcBef>
              <a:spcAft>
                <a:spcPts val="0"/>
              </a:spcAft>
              <a:buSzPts val="1614"/>
              <a:buChar char="●"/>
            </a:pPr>
            <a:r>
              <a:rPr lang="en-GB" sz="1614"/>
              <a:t>Instagram: </a:t>
            </a:r>
            <a:r>
              <a:rPr lang="en-GB" sz="1614" u="sng">
                <a:solidFill>
                  <a:schemeClr val="hlink"/>
                </a:solidFill>
                <a:hlinkClick r:id="rId10"/>
              </a:rPr>
              <a:t>https://www.instagram.com/project_blinkchain/</a:t>
            </a:r>
            <a:endParaRPr sz="161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Drawbacks of Current Blockchains</a:t>
            </a:r>
            <a:endParaRPr/>
          </a:p>
        </p:txBody>
      </p:sp>
      <p:sp>
        <p:nvSpPr>
          <p:cNvPr id="353" name="Google Shape;353;p19"/>
          <p:cNvSpPr txBox="1"/>
          <p:nvPr>
            <p:ph idx="1" type="body"/>
          </p:nvPr>
        </p:nvSpPr>
        <p:spPr>
          <a:xfrm>
            <a:off x="1303800" y="1601741"/>
            <a:ext cx="7030500" cy="3029100"/>
          </a:xfrm>
          <a:prstGeom prst="rect">
            <a:avLst/>
          </a:prstGeom>
        </p:spPr>
        <p:txBody>
          <a:bodyPr anchorCtr="0" anchor="t" bIns="91425" lIns="91425" spcFirstLastPara="1" rIns="91425" wrap="square" tIns="91425">
            <a:noAutofit/>
          </a:bodyPr>
          <a:lstStyle/>
          <a:p>
            <a:pPr indent="-338137" lvl="0" marL="457200" rtl="0" algn="l">
              <a:lnSpc>
                <a:spcPct val="150000"/>
              </a:lnSpc>
              <a:spcBef>
                <a:spcPts val="0"/>
              </a:spcBef>
              <a:spcAft>
                <a:spcPts val="0"/>
              </a:spcAft>
              <a:buSzPts val="1725"/>
              <a:buChar char="➔"/>
            </a:pPr>
            <a:r>
              <a:rPr lang="en-GB" sz="1725"/>
              <a:t>Slower Consensus </a:t>
            </a:r>
            <a:endParaRPr sz="1725"/>
          </a:p>
          <a:p>
            <a:pPr indent="-338137" lvl="0" marL="457200" rtl="0" algn="l">
              <a:lnSpc>
                <a:spcPct val="150000"/>
              </a:lnSpc>
              <a:spcBef>
                <a:spcPts val="0"/>
              </a:spcBef>
              <a:spcAft>
                <a:spcPts val="0"/>
              </a:spcAft>
              <a:buSzPts val="1725"/>
              <a:buChar char="➔"/>
            </a:pPr>
            <a:r>
              <a:rPr lang="en-GB" sz="1725"/>
              <a:t>Security</a:t>
            </a:r>
            <a:endParaRPr sz="1725"/>
          </a:p>
          <a:p>
            <a:pPr indent="-338137" lvl="0" marL="457200" rtl="0" algn="l">
              <a:lnSpc>
                <a:spcPct val="150000"/>
              </a:lnSpc>
              <a:spcBef>
                <a:spcPts val="0"/>
              </a:spcBef>
              <a:spcAft>
                <a:spcPts val="0"/>
              </a:spcAft>
              <a:buSzPts val="1725"/>
              <a:buChar char="➔"/>
            </a:pPr>
            <a:r>
              <a:rPr lang="en-GB" sz="1725"/>
              <a:t>Storage</a:t>
            </a:r>
            <a:endParaRPr sz="1725"/>
          </a:p>
          <a:p>
            <a:pPr indent="-338137" lvl="0" marL="457200" rtl="0" algn="l">
              <a:lnSpc>
                <a:spcPct val="150000"/>
              </a:lnSpc>
              <a:spcBef>
                <a:spcPts val="0"/>
              </a:spcBef>
              <a:spcAft>
                <a:spcPts val="0"/>
              </a:spcAft>
              <a:buSzPts val="1725"/>
              <a:buChar char="➔"/>
            </a:pPr>
            <a:r>
              <a:rPr lang="en-GB" sz="1725"/>
              <a:t>Isolated</a:t>
            </a:r>
            <a:endParaRPr sz="1725"/>
          </a:p>
          <a:p>
            <a:pPr indent="-338137" lvl="0" marL="457200" rtl="0" algn="l">
              <a:lnSpc>
                <a:spcPct val="150000"/>
              </a:lnSpc>
              <a:spcBef>
                <a:spcPts val="0"/>
              </a:spcBef>
              <a:spcAft>
                <a:spcPts val="0"/>
              </a:spcAft>
              <a:buSzPts val="1725"/>
              <a:buChar char="➔"/>
            </a:pPr>
            <a:r>
              <a:rPr lang="en-GB" sz="1725"/>
              <a:t>Regulation</a:t>
            </a:r>
            <a:endParaRPr sz="1725"/>
          </a:p>
          <a:p>
            <a:pPr indent="-338137" lvl="0" marL="457200" rtl="0" algn="l">
              <a:lnSpc>
                <a:spcPct val="150000"/>
              </a:lnSpc>
              <a:spcBef>
                <a:spcPts val="0"/>
              </a:spcBef>
              <a:spcAft>
                <a:spcPts val="0"/>
              </a:spcAft>
              <a:buSzPts val="1725"/>
              <a:buChar char="➔"/>
            </a:pPr>
            <a:r>
              <a:rPr lang="en-GB" sz="1725"/>
              <a:t>Cost for Computation</a:t>
            </a:r>
            <a:endParaRPr sz="1725"/>
          </a:p>
          <a:p>
            <a:pPr indent="-338137" lvl="0" marL="457200" rtl="0" algn="l">
              <a:lnSpc>
                <a:spcPct val="150000"/>
              </a:lnSpc>
              <a:spcBef>
                <a:spcPts val="0"/>
              </a:spcBef>
              <a:spcAft>
                <a:spcPts val="0"/>
              </a:spcAft>
              <a:buSzPts val="1725"/>
              <a:buChar char="➔"/>
            </a:pPr>
            <a:r>
              <a:rPr lang="en-GB" sz="1725"/>
              <a:t>Single Transactional Token</a:t>
            </a:r>
            <a:endParaRPr sz="1725"/>
          </a:p>
          <a:p>
            <a:pPr indent="-338137" lvl="0" marL="457200" rtl="0" algn="l">
              <a:lnSpc>
                <a:spcPct val="150000"/>
              </a:lnSpc>
              <a:spcBef>
                <a:spcPts val="0"/>
              </a:spcBef>
              <a:spcAft>
                <a:spcPts val="0"/>
              </a:spcAft>
              <a:buSzPts val="1725"/>
              <a:buChar char="➔"/>
            </a:pPr>
            <a:r>
              <a:rPr lang="en-GB" sz="1725"/>
              <a:t>Monetary Policy</a:t>
            </a:r>
            <a:endParaRPr sz="17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 Proposed - Blinkchain</a:t>
            </a:r>
            <a:endParaRPr/>
          </a:p>
        </p:txBody>
      </p:sp>
      <p:sp>
        <p:nvSpPr>
          <p:cNvPr id="359" name="Google Shape;359;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360" name="Google Shape;360;p20"/>
          <p:cNvSpPr txBox="1"/>
          <p:nvPr>
            <p:ph idx="1" type="body"/>
          </p:nvPr>
        </p:nvSpPr>
        <p:spPr>
          <a:xfrm>
            <a:off x="2030400" y="1743675"/>
            <a:ext cx="5877300" cy="80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rgbClr val="FFFFFF"/>
                </a:solidFill>
              </a:rPr>
              <a:t>Lorem ipsum dolor sit amet, consectetur adipiscing elit. Curabitur eleifend a diam quis suscipit. Class aptent taciti sociosqu ad litora et nec torquent per conubia nostra.</a:t>
            </a:r>
            <a:endParaRPr>
              <a:solidFill>
                <a:srgbClr val="FFFFFF"/>
              </a:solidFill>
            </a:endParaRPr>
          </a:p>
        </p:txBody>
      </p:sp>
      <p:sp>
        <p:nvSpPr>
          <p:cNvPr id="361" name="Google Shape;361;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362" name="Google Shape;362;p20"/>
          <p:cNvSpPr txBox="1"/>
          <p:nvPr>
            <p:ph idx="1" type="body"/>
          </p:nvPr>
        </p:nvSpPr>
        <p:spPr>
          <a:xfrm>
            <a:off x="2030400" y="265851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Amet, consectetur adipiscing elit. Curabitur eleifend a diam quis suscipit. Class aptent taciti sociosqu ad litora torquent per conubia nostra.</a:t>
            </a:r>
            <a:endParaRPr>
              <a:solidFill>
                <a:srgbClr val="FFFFFF"/>
              </a:solidFill>
            </a:endParaRPr>
          </a:p>
        </p:txBody>
      </p:sp>
      <p:sp>
        <p:nvSpPr>
          <p:cNvPr id="363" name="Google Shape;363;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364" name="Google Shape;364;p20"/>
          <p:cNvSpPr txBox="1"/>
          <p:nvPr>
            <p:ph idx="1" type="body"/>
          </p:nvPr>
        </p:nvSpPr>
        <p:spPr>
          <a:xfrm>
            <a:off x="2030400" y="3573363"/>
            <a:ext cx="5877300" cy="8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FFFFFF"/>
                </a:solidFill>
              </a:rPr>
              <a:t>Consectetur adipiscing elit. Curabitur eleifend lorem a diam quis suscipit. Class aptent taciti sociosqu ad litora torquent ipsum per conubia nostra.</a:t>
            </a:r>
            <a:endParaRPr>
              <a:solidFill>
                <a:srgbClr val="FFFFFF"/>
              </a:solidFill>
            </a:endParaRPr>
          </a:p>
        </p:txBody>
      </p:sp>
      <p:sp>
        <p:nvSpPr>
          <p:cNvPr id="365" name="Google Shape;365;p20"/>
          <p:cNvSpPr txBox="1"/>
          <p:nvPr>
            <p:ph idx="1" type="body"/>
          </p:nvPr>
        </p:nvSpPr>
        <p:spPr>
          <a:xfrm>
            <a:off x="1303800" y="1461825"/>
            <a:ext cx="7030500" cy="3407400"/>
          </a:xfrm>
          <a:prstGeom prst="rect">
            <a:avLst/>
          </a:prstGeom>
        </p:spPr>
        <p:txBody>
          <a:bodyPr anchorCtr="0" anchor="t" bIns="91425" lIns="91425" spcFirstLastPara="1" rIns="91425" wrap="square" tIns="91425">
            <a:noAutofit/>
          </a:bodyPr>
          <a:lstStyle/>
          <a:p>
            <a:pPr indent="-338137" lvl="0" marL="457200" rtl="0" algn="l">
              <a:lnSpc>
                <a:spcPct val="150000"/>
              </a:lnSpc>
              <a:spcBef>
                <a:spcPts val="0"/>
              </a:spcBef>
              <a:spcAft>
                <a:spcPts val="0"/>
              </a:spcAft>
              <a:buSzPts val="1725"/>
              <a:buChar char="➔"/>
            </a:pPr>
            <a:r>
              <a:rPr lang="en-GB" sz="1725"/>
              <a:t>Time Based Faster </a:t>
            </a:r>
            <a:r>
              <a:rPr lang="en-GB" sz="1725"/>
              <a:t>Consensus</a:t>
            </a:r>
            <a:r>
              <a:rPr lang="en-GB" sz="1725"/>
              <a:t> - </a:t>
            </a:r>
            <a:r>
              <a:rPr i="1" lang="en-GB" sz="1725"/>
              <a:t>Proof of Speed</a:t>
            </a:r>
            <a:endParaRPr i="1" sz="1725"/>
          </a:p>
          <a:p>
            <a:pPr indent="-338137" lvl="0" marL="457200" rtl="0" algn="l">
              <a:lnSpc>
                <a:spcPct val="150000"/>
              </a:lnSpc>
              <a:spcBef>
                <a:spcPts val="0"/>
              </a:spcBef>
              <a:spcAft>
                <a:spcPts val="0"/>
              </a:spcAft>
              <a:buSzPts val="1725"/>
              <a:buChar char="➔"/>
            </a:pPr>
            <a:r>
              <a:rPr lang="en-GB" sz="1725"/>
              <a:t>Non- Native Transaction Fee - </a:t>
            </a:r>
            <a:r>
              <a:rPr i="1" lang="en-GB" sz="1725"/>
              <a:t>Proof of Choice</a:t>
            </a:r>
            <a:endParaRPr i="1" sz="1725"/>
          </a:p>
          <a:p>
            <a:pPr indent="-338137" lvl="0" marL="457200" rtl="0" algn="l">
              <a:lnSpc>
                <a:spcPct val="150000"/>
              </a:lnSpc>
              <a:spcBef>
                <a:spcPts val="0"/>
              </a:spcBef>
              <a:spcAft>
                <a:spcPts val="0"/>
              </a:spcAft>
              <a:buSzPts val="1725"/>
              <a:buChar char="➔"/>
            </a:pPr>
            <a:r>
              <a:rPr lang="en-GB" sz="1725"/>
              <a:t>Staked Blocks / Token - Transaction Speed of Token</a:t>
            </a:r>
            <a:endParaRPr sz="1725"/>
          </a:p>
          <a:p>
            <a:pPr indent="-338137" lvl="0" marL="457200" rtl="0" algn="l">
              <a:lnSpc>
                <a:spcPct val="150000"/>
              </a:lnSpc>
              <a:spcBef>
                <a:spcPts val="0"/>
              </a:spcBef>
              <a:spcAft>
                <a:spcPts val="0"/>
              </a:spcAft>
              <a:buSzPts val="1725"/>
              <a:buChar char="➔"/>
            </a:pPr>
            <a:r>
              <a:rPr lang="en-GB" sz="1725"/>
              <a:t>Blinkcoin - Staking “Most Decentralized Retail Staking”</a:t>
            </a:r>
            <a:endParaRPr sz="1725"/>
          </a:p>
          <a:p>
            <a:pPr indent="-338137" lvl="0" marL="457200" rtl="0" algn="l">
              <a:lnSpc>
                <a:spcPct val="150000"/>
              </a:lnSpc>
              <a:spcBef>
                <a:spcPts val="0"/>
              </a:spcBef>
              <a:spcAft>
                <a:spcPts val="0"/>
              </a:spcAft>
              <a:buSzPts val="1725"/>
              <a:buChar char="➔"/>
            </a:pPr>
            <a:r>
              <a:rPr lang="en-GB" sz="1725"/>
              <a:t>Rentable UTXOs for Storage - </a:t>
            </a:r>
            <a:r>
              <a:rPr i="1" lang="en-GB" sz="1725"/>
              <a:t>Proof of Hash</a:t>
            </a:r>
            <a:endParaRPr i="1" sz="1725"/>
          </a:p>
          <a:p>
            <a:pPr indent="-338137" lvl="0" marL="457200" rtl="0" algn="l">
              <a:lnSpc>
                <a:spcPct val="150000"/>
              </a:lnSpc>
              <a:spcBef>
                <a:spcPts val="0"/>
              </a:spcBef>
              <a:spcAft>
                <a:spcPts val="0"/>
              </a:spcAft>
              <a:buSzPts val="1725"/>
              <a:buChar char="➔"/>
            </a:pPr>
            <a:r>
              <a:rPr lang="en-GB" sz="1725"/>
              <a:t>Interopability - Blink Oracles, Regional Wallets</a:t>
            </a:r>
            <a:endParaRPr sz="1725"/>
          </a:p>
          <a:p>
            <a:pPr indent="-338137" lvl="0" marL="457200" rtl="0" algn="l">
              <a:lnSpc>
                <a:spcPct val="150000"/>
              </a:lnSpc>
              <a:spcBef>
                <a:spcPts val="0"/>
              </a:spcBef>
              <a:spcAft>
                <a:spcPts val="0"/>
              </a:spcAft>
              <a:buSzPts val="1725"/>
              <a:buChar char="➔"/>
            </a:pPr>
            <a:r>
              <a:rPr lang="en-GB" sz="1725"/>
              <a:t>Security - Blink Scripts - Parent Child Contract Design</a:t>
            </a:r>
            <a:endParaRPr sz="1725"/>
          </a:p>
          <a:p>
            <a:pPr indent="-338137" lvl="0" marL="457200" rtl="0" algn="l">
              <a:lnSpc>
                <a:spcPct val="150000"/>
              </a:lnSpc>
              <a:spcBef>
                <a:spcPts val="0"/>
              </a:spcBef>
              <a:spcAft>
                <a:spcPts val="0"/>
              </a:spcAft>
              <a:buSzPts val="1725"/>
              <a:buChar char="➔"/>
            </a:pPr>
            <a:r>
              <a:rPr lang="en-GB" sz="1725"/>
              <a:t>On Chain Taxation - Capital Gains, Stable, Point of Sale Taxes</a:t>
            </a:r>
            <a:endParaRPr sz="17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Features For Users</a:t>
            </a:r>
            <a:endParaRPr/>
          </a:p>
        </p:txBody>
      </p:sp>
      <p:sp>
        <p:nvSpPr>
          <p:cNvPr id="371" name="Google Shape;371;p21"/>
          <p:cNvSpPr txBox="1"/>
          <p:nvPr>
            <p:ph idx="1" type="body"/>
          </p:nvPr>
        </p:nvSpPr>
        <p:spPr>
          <a:xfrm>
            <a:off x="1303800" y="1685266"/>
            <a:ext cx="7030500" cy="2382300"/>
          </a:xfrm>
          <a:prstGeom prst="rect">
            <a:avLst/>
          </a:prstGeom>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SzPts val="1625"/>
              <a:buChar char="★"/>
            </a:pPr>
            <a:r>
              <a:rPr b="1" lang="en-GB" sz="1625"/>
              <a:t>Fastest Consensus Algorithm</a:t>
            </a:r>
            <a:r>
              <a:rPr lang="en-GB" sz="1625"/>
              <a:t> - A time-based competition for blinking speed confirmations</a:t>
            </a:r>
            <a:endParaRPr sz="1625"/>
          </a:p>
          <a:p>
            <a:pPr indent="-331787" lvl="0" marL="457200" rtl="0" algn="l">
              <a:lnSpc>
                <a:spcPct val="150000"/>
              </a:lnSpc>
              <a:spcBef>
                <a:spcPts val="0"/>
              </a:spcBef>
              <a:spcAft>
                <a:spcPts val="0"/>
              </a:spcAft>
              <a:buSzPts val="1625"/>
              <a:buChar char="★"/>
            </a:pPr>
            <a:r>
              <a:rPr b="1" lang="en-GB" sz="1625"/>
              <a:t>No Native Token Fees</a:t>
            </a:r>
            <a:r>
              <a:rPr lang="en-GB" sz="1625"/>
              <a:t> - Transacting tokens can be paid for fees, as there is no requirement for special tokens.</a:t>
            </a:r>
            <a:endParaRPr sz="1625"/>
          </a:p>
          <a:p>
            <a:pPr indent="-331787" lvl="0" marL="457200" rtl="0" algn="l">
              <a:lnSpc>
                <a:spcPct val="150000"/>
              </a:lnSpc>
              <a:spcBef>
                <a:spcPts val="0"/>
              </a:spcBef>
              <a:spcAft>
                <a:spcPts val="0"/>
              </a:spcAft>
              <a:buSzPts val="1625"/>
              <a:buChar char="★"/>
            </a:pPr>
            <a:r>
              <a:rPr b="1" lang="en-GB" sz="1625"/>
              <a:t>Most Secure Transfers</a:t>
            </a:r>
            <a:r>
              <a:rPr lang="en-GB" sz="1625"/>
              <a:t> - Turing Incomplete with predictable contracts removes current-issues of daily breaches.</a:t>
            </a:r>
            <a:endParaRPr sz="16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For Users</a:t>
            </a:r>
            <a:endParaRPr/>
          </a:p>
          <a:p>
            <a:pPr indent="0" lvl="0" marL="0" rtl="0" algn="l">
              <a:spcBef>
                <a:spcPts val="0"/>
              </a:spcBef>
              <a:spcAft>
                <a:spcPts val="0"/>
              </a:spcAft>
              <a:buNone/>
            </a:pPr>
            <a:r>
              <a:t/>
            </a:r>
            <a:endParaRPr/>
          </a:p>
        </p:txBody>
      </p:sp>
      <p:sp>
        <p:nvSpPr>
          <p:cNvPr id="377" name="Google Shape;377;p22"/>
          <p:cNvSpPr txBox="1"/>
          <p:nvPr>
            <p:ph idx="1" type="body"/>
          </p:nvPr>
        </p:nvSpPr>
        <p:spPr>
          <a:xfrm>
            <a:off x="1303800" y="1545350"/>
            <a:ext cx="7030500" cy="2382300"/>
          </a:xfrm>
          <a:prstGeom prst="rect">
            <a:avLst/>
          </a:prstGeom>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SzPts val="1625"/>
              <a:buChar char="★"/>
            </a:pPr>
            <a:r>
              <a:rPr b="1" lang="en-GB" sz="1625"/>
              <a:t>Real-world Interoperability</a:t>
            </a:r>
            <a:r>
              <a:rPr lang="en-GB" sz="1625"/>
              <a:t> - Native price oracles brings forth real-time market value into the Blinkchain of every asset through its BlinkOracles protocol.</a:t>
            </a:r>
            <a:endParaRPr sz="1625"/>
          </a:p>
          <a:p>
            <a:pPr indent="-331787" lvl="0" marL="457200" rtl="0" algn="l">
              <a:lnSpc>
                <a:spcPct val="150000"/>
              </a:lnSpc>
              <a:spcBef>
                <a:spcPts val="0"/>
              </a:spcBef>
              <a:spcAft>
                <a:spcPts val="0"/>
              </a:spcAft>
              <a:buSzPts val="1625"/>
              <a:buChar char="★"/>
            </a:pPr>
            <a:r>
              <a:rPr b="1" lang="en-GB" sz="1625"/>
              <a:t>Scalable Smart Contracts</a:t>
            </a:r>
            <a:r>
              <a:rPr lang="en-GB" sz="1625"/>
              <a:t> - Parent-Child contract building design for scalable DApps with hybrid computation model</a:t>
            </a:r>
            <a:endParaRPr sz="1625"/>
          </a:p>
          <a:p>
            <a:pPr indent="-331787" lvl="0" marL="457200" rtl="0" algn="l">
              <a:lnSpc>
                <a:spcPct val="150000"/>
              </a:lnSpc>
              <a:spcBef>
                <a:spcPts val="0"/>
              </a:spcBef>
              <a:spcAft>
                <a:spcPts val="0"/>
              </a:spcAft>
              <a:buSzPts val="1625"/>
              <a:buChar char="★"/>
            </a:pPr>
            <a:r>
              <a:rPr b="1" lang="en-GB" sz="1625"/>
              <a:t>Cheaper Gas </a:t>
            </a:r>
            <a:r>
              <a:rPr lang="en-GB" sz="1625"/>
              <a:t>- Fixing gas cost at a base fee i.e., at 0.0001 dollars for a basic transaction gas similar to Ethereum’s 21000 gas units can make computation cheaper</a:t>
            </a:r>
            <a:endParaRPr sz="16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For Validators</a:t>
            </a:r>
            <a:endParaRPr/>
          </a:p>
          <a:p>
            <a:pPr indent="0" lvl="0" marL="0" rtl="0" algn="l">
              <a:spcBef>
                <a:spcPts val="0"/>
              </a:spcBef>
              <a:spcAft>
                <a:spcPts val="0"/>
              </a:spcAft>
              <a:buNone/>
            </a:pPr>
            <a:r>
              <a:t/>
            </a:r>
            <a:endParaRPr/>
          </a:p>
        </p:txBody>
      </p:sp>
      <p:sp>
        <p:nvSpPr>
          <p:cNvPr id="383" name="Google Shape;383;p23"/>
          <p:cNvSpPr txBox="1"/>
          <p:nvPr>
            <p:ph idx="1" type="body"/>
          </p:nvPr>
        </p:nvSpPr>
        <p:spPr>
          <a:xfrm>
            <a:off x="1303800" y="1392950"/>
            <a:ext cx="7030500" cy="3903000"/>
          </a:xfrm>
          <a:prstGeom prst="rect">
            <a:avLst/>
          </a:prstGeom>
          <a:ln>
            <a:noFill/>
          </a:ln>
        </p:spPr>
        <p:txBody>
          <a:bodyPr anchorCtr="0" anchor="t" bIns="91425" lIns="91425" spcFirstLastPara="1" rIns="91425" wrap="square" tIns="91425">
            <a:noAutofit/>
          </a:bodyPr>
          <a:lstStyle/>
          <a:p>
            <a:pPr indent="-325437" lvl="0" marL="457200" rtl="0" algn="l">
              <a:lnSpc>
                <a:spcPct val="150000"/>
              </a:lnSpc>
              <a:spcBef>
                <a:spcPts val="0"/>
              </a:spcBef>
              <a:spcAft>
                <a:spcPts val="0"/>
              </a:spcAft>
              <a:buSzPts val="1525"/>
              <a:buChar char="★"/>
            </a:pPr>
            <a:r>
              <a:rPr b="1" lang="en-GB" sz="1525"/>
              <a:t>Reward for work</a:t>
            </a:r>
            <a:r>
              <a:rPr lang="en-GB" sz="1525"/>
              <a:t> - Hash rewards provide rewards based on the validation of individual transactions over a period of time.</a:t>
            </a:r>
            <a:endParaRPr sz="1525"/>
          </a:p>
          <a:p>
            <a:pPr indent="-325437" lvl="0" marL="457200" rtl="0" algn="l">
              <a:lnSpc>
                <a:spcPct val="150000"/>
              </a:lnSpc>
              <a:spcBef>
                <a:spcPts val="0"/>
              </a:spcBef>
              <a:spcAft>
                <a:spcPts val="0"/>
              </a:spcAft>
              <a:buSzPts val="1525"/>
              <a:buChar char="★"/>
            </a:pPr>
            <a:r>
              <a:rPr b="1" lang="en-GB" sz="1525"/>
              <a:t>Fastest Validation</a:t>
            </a:r>
            <a:r>
              <a:rPr lang="en-GB" sz="1525"/>
              <a:t> - Parallel Validation of Transactions benefiting the Proof of Speed consensus.</a:t>
            </a:r>
            <a:endParaRPr sz="1525"/>
          </a:p>
          <a:p>
            <a:pPr indent="-325437" lvl="0" marL="457200" rtl="0" algn="l">
              <a:lnSpc>
                <a:spcPct val="150000"/>
              </a:lnSpc>
              <a:spcBef>
                <a:spcPts val="0"/>
              </a:spcBef>
              <a:spcAft>
                <a:spcPts val="0"/>
              </a:spcAft>
              <a:buSzPts val="1525"/>
              <a:buChar char="★"/>
            </a:pPr>
            <a:r>
              <a:rPr b="1" lang="en-GB" sz="1525"/>
              <a:t>Multi-Stake Model </a:t>
            </a:r>
            <a:r>
              <a:rPr lang="en-GB" sz="1525"/>
              <a:t>- Blockchain’s novel staking system will be the first retail staking protocol without custodians. The most decentralized staking protocol.</a:t>
            </a:r>
            <a:endParaRPr sz="1525"/>
          </a:p>
          <a:p>
            <a:pPr indent="-325437" lvl="0" marL="457200" rtl="0" algn="l">
              <a:lnSpc>
                <a:spcPct val="150000"/>
              </a:lnSpc>
              <a:spcBef>
                <a:spcPts val="0"/>
              </a:spcBef>
              <a:spcAft>
                <a:spcPts val="0"/>
              </a:spcAft>
              <a:buSzPts val="1525"/>
              <a:buChar char="★"/>
            </a:pPr>
            <a:r>
              <a:rPr b="1" lang="en-GB" sz="1525"/>
              <a:t>Zero Slashing model</a:t>
            </a:r>
            <a:r>
              <a:rPr lang="en-GB" sz="1525"/>
              <a:t> - Without slashing collateral, blinkchain punishes validators and gives back investors/delegators their staked blinkcoins for production</a:t>
            </a:r>
            <a:endParaRPr sz="15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For Governments</a:t>
            </a:r>
            <a:endParaRPr/>
          </a:p>
          <a:p>
            <a:pPr indent="0" lvl="0" marL="0" rtl="0" algn="l">
              <a:spcBef>
                <a:spcPts val="0"/>
              </a:spcBef>
              <a:spcAft>
                <a:spcPts val="0"/>
              </a:spcAft>
              <a:buNone/>
            </a:pPr>
            <a:r>
              <a:t/>
            </a:r>
            <a:endParaRPr/>
          </a:p>
        </p:txBody>
      </p:sp>
      <p:sp>
        <p:nvSpPr>
          <p:cNvPr id="389" name="Google Shape;389;p24"/>
          <p:cNvSpPr txBox="1"/>
          <p:nvPr>
            <p:ph idx="1" type="body"/>
          </p:nvPr>
        </p:nvSpPr>
        <p:spPr>
          <a:xfrm>
            <a:off x="1303800" y="1545350"/>
            <a:ext cx="7030500" cy="2382300"/>
          </a:xfrm>
          <a:prstGeom prst="rect">
            <a:avLst/>
          </a:prstGeom>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SzPts val="1625"/>
              <a:buChar char="★"/>
            </a:pPr>
            <a:r>
              <a:rPr b="1" lang="en-GB" sz="1625"/>
              <a:t>Region-based wallets</a:t>
            </a:r>
            <a:r>
              <a:rPr lang="en-GB" sz="1625"/>
              <a:t> - Wallet addresses can be explicitly (publicly) identified with their region i.e., state, country, and type i.e., personal, merchant, government, non-profit.</a:t>
            </a:r>
            <a:endParaRPr sz="1625"/>
          </a:p>
          <a:p>
            <a:pPr indent="-331787" lvl="0" marL="457200" rtl="0" algn="l">
              <a:lnSpc>
                <a:spcPct val="150000"/>
              </a:lnSpc>
              <a:spcBef>
                <a:spcPts val="0"/>
              </a:spcBef>
              <a:spcAft>
                <a:spcPts val="0"/>
              </a:spcAft>
              <a:buSzPts val="1625"/>
              <a:buChar char="★"/>
            </a:pPr>
            <a:r>
              <a:rPr b="1" lang="en-GB" sz="1625"/>
              <a:t>Onchain Gains &amp; Stable Taxation </a:t>
            </a:r>
            <a:r>
              <a:rPr lang="en-GB" sz="1625"/>
              <a:t>- Governments can remit taxes automatically upon consuming UTXOs with their tax slabs for the type of wallets.</a:t>
            </a:r>
            <a:endParaRPr sz="16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For Governments</a:t>
            </a:r>
            <a:endParaRPr/>
          </a:p>
          <a:p>
            <a:pPr indent="0" lvl="0" marL="0" rtl="0" algn="l">
              <a:spcBef>
                <a:spcPts val="0"/>
              </a:spcBef>
              <a:spcAft>
                <a:spcPts val="0"/>
              </a:spcAft>
              <a:buNone/>
            </a:pPr>
            <a:r>
              <a:t/>
            </a:r>
            <a:endParaRPr/>
          </a:p>
        </p:txBody>
      </p:sp>
      <p:sp>
        <p:nvSpPr>
          <p:cNvPr id="395" name="Google Shape;395;p25"/>
          <p:cNvSpPr txBox="1"/>
          <p:nvPr>
            <p:ph idx="1" type="body"/>
          </p:nvPr>
        </p:nvSpPr>
        <p:spPr>
          <a:xfrm>
            <a:off x="1303800" y="1545350"/>
            <a:ext cx="7030500" cy="2382300"/>
          </a:xfrm>
          <a:prstGeom prst="rect">
            <a:avLst/>
          </a:prstGeom>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SzPts val="1625"/>
              <a:buChar char="★"/>
            </a:pPr>
            <a:r>
              <a:rPr b="1" lang="en-GB" sz="1625"/>
              <a:t>Point of Sale Tax</a:t>
            </a:r>
            <a:r>
              <a:rPr lang="en-GB" sz="1625"/>
              <a:t> - Goods and Service taxes or VAT can be included in a transaction for purchasing merchant goods which shall be directly sent to government wallets making taxes on point of sale.</a:t>
            </a:r>
            <a:endParaRPr sz="1625"/>
          </a:p>
          <a:p>
            <a:pPr indent="-331787" lvl="0" marL="457200" rtl="0" algn="l">
              <a:lnSpc>
                <a:spcPct val="150000"/>
              </a:lnSpc>
              <a:spcBef>
                <a:spcPts val="0"/>
              </a:spcBef>
              <a:spcAft>
                <a:spcPts val="0"/>
              </a:spcAft>
              <a:buSzPts val="1625"/>
              <a:buChar char="★"/>
            </a:pPr>
            <a:r>
              <a:rPr b="1" lang="en-GB" sz="1625"/>
              <a:t>Zero Tax evasion</a:t>
            </a:r>
            <a:r>
              <a:rPr lang="en-GB" sz="1625"/>
              <a:t> - Digital tax evasion is not carried out due to smart contract design, public ledger, and immutable rules.</a:t>
            </a:r>
            <a:endParaRPr sz="1625"/>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