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Proxima Nova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.fntdata"/><Relationship Id="rId11" Type="http://schemas.openxmlformats.org/officeDocument/2006/relationships/slide" Target="slides/slide6.xml"/><Relationship Id="rId22" Type="http://schemas.openxmlformats.org/officeDocument/2006/relationships/font" Target="fonts/ProximaNova-boldItalic.fntdata"/><Relationship Id="rId10" Type="http://schemas.openxmlformats.org/officeDocument/2006/relationships/slide" Target="slides/slide5.xml"/><Relationship Id="rId21" Type="http://schemas.openxmlformats.org/officeDocument/2006/relationships/font" Target="fonts/ProximaNova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83e54bd96d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83e54bd96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83f94d7d6f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83f94d7d6f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83f94d7d6f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83f94d7d6f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83f94d7d6f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83f94d7d6f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83f94d7d6f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83f94d7d6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83e54bd96d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83e54bd96d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83f94d7d6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83f94d7d6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83f94d7d6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83f94d7d6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83f94d7d6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83f94d7d6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83f94d7d6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83f94d7d6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83f94d7d6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83f94d7d6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83f94d7d6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83f94d7d6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83f94d7d6f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83f94d7d6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Blink 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Proof of Speed - </a:t>
            </a:r>
            <a:r>
              <a:rPr lang="en"/>
              <a:t>1.3 Blink, Legates and IHR</a:t>
            </a:r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4125" y="681500"/>
            <a:ext cx="959700" cy="1108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 Time on Computers</a:t>
            </a:r>
            <a:endParaRPr/>
          </a:p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➔"/>
            </a:pPr>
            <a:r>
              <a:rPr lang="en" sz="2000">
                <a:solidFill>
                  <a:schemeClr val="accent1"/>
                </a:solidFill>
              </a:rPr>
              <a:t>We have seen that each blink is attached with a hash-sequence created in a single-threaded operation</a:t>
            </a:r>
            <a:endParaRPr sz="2000">
              <a:solidFill>
                <a:schemeClr val="accent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➔"/>
            </a:pPr>
            <a:r>
              <a:rPr lang="en" sz="2000">
                <a:solidFill>
                  <a:schemeClr val="accent1"/>
                </a:solidFill>
              </a:rPr>
              <a:t>Each computer or it’s CPU has different hash-rate per second</a:t>
            </a:r>
            <a:endParaRPr sz="2000">
              <a:solidFill>
                <a:schemeClr val="accent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➔"/>
            </a:pPr>
            <a:r>
              <a:rPr lang="en" sz="2000">
                <a:solidFill>
                  <a:schemeClr val="accent1"/>
                </a:solidFill>
              </a:rPr>
              <a:t>Hence different time clocks. There need to be a universal time unit to synchronize the different clocks with different hashing speed</a:t>
            </a:r>
            <a:endParaRPr sz="2000">
              <a:solidFill>
                <a:schemeClr val="accent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➔"/>
            </a:pPr>
            <a:r>
              <a:rPr lang="en" sz="2000">
                <a:solidFill>
                  <a:schemeClr val="accent1"/>
                </a:solidFill>
              </a:rPr>
              <a:t>Time plays a major role in blinkchain. Time is different in blinkchain. It is expressed not in seconds but in </a:t>
            </a:r>
            <a:r>
              <a:rPr b="1" lang="en" sz="2000">
                <a:solidFill>
                  <a:schemeClr val="accent1"/>
                </a:solidFill>
              </a:rPr>
              <a:t>legates</a:t>
            </a:r>
            <a:endParaRPr b="1" sz="20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Legate</a:t>
            </a:r>
            <a:endParaRPr/>
          </a:p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●"/>
            </a:pPr>
            <a:r>
              <a:rPr lang="en" sz="1900">
                <a:solidFill>
                  <a:schemeClr val="accent1"/>
                </a:solidFill>
              </a:rPr>
              <a:t>Original Def : A representative or a delegate</a:t>
            </a:r>
            <a:endParaRPr sz="1900">
              <a:solidFill>
                <a:schemeClr val="accent1"/>
              </a:solidFill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●"/>
            </a:pPr>
            <a:r>
              <a:rPr lang="en" sz="1900">
                <a:solidFill>
                  <a:schemeClr val="accent1"/>
                </a:solidFill>
              </a:rPr>
              <a:t>Legate is the basic unit to represent time in blockchain</a:t>
            </a:r>
            <a:endParaRPr sz="1900">
              <a:solidFill>
                <a:schemeClr val="accent1"/>
              </a:solidFill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●"/>
            </a:pPr>
            <a:r>
              <a:rPr lang="en" sz="1900">
                <a:solidFill>
                  <a:schemeClr val="accent1"/>
                </a:solidFill>
              </a:rPr>
              <a:t>A Legate represents a commonly used multi-core processor's single thread's hash rate per second (H/s) which can be taken as a legacy hardware hash rate from which other hash rates of different hardware are synchronized.</a:t>
            </a:r>
            <a:endParaRPr sz="19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/>
          </a:p>
        </p:txBody>
      </p:sp>
      <p:pic>
        <p:nvPicPr>
          <p:cNvPr id="118" name="Google Shape;11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1576" y="3978675"/>
            <a:ext cx="5520850" cy="2833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08544" y="4530434"/>
            <a:ext cx="1726918" cy="2122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IHR</a:t>
            </a:r>
            <a:endParaRPr/>
          </a:p>
        </p:txBody>
      </p:sp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●"/>
            </a:pPr>
            <a:r>
              <a:rPr lang="en" sz="2000">
                <a:solidFill>
                  <a:schemeClr val="accent1"/>
                </a:solidFill>
              </a:rPr>
              <a:t>IHR is known as Individual Hash Rate, a proof attested by producers during block production.</a:t>
            </a:r>
            <a:endParaRPr sz="2000">
              <a:solidFill>
                <a:schemeClr val="accent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●"/>
            </a:pPr>
            <a:r>
              <a:rPr lang="en" sz="2000">
                <a:solidFill>
                  <a:schemeClr val="accent1"/>
                </a:solidFill>
              </a:rPr>
              <a:t>The IHR value is unique to each node and is expressed in multiples of Legates or Legacy hardware’s single thread hash-rate /sec </a:t>
            </a:r>
            <a:endParaRPr sz="2000">
              <a:solidFill>
                <a:schemeClr val="accent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●"/>
            </a:pPr>
            <a:r>
              <a:rPr lang="en" sz="2000">
                <a:solidFill>
                  <a:schemeClr val="accent1"/>
                </a:solidFill>
              </a:rPr>
              <a:t>For Eg Legate = 300 H/s , IHR = 390 ; 250/300; IHR = 1.3</a:t>
            </a:r>
            <a:endParaRPr sz="20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</a:endParaRPr>
          </a:p>
        </p:txBody>
      </p:sp>
      <p:pic>
        <p:nvPicPr>
          <p:cNvPr id="126" name="Google Shape;12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1738" y="3798900"/>
            <a:ext cx="4580526" cy="76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: 1.4 </a:t>
            </a:r>
            <a:r>
              <a:rPr lang="en"/>
              <a:t>Per Block Size and Time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Blink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●"/>
            </a:pPr>
            <a:r>
              <a:rPr lang="en" sz="1900">
                <a:solidFill>
                  <a:schemeClr val="accent1"/>
                </a:solidFill>
              </a:rPr>
              <a:t>Blink can be called a block. But a Block cannot be called a blink</a:t>
            </a:r>
            <a:endParaRPr sz="1900">
              <a:solidFill>
                <a:schemeClr val="accent1"/>
              </a:solidFill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●"/>
            </a:pPr>
            <a:r>
              <a:rPr lang="en" sz="1900">
                <a:solidFill>
                  <a:schemeClr val="accent1"/>
                </a:solidFill>
              </a:rPr>
              <a:t>Blink reference the time interval between the first transaction into the block to the last transaction using VDFs</a:t>
            </a:r>
            <a:endParaRPr sz="1900">
              <a:solidFill>
                <a:schemeClr val="accent1"/>
              </a:solidFill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●"/>
            </a:pPr>
            <a:r>
              <a:rPr lang="en" sz="1900">
                <a:solidFill>
                  <a:schemeClr val="accent1"/>
                </a:solidFill>
              </a:rPr>
              <a:t>VDFs are used popularly in Solana Blockchain to timestamp transactions</a:t>
            </a:r>
            <a:endParaRPr sz="1900">
              <a:solidFill>
                <a:schemeClr val="accent1"/>
              </a:solidFill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●"/>
            </a:pPr>
            <a:r>
              <a:rPr lang="en" sz="1900">
                <a:solidFill>
                  <a:schemeClr val="accent1"/>
                </a:solidFill>
              </a:rPr>
              <a:t>Blink is a subset of a block, where blink only contains the data and the block contains the data with the space</a:t>
            </a:r>
            <a:endParaRPr sz="1900">
              <a:solidFill>
                <a:schemeClr val="accent1"/>
              </a:solidFill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●"/>
            </a:pPr>
            <a:r>
              <a:rPr lang="en" sz="1900">
                <a:solidFill>
                  <a:schemeClr val="accent1"/>
                </a:solidFill>
              </a:rPr>
              <a:t>Here space denotes the empty time interval of unfilled block</a:t>
            </a:r>
            <a:endParaRPr sz="19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6713" y="438250"/>
            <a:ext cx="5770575" cy="4229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VDFs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●"/>
            </a:pPr>
            <a:r>
              <a:rPr lang="en" sz="1900">
                <a:solidFill>
                  <a:schemeClr val="accent1"/>
                </a:solidFill>
              </a:rPr>
              <a:t>VDFs are known as Verifiable Delay Function</a:t>
            </a:r>
            <a:endParaRPr sz="1900">
              <a:solidFill>
                <a:schemeClr val="accent1"/>
              </a:solidFill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●"/>
            </a:pPr>
            <a:r>
              <a:rPr lang="en" sz="1900">
                <a:solidFill>
                  <a:schemeClr val="accent1"/>
                </a:solidFill>
              </a:rPr>
              <a:t>A function or an operation is </a:t>
            </a:r>
            <a:r>
              <a:rPr lang="en" sz="1900">
                <a:solidFill>
                  <a:schemeClr val="accent1"/>
                </a:solidFill>
              </a:rPr>
              <a:t>repeatedly</a:t>
            </a:r>
            <a:r>
              <a:rPr lang="en" sz="1900">
                <a:solidFill>
                  <a:schemeClr val="accent1"/>
                </a:solidFill>
              </a:rPr>
              <a:t> carried out in a restricted memory or can be a single </a:t>
            </a:r>
            <a:r>
              <a:rPr lang="en" sz="1900">
                <a:solidFill>
                  <a:schemeClr val="accent1"/>
                </a:solidFill>
              </a:rPr>
              <a:t>threaded</a:t>
            </a:r>
            <a:r>
              <a:rPr lang="en" sz="1900">
                <a:solidFill>
                  <a:schemeClr val="accent1"/>
                </a:solidFill>
              </a:rPr>
              <a:t> operation which can prove that a time has passed cryptographically.</a:t>
            </a:r>
            <a:endParaRPr sz="1900">
              <a:solidFill>
                <a:schemeClr val="accent1"/>
              </a:solidFill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●"/>
            </a:pPr>
            <a:r>
              <a:rPr lang="en" sz="1900">
                <a:solidFill>
                  <a:schemeClr val="accent1"/>
                </a:solidFill>
              </a:rPr>
              <a:t>Popularly used in Solana Proof of History</a:t>
            </a:r>
            <a:endParaRPr sz="1900">
              <a:solidFill>
                <a:schemeClr val="accent1"/>
              </a:solidFill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●"/>
            </a:pPr>
            <a:r>
              <a:rPr lang="en" sz="1900">
                <a:solidFill>
                  <a:schemeClr val="accent1"/>
                </a:solidFill>
              </a:rPr>
              <a:t>A Hashing Sequence is used in Blinkchain inside blinks to prove a time is passed between the transactions</a:t>
            </a:r>
            <a:endParaRPr sz="19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5188" y="851563"/>
            <a:ext cx="7393625" cy="34403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925" y="1275975"/>
            <a:ext cx="7900151" cy="296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Inside a Blink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●"/>
            </a:pPr>
            <a:r>
              <a:rPr lang="en" sz="1900">
                <a:solidFill>
                  <a:schemeClr val="accent1"/>
                </a:solidFill>
              </a:rPr>
              <a:t>Every Blink shall include the hash sequence, it’s pre-images and outputs to validate the time interval passed and the accurate timestamps of transactions</a:t>
            </a:r>
            <a:endParaRPr sz="1900">
              <a:solidFill>
                <a:schemeClr val="accent1"/>
              </a:solidFill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●"/>
            </a:pPr>
            <a:r>
              <a:rPr lang="en" sz="1900">
                <a:solidFill>
                  <a:schemeClr val="accent1"/>
                </a:solidFill>
              </a:rPr>
              <a:t>This can prove if there are blink and block spaces</a:t>
            </a:r>
            <a:endParaRPr sz="1900">
              <a:solidFill>
                <a:schemeClr val="accent1"/>
              </a:solidFill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●"/>
            </a:pPr>
            <a:r>
              <a:rPr lang="en" sz="1900">
                <a:solidFill>
                  <a:schemeClr val="accent1"/>
                </a:solidFill>
              </a:rPr>
              <a:t>Block space represents the delay in first transaction arrival</a:t>
            </a:r>
            <a:endParaRPr sz="1900">
              <a:solidFill>
                <a:schemeClr val="accent1"/>
              </a:solidFill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●"/>
            </a:pPr>
            <a:r>
              <a:rPr lang="en" sz="1900">
                <a:solidFill>
                  <a:schemeClr val="accent1"/>
                </a:solidFill>
              </a:rPr>
              <a:t>Blink space represents the delay in between transactions</a:t>
            </a:r>
            <a:endParaRPr sz="1900">
              <a:solidFill>
                <a:schemeClr val="accent1"/>
              </a:solidFill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●"/>
            </a:pPr>
            <a:r>
              <a:rPr lang="en" sz="1900">
                <a:solidFill>
                  <a:schemeClr val="accent1"/>
                </a:solidFill>
              </a:rPr>
              <a:t>The Spaces are found to generate accurate rewards for producers </a:t>
            </a:r>
            <a:endParaRPr sz="19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1563" y="349550"/>
            <a:ext cx="3880874" cy="4254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- Blink</a:t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●"/>
            </a:pPr>
            <a:r>
              <a:rPr lang="en" sz="1900">
                <a:solidFill>
                  <a:schemeClr val="accent1"/>
                </a:solidFill>
              </a:rPr>
              <a:t>The producer shall initiate the hash-sequence locally. When the first transaction arrives, it appends the external data’s hash  to the preimage and repeats it until the last transaction</a:t>
            </a:r>
            <a:endParaRPr sz="1900">
              <a:solidFill>
                <a:schemeClr val="accent1"/>
              </a:solidFill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●"/>
            </a:pPr>
            <a:r>
              <a:rPr lang="en" sz="1900">
                <a:solidFill>
                  <a:schemeClr val="accent1"/>
                </a:solidFill>
              </a:rPr>
              <a:t>Validators can verify the timestamp, the spaces, the transactions in linear way</a:t>
            </a:r>
            <a:endParaRPr sz="1900">
              <a:solidFill>
                <a:schemeClr val="accent1"/>
              </a:solidFill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●"/>
            </a:pPr>
            <a:r>
              <a:rPr lang="en" sz="1900">
                <a:solidFill>
                  <a:schemeClr val="accent1"/>
                </a:solidFill>
              </a:rPr>
              <a:t>It is then gossiped across the network</a:t>
            </a:r>
            <a:endParaRPr sz="19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