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2A99C4-F5E9-4157-9287-B431555AB4D5}">
  <a:tblStyle styleId="{6A2A99C4-F5E9-4157-9287-B431555AB4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3e54bd96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3e54bd96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3e7f07b3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3e7f07b3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3e7f07b3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3e7f07b3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3e54bd96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3e54bd96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3e7f07b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3e7f07b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3e7f07b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3e7f07b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3e7f07b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3e7f07b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3e7f07b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3e7f07b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3e7f07b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3e7f07b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3e7f07b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3e7f07b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3e7f07b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3e7f07b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Blink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Speed - 1.2 Block Size per second</a:t>
            </a:r>
            <a:endParaRPr/>
          </a:p>
        </p:txBody>
      </p:sp>
      <p:pic>
        <p:nvPicPr>
          <p:cNvPr id="61" name="Google Shape;61;p13"/>
          <p:cNvPicPr preferRelativeResize="0"/>
          <p:nvPr/>
        </p:nvPicPr>
        <p:blipFill>
          <a:blip r:embed="rId3">
            <a:alphaModFix/>
          </a:blip>
          <a:stretch>
            <a:fillRect/>
          </a:stretch>
        </p:blipFill>
        <p:spPr>
          <a:xfrm>
            <a:off x="7404125" y="681500"/>
            <a:ext cx="959700" cy="1108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Blocks Max size per second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accent1"/>
              </a:buClr>
              <a:buSzPts val="1800"/>
              <a:buChar char="●"/>
            </a:pPr>
            <a:r>
              <a:rPr lang="en">
                <a:solidFill>
                  <a:schemeClr val="accent1"/>
                </a:solidFill>
              </a:rPr>
              <a:t>Median Bandwidth is represented in Bits/sec</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Median Bandwidth (M) is the requirement to Join a Production cluster</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Now Block Max size is found</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From median bandwidth a latency is subtracted to find the Block Max Size / sec. Latency is found by submitting a latency proof by nodes to keep the propagation smooth.</a:t>
            </a:r>
            <a:endParaRPr>
              <a:solidFill>
                <a:schemeClr val="accent1"/>
              </a:solidFill>
            </a:endParaRPr>
          </a:p>
          <a:p>
            <a:pPr indent="0" lvl="0" marL="457200" rtl="0" algn="l">
              <a:spcBef>
                <a:spcPts val="1200"/>
              </a:spcBef>
              <a:spcAft>
                <a:spcPts val="0"/>
              </a:spcAft>
              <a:buNone/>
            </a:pPr>
            <a:r>
              <a:t/>
            </a:r>
            <a:endParaRPr>
              <a:solidFill>
                <a:schemeClr val="accent1"/>
              </a:solidFill>
            </a:endParaRPr>
          </a:p>
          <a:p>
            <a:pPr indent="0" lvl="0" marL="457200" rtl="0" algn="l">
              <a:spcBef>
                <a:spcPts val="1200"/>
              </a:spcBef>
              <a:spcAft>
                <a:spcPts val="0"/>
              </a:spcAft>
              <a:buNone/>
            </a:pPr>
            <a:r>
              <a:t/>
            </a:r>
            <a:endParaRPr>
              <a:solidFill>
                <a:schemeClr val="accent1"/>
              </a:solidFill>
            </a:endParaRPr>
          </a:p>
          <a:p>
            <a:pPr indent="-342900" lvl="0" marL="457200" rtl="0" algn="l">
              <a:spcBef>
                <a:spcPts val="1200"/>
              </a:spcBef>
              <a:spcAft>
                <a:spcPts val="0"/>
              </a:spcAft>
              <a:buClr>
                <a:schemeClr val="accent1"/>
              </a:buClr>
              <a:buSzPts val="1800"/>
              <a:buChar char="●"/>
            </a:pPr>
            <a:r>
              <a:rPr lang="en">
                <a:solidFill>
                  <a:schemeClr val="accent1"/>
                </a:solidFill>
              </a:rPr>
              <a:t>These are found per epoch, as epoch represents a time-period.</a:t>
            </a:r>
            <a:endParaRPr>
              <a:solidFill>
                <a:schemeClr val="accent1"/>
              </a:solidFill>
            </a:endParaRPr>
          </a:p>
        </p:txBody>
      </p:sp>
      <p:pic>
        <p:nvPicPr>
          <p:cNvPr id="116" name="Google Shape;116;p22"/>
          <p:cNvPicPr preferRelativeResize="0"/>
          <p:nvPr/>
        </p:nvPicPr>
        <p:blipFill>
          <a:blip r:embed="rId3">
            <a:alphaModFix/>
          </a:blip>
          <a:stretch>
            <a:fillRect/>
          </a:stretch>
        </p:blipFill>
        <p:spPr>
          <a:xfrm>
            <a:off x="1366613" y="3348000"/>
            <a:ext cx="6410785" cy="26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 </a:t>
            </a:r>
            <a:r>
              <a:rPr lang="en"/>
              <a:t>1.3 Blink, Legates, IHR</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Blockchains Speed depends on Block Size per sec ?</a:t>
            </a:r>
            <a:endParaRPr/>
          </a:p>
        </p:txBody>
      </p:sp>
      <p:sp>
        <p:nvSpPr>
          <p:cNvPr id="67" name="Google Shape;67;p14"/>
          <p:cNvSpPr txBox="1"/>
          <p:nvPr>
            <p:ph idx="1" type="body"/>
          </p:nvPr>
        </p:nvSpPr>
        <p:spPr>
          <a:xfrm>
            <a:off x="311700" y="1152475"/>
            <a:ext cx="8520600" cy="3699600"/>
          </a:xfrm>
          <a:prstGeom prst="rect">
            <a:avLst/>
          </a:prstGeom>
        </p:spPr>
        <p:txBody>
          <a:bodyPr anchorCtr="0" anchor="t" bIns="91425" lIns="91425" spcFirstLastPara="1" rIns="91425" wrap="square" tIns="91425">
            <a:noAutofit/>
          </a:bodyPr>
          <a:lstStyle/>
          <a:p>
            <a:pPr indent="-338455" lvl="0" marL="457200" rtl="0" algn="l">
              <a:lnSpc>
                <a:spcPct val="150000"/>
              </a:lnSpc>
              <a:spcBef>
                <a:spcPts val="0"/>
              </a:spcBef>
              <a:spcAft>
                <a:spcPts val="0"/>
              </a:spcAft>
              <a:buClr>
                <a:schemeClr val="accent1"/>
              </a:buClr>
              <a:buSzPts val="1730"/>
              <a:buChar char="●"/>
            </a:pPr>
            <a:r>
              <a:rPr lang="en" sz="1729">
                <a:solidFill>
                  <a:schemeClr val="accent1"/>
                </a:solidFill>
              </a:rPr>
              <a:t>Each Transaction has a fixed / dynamic size in range of 100 bytes to 1KB</a:t>
            </a:r>
            <a:endParaRPr sz="1729">
              <a:solidFill>
                <a:schemeClr val="accent1"/>
              </a:solidFill>
            </a:endParaRPr>
          </a:p>
          <a:p>
            <a:pPr indent="-338455" lvl="0" marL="457200" rtl="0" algn="l">
              <a:lnSpc>
                <a:spcPct val="150000"/>
              </a:lnSpc>
              <a:spcBef>
                <a:spcPts val="0"/>
              </a:spcBef>
              <a:spcAft>
                <a:spcPts val="0"/>
              </a:spcAft>
              <a:buClr>
                <a:schemeClr val="accent1"/>
              </a:buClr>
              <a:buSzPts val="1730"/>
              <a:buChar char="●"/>
            </a:pPr>
            <a:r>
              <a:rPr lang="en" sz="1729">
                <a:solidFill>
                  <a:schemeClr val="accent1"/>
                </a:solidFill>
              </a:rPr>
              <a:t>Account Model Blockchains - T &lt; 200 Bytes</a:t>
            </a:r>
            <a:endParaRPr sz="1729">
              <a:solidFill>
                <a:schemeClr val="accent1"/>
              </a:solidFill>
            </a:endParaRPr>
          </a:p>
          <a:p>
            <a:pPr indent="-338455" lvl="0" marL="457200" rtl="0" algn="l">
              <a:lnSpc>
                <a:spcPct val="150000"/>
              </a:lnSpc>
              <a:spcBef>
                <a:spcPts val="0"/>
              </a:spcBef>
              <a:spcAft>
                <a:spcPts val="0"/>
              </a:spcAft>
              <a:buClr>
                <a:schemeClr val="accent1"/>
              </a:buClr>
              <a:buSzPts val="1730"/>
              <a:buChar char="●"/>
            </a:pPr>
            <a:r>
              <a:rPr lang="en" sz="1729">
                <a:solidFill>
                  <a:schemeClr val="accent1"/>
                </a:solidFill>
              </a:rPr>
              <a:t>UTXO Model - T &gt; 200 Bytes</a:t>
            </a:r>
            <a:endParaRPr sz="1729">
              <a:solidFill>
                <a:schemeClr val="accent1"/>
              </a:solidFill>
            </a:endParaRPr>
          </a:p>
          <a:p>
            <a:pPr indent="-338455" lvl="0" marL="457200" rtl="0" algn="l">
              <a:lnSpc>
                <a:spcPct val="150000"/>
              </a:lnSpc>
              <a:spcBef>
                <a:spcPts val="0"/>
              </a:spcBef>
              <a:spcAft>
                <a:spcPts val="0"/>
              </a:spcAft>
              <a:buClr>
                <a:schemeClr val="accent1"/>
              </a:buClr>
              <a:buSzPts val="1730"/>
              <a:buChar char="●"/>
            </a:pPr>
            <a:r>
              <a:rPr lang="en" sz="1729">
                <a:solidFill>
                  <a:schemeClr val="accent1"/>
                </a:solidFill>
              </a:rPr>
              <a:t>Bitcoin Block Size 10 mins = 1 MB ; 1 sec = 166</a:t>
            </a:r>
            <a:r>
              <a:rPr lang="en" sz="1729">
                <a:solidFill>
                  <a:schemeClr val="accent1"/>
                </a:solidFill>
              </a:rPr>
              <a:t>6 bytes = 0.001 MB at average 300 byte a transaction it can do 5.5 transaction per second</a:t>
            </a:r>
            <a:endParaRPr sz="1729">
              <a:solidFill>
                <a:schemeClr val="accent1"/>
              </a:solidFill>
            </a:endParaRPr>
          </a:p>
          <a:p>
            <a:pPr indent="-338455" lvl="0" marL="457200" rtl="0" algn="l">
              <a:lnSpc>
                <a:spcPct val="150000"/>
              </a:lnSpc>
              <a:spcBef>
                <a:spcPts val="0"/>
              </a:spcBef>
              <a:spcAft>
                <a:spcPts val="0"/>
              </a:spcAft>
              <a:buClr>
                <a:schemeClr val="accent1"/>
              </a:buClr>
              <a:buSzPts val="1730"/>
              <a:buChar char="●"/>
            </a:pPr>
            <a:r>
              <a:rPr lang="en" sz="1729">
                <a:solidFill>
                  <a:schemeClr val="accent1"/>
                </a:solidFill>
              </a:rPr>
              <a:t>More Block Size = More Transactions</a:t>
            </a:r>
            <a:endParaRPr sz="1729">
              <a:solidFill>
                <a:schemeClr val="accent1"/>
              </a:solidFill>
            </a:endParaRPr>
          </a:p>
          <a:p>
            <a:pPr indent="-338455" lvl="0" marL="457200" rtl="0" algn="l">
              <a:lnSpc>
                <a:spcPct val="150000"/>
              </a:lnSpc>
              <a:spcBef>
                <a:spcPts val="0"/>
              </a:spcBef>
              <a:spcAft>
                <a:spcPts val="0"/>
              </a:spcAft>
              <a:buClr>
                <a:schemeClr val="accent1"/>
              </a:buClr>
              <a:buSzPts val="1730"/>
              <a:buChar char="●"/>
            </a:pPr>
            <a:r>
              <a:rPr lang="en" sz="1729">
                <a:solidFill>
                  <a:schemeClr val="accent1"/>
                </a:solidFill>
              </a:rPr>
              <a:t>Less Block Time = Faster Confirmation</a:t>
            </a:r>
            <a:endParaRPr sz="1729">
              <a:solidFill>
                <a:schemeClr val="accent1"/>
              </a:solidFill>
            </a:endParaRPr>
          </a:p>
          <a:p>
            <a:pPr indent="-338455" lvl="0" marL="457200" rtl="0" algn="l">
              <a:lnSpc>
                <a:spcPct val="150000"/>
              </a:lnSpc>
              <a:spcBef>
                <a:spcPts val="0"/>
              </a:spcBef>
              <a:spcAft>
                <a:spcPts val="0"/>
              </a:spcAft>
              <a:buClr>
                <a:schemeClr val="accent1"/>
              </a:buClr>
              <a:buSzPts val="1730"/>
              <a:buChar char="●"/>
            </a:pPr>
            <a:r>
              <a:rPr lang="en" sz="1729">
                <a:solidFill>
                  <a:schemeClr val="accent1"/>
                </a:solidFill>
              </a:rPr>
              <a:t>Scalability is directly proportional to a blockchain having larger blocks with shorter block time</a:t>
            </a:r>
            <a:endParaRPr sz="1729">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668275" y="72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 fixed Block Size ?</a:t>
            </a:r>
            <a:endParaRPr/>
          </a:p>
        </p:txBody>
      </p:sp>
      <p:sp>
        <p:nvSpPr>
          <p:cNvPr id="73" name="Google Shape;73;p15"/>
          <p:cNvSpPr txBox="1"/>
          <p:nvPr>
            <p:ph idx="1" type="body"/>
          </p:nvPr>
        </p:nvSpPr>
        <p:spPr>
          <a:xfrm>
            <a:off x="668275" y="1433425"/>
            <a:ext cx="7598100" cy="2511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accent1"/>
              </a:buClr>
              <a:buSzPts val="2100"/>
              <a:buChar char="●"/>
            </a:pPr>
            <a:r>
              <a:rPr lang="en" sz="2100">
                <a:solidFill>
                  <a:schemeClr val="accent1"/>
                </a:solidFill>
              </a:rPr>
              <a:t>For efficient propagation of blocks</a:t>
            </a:r>
            <a:endParaRPr sz="2100">
              <a:solidFill>
                <a:schemeClr val="accent1"/>
              </a:solidFill>
            </a:endParaRPr>
          </a:p>
          <a:p>
            <a:pPr indent="-361950" lvl="0" marL="457200" rtl="0" algn="l">
              <a:spcBef>
                <a:spcPts val="0"/>
              </a:spcBef>
              <a:spcAft>
                <a:spcPts val="0"/>
              </a:spcAft>
              <a:buClr>
                <a:schemeClr val="accent1"/>
              </a:buClr>
              <a:buSzPts val="2100"/>
              <a:buChar char="●"/>
            </a:pPr>
            <a:r>
              <a:rPr lang="en" sz="2100">
                <a:solidFill>
                  <a:schemeClr val="accent1"/>
                </a:solidFill>
              </a:rPr>
              <a:t>More Decentralization </a:t>
            </a:r>
            <a:endParaRPr sz="2100">
              <a:solidFill>
                <a:schemeClr val="accent1"/>
              </a:solidFill>
            </a:endParaRPr>
          </a:p>
          <a:p>
            <a:pPr indent="-361950" lvl="0" marL="457200" rtl="0" algn="l">
              <a:spcBef>
                <a:spcPts val="0"/>
              </a:spcBef>
              <a:spcAft>
                <a:spcPts val="0"/>
              </a:spcAft>
              <a:buClr>
                <a:schemeClr val="accent1"/>
              </a:buClr>
              <a:buSzPts val="2100"/>
              <a:buChar char="●"/>
            </a:pPr>
            <a:r>
              <a:rPr lang="en" sz="2100">
                <a:solidFill>
                  <a:schemeClr val="accent1"/>
                </a:solidFill>
              </a:rPr>
              <a:t>Personal Computers can Join</a:t>
            </a:r>
            <a:endParaRPr sz="2100">
              <a:solidFill>
                <a:schemeClr val="accent1"/>
              </a:solidFill>
            </a:endParaRPr>
          </a:p>
          <a:p>
            <a:pPr indent="-361950" lvl="0" marL="457200" rtl="0" algn="l">
              <a:spcBef>
                <a:spcPts val="0"/>
              </a:spcBef>
              <a:spcAft>
                <a:spcPts val="0"/>
              </a:spcAft>
              <a:buClr>
                <a:schemeClr val="accent1"/>
              </a:buClr>
              <a:buSzPts val="2100"/>
              <a:buChar char="●"/>
            </a:pPr>
            <a:r>
              <a:rPr lang="en" sz="2100">
                <a:solidFill>
                  <a:schemeClr val="accent1"/>
                </a:solidFill>
              </a:rPr>
              <a:t>Lesser Computation on Validation</a:t>
            </a:r>
            <a:endParaRPr sz="2100">
              <a:solidFill>
                <a:schemeClr val="accent1"/>
              </a:solidFill>
            </a:endParaRPr>
          </a:p>
          <a:p>
            <a:pPr indent="-361950" lvl="0" marL="457200" rtl="0" algn="l">
              <a:spcBef>
                <a:spcPts val="0"/>
              </a:spcBef>
              <a:spcAft>
                <a:spcPts val="0"/>
              </a:spcAft>
              <a:buClr>
                <a:schemeClr val="accent1"/>
              </a:buClr>
              <a:buSzPts val="2100"/>
              <a:buChar char="●"/>
            </a:pPr>
            <a:r>
              <a:rPr lang="en" sz="2100">
                <a:solidFill>
                  <a:schemeClr val="accent1"/>
                </a:solidFill>
              </a:rPr>
              <a:t>Lesser Requirement</a:t>
            </a:r>
            <a:endParaRPr sz="2100">
              <a:solidFill>
                <a:schemeClr val="accent1"/>
              </a:solidFill>
            </a:endParaRPr>
          </a:p>
          <a:p>
            <a:pPr indent="-361950" lvl="0" marL="457200" rtl="0" algn="l">
              <a:spcBef>
                <a:spcPts val="0"/>
              </a:spcBef>
              <a:spcAft>
                <a:spcPts val="0"/>
              </a:spcAft>
              <a:buClr>
                <a:schemeClr val="accent1"/>
              </a:buClr>
              <a:buSzPts val="2100"/>
              <a:buChar char="●"/>
            </a:pPr>
            <a:r>
              <a:rPr lang="en" sz="2100">
                <a:solidFill>
                  <a:schemeClr val="accent1"/>
                </a:solidFill>
              </a:rPr>
              <a:t>Predictable Increase in Ledger size</a:t>
            </a:r>
            <a:endParaRPr sz="21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Idea of Mutable Block Size</a:t>
            </a:r>
            <a:endParaRPr/>
          </a:p>
        </p:txBody>
      </p:sp>
      <p:sp>
        <p:nvSpPr>
          <p:cNvPr id="79" name="Google Shape;79;p16"/>
          <p:cNvSpPr txBox="1"/>
          <p:nvPr>
            <p:ph idx="1" type="body"/>
          </p:nvPr>
        </p:nvSpPr>
        <p:spPr>
          <a:xfrm>
            <a:off x="569450" y="1152475"/>
            <a:ext cx="8262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accent1"/>
                </a:solidFill>
              </a:rPr>
              <a:t>Let’s assume that all of the bitcoin mining nodes are running on an internet</a:t>
            </a:r>
            <a:endParaRPr>
              <a:solidFill>
                <a:schemeClr val="accent1"/>
              </a:solidFill>
            </a:endParaRPr>
          </a:p>
          <a:p>
            <a:pPr indent="0" lvl="0" marL="0" rtl="0" algn="l">
              <a:spcBef>
                <a:spcPts val="1200"/>
              </a:spcBef>
              <a:spcAft>
                <a:spcPts val="0"/>
              </a:spcAft>
              <a:buNone/>
            </a:pPr>
            <a:r>
              <a:rPr lang="en">
                <a:solidFill>
                  <a:schemeClr val="accent1"/>
                </a:solidFill>
              </a:rPr>
              <a:t>bandwidth of 1mbps i.e., 125 KiloBytes per second, which is very basic in the</a:t>
            </a:r>
            <a:endParaRPr>
              <a:solidFill>
                <a:schemeClr val="accent1"/>
              </a:solidFill>
            </a:endParaRPr>
          </a:p>
          <a:p>
            <a:pPr indent="0" lvl="0" marL="0" rtl="0" algn="l">
              <a:spcBef>
                <a:spcPts val="1200"/>
              </a:spcBef>
              <a:spcAft>
                <a:spcPts val="0"/>
              </a:spcAft>
              <a:buNone/>
            </a:pPr>
            <a:r>
              <a:rPr lang="en">
                <a:solidFill>
                  <a:schemeClr val="accent1"/>
                </a:solidFill>
              </a:rPr>
              <a:t>current computing era. For a span of 10 mins every node can able to download</a:t>
            </a:r>
            <a:endParaRPr>
              <a:solidFill>
                <a:schemeClr val="accent1"/>
              </a:solidFill>
            </a:endParaRPr>
          </a:p>
          <a:p>
            <a:pPr indent="0" lvl="0" marL="0" rtl="0" algn="l">
              <a:spcBef>
                <a:spcPts val="1200"/>
              </a:spcBef>
              <a:spcAft>
                <a:spcPts val="0"/>
              </a:spcAft>
              <a:buNone/>
            </a:pPr>
            <a:r>
              <a:rPr lang="en">
                <a:solidFill>
                  <a:schemeClr val="accent1"/>
                </a:solidFill>
              </a:rPr>
              <a:t>about 75MB of data on average, 75 times more than the bitcoin’s condition of</a:t>
            </a:r>
            <a:endParaRPr>
              <a:solidFill>
                <a:schemeClr val="accent1"/>
              </a:solidFill>
            </a:endParaRPr>
          </a:p>
          <a:p>
            <a:pPr indent="0" lvl="0" marL="0" rtl="0" algn="l">
              <a:spcBef>
                <a:spcPts val="1200"/>
              </a:spcBef>
              <a:spcAft>
                <a:spcPts val="0"/>
              </a:spcAft>
              <a:buNone/>
            </a:pPr>
            <a:r>
              <a:rPr lang="en">
                <a:solidFill>
                  <a:schemeClr val="accent1"/>
                </a:solidFill>
              </a:rPr>
              <a:t>1MB. If a block per 10 min is 75MB in size, the protocol can do about 300+</a:t>
            </a:r>
            <a:endParaRPr>
              <a:solidFill>
                <a:schemeClr val="accent1"/>
              </a:solidFill>
            </a:endParaRPr>
          </a:p>
          <a:p>
            <a:pPr indent="0" lvl="0" marL="0" rtl="0" algn="l">
              <a:spcBef>
                <a:spcPts val="1200"/>
              </a:spcBef>
              <a:spcAft>
                <a:spcPts val="0"/>
              </a:spcAft>
              <a:buNone/>
            </a:pPr>
            <a:r>
              <a:rPr lang="en">
                <a:solidFill>
                  <a:schemeClr val="accent1"/>
                </a:solidFill>
              </a:rPr>
              <a:t>transactions per second. This is the basic concept of Blinkchain’s Block Size</a:t>
            </a:r>
            <a:endParaRPr>
              <a:solidFill>
                <a:schemeClr val="accent1"/>
              </a:solidFill>
            </a:endParaRPr>
          </a:p>
          <a:p>
            <a:pPr indent="0" lvl="0" marL="0" rtl="0" algn="l">
              <a:spcBef>
                <a:spcPts val="1200"/>
              </a:spcBef>
              <a:spcAft>
                <a:spcPts val="0"/>
              </a:spcAft>
              <a:buNone/>
            </a:pPr>
            <a:r>
              <a:rPr lang="en">
                <a:solidFill>
                  <a:schemeClr val="accent1"/>
                </a:solidFill>
              </a:rPr>
              <a:t>determination algorithm.</a:t>
            </a:r>
            <a:endParaRPr>
              <a:solidFill>
                <a:schemeClr val="accent1"/>
              </a:solidFill>
            </a:endParaRPr>
          </a:p>
          <a:p>
            <a:pPr indent="0" lvl="0" marL="0" rtl="0" algn="l">
              <a:spcBef>
                <a:spcPts val="1200"/>
              </a:spcBef>
              <a:spcAft>
                <a:spcPts val="1200"/>
              </a:spcAft>
              <a:buNone/>
            </a:pPr>
            <a:r>
              <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7"/>
          <p:cNvGraphicFramePr/>
          <p:nvPr/>
        </p:nvGraphicFramePr>
        <p:xfrm>
          <a:off x="952500" y="2144725"/>
          <a:ext cx="3000000" cy="3000000"/>
        </p:xfrm>
        <a:graphic>
          <a:graphicData uri="http://schemas.openxmlformats.org/drawingml/2006/table">
            <a:tbl>
              <a:tblPr>
                <a:noFill/>
                <a:tableStyleId>{6A2A99C4-F5E9-4157-9287-B431555AB4D5}</a:tableStyleId>
              </a:tblPr>
              <a:tblGrid>
                <a:gridCol w="3619500"/>
                <a:gridCol w="3619500"/>
              </a:tblGrid>
              <a:tr h="381000">
                <a:tc>
                  <a:txBody>
                    <a:bodyPr/>
                    <a:lstStyle/>
                    <a:p>
                      <a:pPr indent="0" lvl="0" marL="0" rtl="0" algn="l">
                        <a:spcBef>
                          <a:spcPts val="0"/>
                        </a:spcBef>
                        <a:spcAft>
                          <a:spcPts val="0"/>
                        </a:spcAft>
                        <a:buNone/>
                      </a:pPr>
                      <a:r>
                        <a:rPr b="1" lang="en"/>
                        <a:t>Other Blockchains</a:t>
                      </a:r>
                      <a:endParaRPr b="1"/>
                    </a:p>
                  </a:txBody>
                  <a:tcPr marT="91425" marB="91425" marR="91425" marL="91425"/>
                </a:tc>
                <a:tc>
                  <a:txBody>
                    <a:bodyPr/>
                    <a:lstStyle/>
                    <a:p>
                      <a:pPr indent="0" lvl="0" marL="0" rtl="0" algn="l">
                        <a:spcBef>
                          <a:spcPts val="0"/>
                        </a:spcBef>
                        <a:spcAft>
                          <a:spcPts val="0"/>
                        </a:spcAft>
                        <a:buNone/>
                      </a:pPr>
                      <a:r>
                        <a:rPr b="1" lang="en"/>
                        <a:t>Blinkchain</a:t>
                      </a:r>
                      <a:endParaRPr b="1"/>
                    </a:p>
                  </a:txBody>
                  <a:tcPr marT="91425" marB="91425" marR="91425" marL="91425"/>
                </a:tc>
              </a:tr>
              <a:tr h="381000">
                <a:tc>
                  <a:txBody>
                    <a:bodyPr/>
                    <a:lstStyle/>
                    <a:p>
                      <a:pPr indent="0" lvl="0" marL="0" rtl="0" algn="l">
                        <a:spcBef>
                          <a:spcPts val="0"/>
                        </a:spcBef>
                        <a:spcAft>
                          <a:spcPts val="0"/>
                        </a:spcAft>
                        <a:buNone/>
                      </a:pPr>
                      <a:r>
                        <a:rPr lang="en"/>
                        <a:t>Fixed Block Size</a:t>
                      </a:r>
                      <a:endParaRPr/>
                    </a:p>
                  </a:txBody>
                  <a:tcPr marT="91425" marB="91425" marR="91425" marL="91425"/>
                </a:tc>
                <a:tc>
                  <a:txBody>
                    <a:bodyPr/>
                    <a:lstStyle/>
                    <a:p>
                      <a:pPr indent="0" lvl="0" marL="0" rtl="0" algn="l">
                        <a:spcBef>
                          <a:spcPts val="0"/>
                        </a:spcBef>
                        <a:spcAft>
                          <a:spcPts val="0"/>
                        </a:spcAft>
                        <a:buNone/>
                      </a:pPr>
                      <a:r>
                        <a:rPr lang="en"/>
                        <a:t>Dynamic Block Size</a:t>
                      </a:r>
                      <a:endParaRPr/>
                    </a:p>
                  </a:txBody>
                  <a:tcPr marT="91425" marB="91425" marR="91425" marL="91425"/>
                </a:tc>
              </a:tr>
              <a:tr h="381000">
                <a:tc>
                  <a:txBody>
                    <a:bodyPr/>
                    <a:lstStyle/>
                    <a:p>
                      <a:pPr indent="0" lvl="0" marL="0" rtl="0" algn="l">
                        <a:spcBef>
                          <a:spcPts val="0"/>
                        </a:spcBef>
                        <a:spcAft>
                          <a:spcPts val="0"/>
                        </a:spcAft>
                        <a:buNone/>
                      </a:pPr>
                      <a:r>
                        <a:rPr lang="en"/>
                        <a:t>Fixed by Developers</a:t>
                      </a:r>
                      <a:endParaRPr/>
                    </a:p>
                  </a:txBody>
                  <a:tcPr marT="91425" marB="91425" marR="91425" marL="91425"/>
                </a:tc>
                <a:tc>
                  <a:txBody>
                    <a:bodyPr/>
                    <a:lstStyle/>
                    <a:p>
                      <a:pPr indent="0" lvl="0" marL="0" rtl="0" algn="l">
                        <a:spcBef>
                          <a:spcPts val="0"/>
                        </a:spcBef>
                        <a:spcAft>
                          <a:spcPts val="0"/>
                        </a:spcAft>
                        <a:buNone/>
                      </a:pPr>
                      <a:r>
                        <a:rPr lang="en"/>
                        <a:t>Fixed by Nodes</a:t>
                      </a:r>
                      <a:endParaRPr/>
                    </a:p>
                  </a:txBody>
                  <a:tcPr marT="91425" marB="91425" marR="91425" marL="91425"/>
                </a:tc>
              </a:tr>
              <a:tr h="381000">
                <a:tc>
                  <a:txBody>
                    <a:bodyPr/>
                    <a:lstStyle/>
                    <a:p>
                      <a:pPr indent="0" lvl="0" marL="0" rtl="0" algn="l">
                        <a:spcBef>
                          <a:spcPts val="0"/>
                        </a:spcBef>
                        <a:spcAft>
                          <a:spcPts val="0"/>
                        </a:spcAft>
                        <a:buNone/>
                      </a:pPr>
                      <a:r>
                        <a:rPr lang="en"/>
                        <a:t>Changes only on hard-forks</a:t>
                      </a:r>
                      <a:endParaRPr/>
                    </a:p>
                  </a:txBody>
                  <a:tcPr marT="91425" marB="91425" marR="91425" marL="91425"/>
                </a:tc>
                <a:tc>
                  <a:txBody>
                    <a:bodyPr/>
                    <a:lstStyle/>
                    <a:p>
                      <a:pPr indent="0" lvl="0" marL="0" rtl="0" algn="l">
                        <a:spcBef>
                          <a:spcPts val="0"/>
                        </a:spcBef>
                        <a:spcAft>
                          <a:spcPts val="0"/>
                        </a:spcAft>
                        <a:buNone/>
                      </a:pPr>
                      <a:r>
                        <a:rPr lang="en"/>
                        <a:t>Changes as per conditions and requirements every n blocks</a:t>
                      </a:r>
                      <a:endParaRPr/>
                    </a:p>
                  </a:txBody>
                  <a:tcPr marT="91425" marB="91425" marR="91425" marL="91425"/>
                </a:tc>
              </a:tr>
            </a:tbl>
          </a:graphicData>
        </a:graphic>
      </p:graphicFrame>
      <p:sp>
        <p:nvSpPr>
          <p:cNvPr id="85" name="Google Shape;85;p17"/>
          <p:cNvSpPr txBox="1"/>
          <p:nvPr/>
        </p:nvSpPr>
        <p:spPr>
          <a:xfrm>
            <a:off x="983500" y="562250"/>
            <a:ext cx="72507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1"/>
                </a:solidFill>
                <a:latin typeface="Proxima Nova"/>
                <a:ea typeface="Proxima Nova"/>
                <a:cs typeface="Proxima Nova"/>
                <a:sym typeface="Proxima Nova"/>
              </a:rPr>
              <a:t>In Blinkchain, the block size is determined by the nodes, not the developers. The network determines the block size at each epoch and requires the block producers (miners) to validate and transmit blocks over a span of time (Blink-time).</a:t>
            </a:r>
            <a:endParaRPr sz="1700">
              <a:solidFill>
                <a:schemeClr val="accent1"/>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chemeClr val="accent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Nodes</a:t>
            </a:r>
            <a:endParaRPr/>
          </a:p>
        </p:txBody>
      </p:sp>
      <p:pic>
        <p:nvPicPr>
          <p:cNvPr id="91" name="Google Shape;91;p18"/>
          <p:cNvPicPr preferRelativeResize="0"/>
          <p:nvPr/>
        </p:nvPicPr>
        <p:blipFill>
          <a:blip r:embed="rId3">
            <a:alphaModFix/>
          </a:blip>
          <a:stretch>
            <a:fillRect/>
          </a:stretch>
        </p:blipFill>
        <p:spPr>
          <a:xfrm>
            <a:off x="1615624" y="1017725"/>
            <a:ext cx="5912775" cy="3499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Nodes are Speed</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accent1"/>
              </a:buClr>
              <a:buSzPts val="1800"/>
              <a:buChar char="➔"/>
            </a:pPr>
            <a:r>
              <a:rPr lang="en">
                <a:solidFill>
                  <a:schemeClr val="accent1"/>
                </a:solidFill>
              </a:rPr>
              <a:t>In a cluster of nodes - Higher, Optimal and Lower Nodes will be there. Downloading and validation of blocks are based on propagation of blocks</a:t>
            </a:r>
            <a:endParaRPr>
              <a:solidFill>
                <a:schemeClr val="accent1"/>
              </a:solidFill>
            </a:endParaRPr>
          </a:p>
          <a:p>
            <a:pPr indent="-342900" lvl="0" marL="457200" rtl="0" algn="l">
              <a:lnSpc>
                <a:spcPct val="150000"/>
              </a:lnSpc>
              <a:spcBef>
                <a:spcPts val="0"/>
              </a:spcBef>
              <a:spcAft>
                <a:spcPts val="0"/>
              </a:spcAft>
              <a:buClr>
                <a:schemeClr val="accent1"/>
              </a:buClr>
              <a:buSzPts val="1800"/>
              <a:buChar char="➔"/>
            </a:pPr>
            <a:r>
              <a:rPr lang="en">
                <a:solidFill>
                  <a:schemeClr val="accent1"/>
                </a:solidFill>
              </a:rPr>
              <a:t>To keep high throughput - only nodes higher than optimal nodes should mine blocks</a:t>
            </a:r>
            <a:endParaRPr>
              <a:solidFill>
                <a:schemeClr val="accent1"/>
              </a:solidFill>
            </a:endParaRPr>
          </a:p>
          <a:p>
            <a:pPr indent="-342900" lvl="0" marL="457200" rtl="0" algn="l">
              <a:lnSpc>
                <a:spcPct val="150000"/>
              </a:lnSpc>
              <a:spcBef>
                <a:spcPts val="0"/>
              </a:spcBef>
              <a:spcAft>
                <a:spcPts val="0"/>
              </a:spcAft>
              <a:buClr>
                <a:schemeClr val="accent1"/>
              </a:buClr>
              <a:buSzPts val="1800"/>
              <a:buChar char="➔"/>
            </a:pPr>
            <a:r>
              <a:rPr lang="en">
                <a:solidFill>
                  <a:schemeClr val="accent1"/>
                </a:solidFill>
              </a:rPr>
              <a:t>Mining Blocks - Need higher nodes ; Validation - Optimal Nodes</a:t>
            </a:r>
            <a:endParaRPr>
              <a:solidFill>
                <a:schemeClr val="accent1"/>
              </a:solidFill>
            </a:endParaRPr>
          </a:p>
          <a:p>
            <a:pPr indent="-342900" lvl="0" marL="457200" rtl="0" algn="l">
              <a:lnSpc>
                <a:spcPct val="150000"/>
              </a:lnSpc>
              <a:spcBef>
                <a:spcPts val="0"/>
              </a:spcBef>
              <a:spcAft>
                <a:spcPts val="0"/>
              </a:spcAft>
              <a:buClr>
                <a:schemeClr val="accent1"/>
              </a:buClr>
              <a:buSzPts val="1800"/>
              <a:buChar char="➔"/>
            </a:pPr>
            <a:r>
              <a:rPr lang="en">
                <a:solidFill>
                  <a:schemeClr val="accent1"/>
                </a:solidFill>
              </a:rPr>
              <a:t>All nodes are required to submit a bandwidth proof in which the requirement is found, the central value</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Bandwidth</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Median of all Nodes bandwidth is taken and the requirement is set</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This way only the optimal and higher nodes can participate in the block production</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Block Production is Mining blocks, a producer is a miner</a:t>
            </a:r>
            <a:endParaRPr sz="1900">
              <a:solidFill>
                <a:schemeClr val="accent1"/>
              </a:solidFill>
            </a:endParaRPr>
          </a:p>
          <a:p>
            <a:pPr indent="-349250" lvl="0" marL="457200" rtl="0" algn="l">
              <a:lnSpc>
                <a:spcPct val="150000"/>
              </a:lnSpc>
              <a:spcBef>
                <a:spcPts val="0"/>
              </a:spcBef>
              <a:spcAft>
                <a:spcPts val="0"/>
              </a:spcAft>
              <a:buClr>
                <a:schemeClr val="accent1"/>
              </a:buClr>
              <a:buSzPts val="1900"/>
              <a:buChar char="➔"/>
            </a:pPr>
            <a:r>
              <a:rPr lang="en" sz="1900">
                <a:solidFill>
                  <a:schemeClr val="accent1"/>
                </a:solidFill>
              </a:rPr>
              <a:t>Median Bandwidth = Threshold Bandwidth = Minimum Bandwidth Requirement</a:t>
            </a:r>
            <a:endParaRPr sz="1900">
              <a:solidFill>
                <a:schemeClr val="accent1"/>
              </a:solidFill>
            </a:endParaRPr>
          </a:p>
        </p:txBody>
      </p:sp>
      <p:pic>
        <p:nvPicPr>
          <p:cNvPr id="104" name="Google Shape;104;p20"/>
          <p:cNvPicPr preferRelativeResize="0"/>
          <p:nvPr/>
        </p:nvPicPr>
        <p:blipFill>
          <a:blip r:embed="rId3">
            <a:alphaModFix/>
          </a:blip>
          <a:stretch>
            <a:fillRect/>
          </a:stretch>
        </p:blipFill>
        <p:spPr>
          <a:xfrm>
            <a:off x="1649288" y="3937975"/>
            <a:ext cx="5845426" cy="74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599938" y="152400"/>
            <a:ext cx="7944131" cy="48386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