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1"/>
  </p:notesMasterIdLst>
  <p:sldIdLst>
    <p:sldId id="265" r:id="rId2"/>
    <p:sldId id="256" r:id="rId3"/>
    <p:sldId id="257" r:id="rId4"/>
    <p:sldId id="259" r:id="rId5"/>
    <p:sldId id="261" r:id="rId6"/>
    <p:sldId id="262" r:id="rId7"/>
    <p:sldId id="264" r:id="rId8"/>
    <p:sldId id="260"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0" autoAdjust="0"/>
    <p:restoredTop sz="73292" autoAdjust="0"/>
  </p:normalViewPr>
  <p:slideViewPr>
    <p:cSldViewPr snapToGrid="0">
      <p:cViewPr>
        <p:scale>
          <a:sx n="50" d="100"/>
          <a:sy n="50" d="100"/>
        </p:scale>
        <p:origin x="1800" y="3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0BB03-A5AE-4195-8F9D-74B70019D995}" type="datetimeFigureOut">
              <a:rPr lang="en-US" smtClean="0"/>
              <a:t>3/30/2020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C3226-DAE2-4E3A-A1AA-A6888D1743D8}" type="slidenum">
              <a:rPr lang="en-US" smtClean="0"/>
              <a:t>‹#›</a:t>
            </a:fld>
            <a:endParaRPr lang="en-US"/>
          </a:p>
        </p:txBody>
      </p:sp>
    </p:spTree>
    <p:extLst>
      <p:ext uri="{BB962C8B-B14F-4D97-AF65-F5344CB8AC3E}">
        <p14:creationId xmlns:p14="http://schemas.microsoft.com/office/powerpoint/2010/main" val="1094862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Assignments : </a:t>
            </a:r>
          </a:p>
          <a:p>
            <a:r>
              <a:rPr lang="en-US" dirty="0"/>
              <a:t>Printing pyramids of numbers</a:t>
            </a:r>
          </a:p>
          <a:p>
            <a:endParaRPr lang="en-US" dirty="0"/>
          </a:p>
        </p:txBody>
      </p:sp>
      <p:sp>
        <p:nvSpPr>
          <p:cNvPr id="4" name="Slide Number Placeholder 3"/>
          <p:cNvSpPr>
            <a:spLocks noGrp="1"/>
          </p:cNvSpPr>
          <p:nvPr>
            <p:ph type="sldNum" sz="quarter" idx="5"/>
          </p:nvPr>
        </p:nvSpPr>
        <p:spPr/>
        <p:txBody>
          <a:bodyPr/>
          <a:lstStyle/>
          <a:p>
            <a:fld id="{A94C3226-DAE2-4E3A-A1AA-A6888D1743D8}" type="slidenum">
              <a:rPr lang="en-US" smtClean="0"/>
              <a:t>3</a:t>
            </a:fld>
            <a:endParaRPr lang="en-US"/>
          </a:p>
        </p:txBody>
      </p:sp>
    </p:spTree>
    <p:extLst>
      <p:ext uri="{BB962C8B-B14F-4D97-AF65-F5344CB8AC3E}">
        <p14:creationId xmlns:p14="http://schemas.microsoft.com/office/powerpoint/2010/main" val="2765905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 </a:t>
            </a:r>
          </a:p>
          <a:p>
            <a:r>
              <a:rPr lang="en-US" dirty="0"/>
              <a:t>https://docs.python.org/3/tutorial/controlflow.html</a:t>
            </a:r>
          </a:p>
          <a:p>
            <a:r>
              <a:rPr lang="en-US" dirty="0"/>
              <a:t>https://docs.python.org/3/tutorial/datastructures.html</a:t>
            </a:r>
          </a:p>
          <a:p>
            <a:r>
              <a:rPr lang="en-US" dirty="0"/>
              <a:t>https://docs.python.org/3/tutorial/modules.html</a:t>
            </a:r>
          </a:p>
          <a:p>
            <a:r>
              <a:rPr lang="en-US" dirty="0"/>
              <a:t>https://docs.python.org/3/tutorial/classes.html</a:t>
            </a:r>
          </a:p>
          <a:p>
            <a:r>
              <a:rPr lang="en-US" dirty="0"/>
              <a:t>https://docs.python.org/3/tutorial/stdlib.html</a:t>
            </a:r>
          </a:p>
          <a:p>
            <a:r>
              <a:rPr lang="en-US" dirty="0"/>
              <a:t>https://docs.python.org/3/tutorial/stdlib2.html</a:t>
            </a:r>
          </a:p>
          <a:p>
            <a:r>
              <a:rPr lang="en-US" dirty="0"/>
              <a:t>https://docs.python.org/3/tutorial/venv.html</a:t>
            </a:r>
          </a:p>
          <a:p>
            <a:endParaRPr lang="en-US" dirty="0"/>
          </a:p>
        </p:txBody>
      </p:sp>
      <p:sp>
        <p:nvSpPr>
          <p:cNvPr id="4" name="Slide Number Placeholder 3"/>
          <p:cNvSpPr>
            <a:spLocks noGrp="1"/>
          </p:cNvSpPr>
          <p:nvPr>
            <p:ph type="sldNum" sz="quarter" idx="5"/>
          </p:nvPr>
        </p:nvSpPr>
        <p:spPr/>
        <p:txBody>
          <a:bodyPr/>
          <a:lstStyle/>
          <a:p>
            <a:fld id="{A94C3226-DAE2-4E3A-A1AA-A6888D1743D8}" type="slidenum">
              <a:rPr lang="en-US" smtClean="0"/>
              <a:t>5</a:t>
            </a:fld>
            <a:endParaRPr lang="en-US"/>
          </a:p>
        </p:txBody>
      </p:sp>
    </p:spTree>
    <p:extLst>
      <p:ext uri="{BB962C8B-B14F-4D97-AF65-F5344CB8AC3E}">
        <p14:creationId xmlns:p14="http://schemas.microsoft.com/office/powerpoint/2010/main" val="215883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62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10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99815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9986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9388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953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9997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228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7854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847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4200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822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8275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461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224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2900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76407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hyperlink" Target="https://docs.python.org/3/library/functions.html#dir" TargetMode="External"/><Relationship Id="rId18" Type="http://schemas.openxmlformats.org/officeDocument/2006/relationships/hyperlink" Target="https://docs.python.org/3/library/functions.html#divmod" TargetMode="External"/><Relationship Id="rId26" Type="http://schemas.openxmlformats.org/officeDocument/2006/relationships/hyperlink" Target="https://docs.python.org/3/library/functions.html#staticmethod" TargetMode="External"/><Relationship Id="rId39" Type="http://schemas.openxmlformats.org/officeDocument/2006/relationships/hyperlink" Target="https://docs.python.org/3/library/functions.html#issubclass" TargetMode="External"/><Relationship Id="rId21" Type="http://schemas.openxmlformats.org/officeDocument/2006/relationships/hyperlink" Target="https://docs.python.org/3/library/functions.html#sorted" TargetMode="External"/><Relationship Id="rId34" Type="http://schemas.openxmlformats.org/officeDocument/2006/relationships/hyperlink" Target="https://docs.python.org/3/library/functions.html#isinstance" TargetMode="External"/><Relationship Id="rId42" Type="http://schemas.openxmlformats.org/officeDocument/2006/relationships/hyperlink" Target="https://docs.python.org/3/library/functions.html#func-bytes" TargetMode="External"/><Relationship Id="rId47" Type="http://schemas.openxmlformats.org/officeDocument/2006/relationships/hyperlink" Target="https://docs.python.org/3/library/functions.html#callable" TargetMode="External"/><Relationship Id="rId50" Type="http://schemas.openxmlformats.org/officeDocument/2006/relationships/hyperlink" Target="https://docs.python.org/3/library/functions.html#property" TargetMode="External"/><Relationship Id="rId55" Type="http://schemas.openxmlformats.org/officeDocument/2006/relationships/hyperlink" Target="https://docs.python.org/3/library/functions.html#func-range" TargetMode="External"/><Relationship Id="rId63" Type="http://schemas.openxmlformats.org/officeDocument/2006/relationships/hyperlink" Target="https://docs.python.org/3/library/functions.html#globals" TargetMode="External"/><Relationship Id="rId68" Type="http://schemas.openxmlformats.org/officeDocument/2006/relationships/hyperlink" Target="https://docs.python.org/3/library/functions.html#hasattr" TargetMode="External"/><Relationship Id="rId7" Type="http://schemas.openxmlformats.org/officeDocument/2006/relationships/hyperlink" Target="https://docs.python.org/3/library/functions.html#all" TargetMode="External"/><Relationship Id="rId2" Type="http://schemas.openxmlformats.org/officeDocument/2006/relationships/hyperlink" Target="https://docs.python.org/3/library/functions.html#abs" TargetMode="External"/><Relationship Id="rId16" Type="http://schemas.openxmlformats.org/officeDocument/2006/relationships/hyperlink" Target="https://docs.python.org/3/library/functions.html#slice" TargetMode="External"/><Relationship Id="rId29" Type="http://schemas.openxmlformats.org/officeDocument/2006/relationships/hyperlink" Target="https://docs.python.org/3/library/functions.html#int" TargetMode="External"/><Relationship Id="rId1" Type="http://schemas.openxmlformats.org/officeDocument/2006/relationships/slideLayout" Target="../slideLayouts/slideLayout2.xml"/><Relationship Id="rId6" Type="http://schemas.openxmlformats.org/officeDocument/2006/relationships/hyperlink" Target="https://docs.python.org/3/library/functions.html#func-set" TargetMode="External"/><Relationship Id="rId11" Type="http://schemas.openxmlformats.org/officeDocument/2006/relationships/hyperlink" Target="https://docs.python.org/3/library/functions.html#setattr" TargetMode="External"/><Relationship Id="rId24" Type="http://schemas.openxmlformats.org/officeDocument/2006/relationships/hyperlink" Target="https://docs.python.org/3/library/functions.html#input" TargetMode="External"/><Relationship Id="rId32" Type="http://schemas.openxmlformats.org/officeDocument/2006/relationships/hyperlink" Target="https://docs.python.org/3/library/functions.html#breakpoint" TargetMode="External"/><Relationship Id="rId37" Type="http://schemas.openxmlformats.org/officeDocument/2006/relationships/hyperlink" Target="https://docs.python.org/3/library/functions.html#func-bytearray" TargetMode="External"/><Relationship Id="rId40" Type="http://schemas.openxmlformats.org/officeDocument/2006/relationships/hyperlink" Target="https://docs.python.org/3/library/functions.html#pow" TargetMode="External"/><Relationship Id="rId45" Type="http://schemas.openxmlformats.org/officeDocument/2006/relationships/hyperlink" Target="https://docs.python.org/3/library/functions.html#print" TargetMode="External"/><Relationship Id="rId53" Type="http://schemas.openxmlformats.org/officeDocument/2006/relationships/hyperlink" Target="https://docs.python.org/3/library/functions.html#func-frozenset" TargetMode="External"/><Relationship Id="rId58" Type="http://schemas.openxmlformats.org/officeDocument/2006/relationships/hyperlink" Target="https://docs.python.org/3/library/functions.html#getattr" TargetMode="External"/><Relationship Id="rId66" Type="http://schemas.openxmlformats.org/officeDocument/2006/relationships/hyperlink" Target="https://docs.python.org/3/library/functions.html#__import__" TargetMode="External"/><Relationship Id="rId5" Type="http://schemas.openxmlformats.org/officeDocument/2006/relationships/hyperlink" Target="https://docs.python.org/3/library/functions.html#func-memoryview" TargetMode="External"/><Relationship Id="rId15" Type="http://schemas.openxmlformats.org/officeDocument/2006/relationships/hyperlink" Target="https://docs.python.org/3/library/functions.html#-1,-1,NEXT" TargetMode="External"/><Relationship Id="rId23" Type="http://schemas.openxmlformats.org/officeDocument/2006/relationships/hyperlink" Target="https://docs.python.org/3/library/functions.html#enumerate" TargetMode="External"/><Relationship Id="rId28" Type="http://schemas.openxmlformats.org/officeDocument/2006/relationships/hyperlink" Target="https://docs.python.org/3/library/functions.html#eval" TargetMode="External"/><Relationship Id="rId36" Type="http://schemas.openxmlformats.org/officeDocument/2006/relationships/hyperlink" Target="https://docs.python.org/3/library/functions.html#sum" TargetMode="External"/><Relationship Id="rId49" Type="http://schemas.openxmlformats.org/officeDocument/2006/relationships/hyperlink" Target="https://docs.python.org/3/library/functions.html#len" TargetMode="External"/><Relationship Id="rId57" Type="http://schemas.openxmlformats.org/officeDocument/2006/relationships/hyperlink" Target="https://docs.python.org/3/library/functions.html#classmethod" TargetMode="External"/><Relationship Id="rId61" Type="http://schemas.openxmlformats.org/officeDocument/2006/relationships/hyperlink" Target="https://docs.python.org/3/library/functions.html#zip" TargetMode="External"/><Relationship Id="rId10" Type="http://schemas.openxmlformats.org/officeDocument/2006/relationships/hyperlink" Target="https://docs.python.org/3/library/functions.html#min" TargetMode="External"/><Relationship Id="rId19" Type="http://schemas.openxmlformats.org/officeDocument/2006/relationships/hyperlink" Target="https://docs.python.org/3/library/functions.html#id" TargetMode="External"/><Relationship Id="rId31" Type="http://schemas.openxmlformats.org/officeDocument/2006/relationships/hyperlink" Target="https://docs.python.org/3/library/functions.html#func-str" TargetMode="External"/><Relationship Id="rId44" Type="http://schemas.openxmlformats.org/officeDocument/2006/relationships/hyperlink" Target="https://docs.python.org/3/library/functions.html#iter" TargetMode="External"/><Relationship Id="rId52" Type="http://schemas.openxmlformats.org/officeDocument/2006/relationships/hyperlink" Target="https://docs.python.org/3/library/functions.html#chr" TargetMode="External"/><Relationship Id="rId60" Type="http://schemas.openxmlformats.org/officeDocument/2006/relationships/hyperlink" Target="https://docs.python.org/3/library/functions.html#repr" TargetMode="External"/><Relationship Id="rId65" Type="http://schemas.openxmlformats.org/officeDocument/2006/relationships/hyperlink" Target="https://docs.python.org/3/library/functions.html#reversed" TargetMode="External"/><Relationship Id="rId4" Type="http://schemas.openxmlformats.org/officeDocument/2006/relationships/hyperlink" Target="https://docs.python.org/3/library/functions.html#hash" TargetMode="External"/><Relationship Id="rId9" Type="http://schemas.openxmlformats.org/officeDocument/2006/relationships/hyperlink" Target="https://docs.python.org/3/library/functions.html#help" TargetMode="External"/><Relationship Id="rId14" Type="http://schemas.openxmlformats.org/officeDocument/2006/relationships/hyperlink" Target="https://docs.python.org/3/library/functions.html#hex" TargetMode="External"/><Relationship Id="rId22" Type="http://schemas.openxmlformats.org/officeDocument/2006/relationships/hyperlink" Target="https://docs.python.org/3/library/functions.html#bin" TargetMode="External"/><Relationship Id="rId27" Type="http://schemas.openxmlformats.org/officeDocument/2006/relationships/hyperlink" Target="https://docs.python.org/3/library/functions.html#bool" TargetMode="External"/><Relationship Id="rId30" Type="http://schemas.openxmlformats.org/officeDocument/2006/relationships/hyperlink" Target="https://docs.python.org/3/library/functions.html#open" TargetMode="External"/><Relationship Id="rId35" Type="http://schemas.openxmlformats.org/officeDocument/2006/relationships/hyperlink" Target="https://docs.python.org/3/library/functions.html#ord" TargetMode="External"/><Relationship Id="rId43" Type="http://schemas.openxmlformats.org/officeDocument/2006/relationships/hyperlink" Target="https://docs.python.org/3/library/functions.html#float" TargetMode="External"/><Relationship Id="rId48" Type="http://schemas.openxmlformats.org/officeDocument/2006/relationships/hyperlink" Target="https://docs.python.org/3/library/functions.html#format" TargetMode="External"/><Relationship Id="rId56" Type="http://schemas.openxmlformats.org/officeDocument/2006/relationships/hyperlink" Target="https://docs.python.org/3/library/functions.html#vars" TargetMode="External"/><Relationship Id="rId64" Type="http://schemas.openxmlformats.org/officeDocument/2006/relationships/hyperlink" Target="https://docs.python.org/3/library/functions.html#map" TargetMode="External"/><Relationship Id="rId69" Type="http://schemas.openxmlformats.org/officeDocument/2006/relationships/hyperlink" Target="https://docs.python.org/3/library/functions.html#max" TargetMode="External"/><Relationship Id="rId8" Type="http://schemas.openxmlformats.org/officeDocument/2006/relationships/hyperlink" Target="https://docs.python.org/3/library/functions.html#func-dict" TargetMode="External"/><Relationship Id="rId51" Type="http://schemas.openxmlformats.org/officeDocument/2006/relationships/hyperlink" Target="https://docs.python.org/3/library/functions.html#type" TargetMode="External"/><Relationship Id="rId3" Type="http://schemas.openxmlformats.org/officeDocument/2006/relationships/hyperlink" Target="https://docs.python.org/3/library/functions.html#delattr" TargetMode="External"/><Relationship Id="rId12" Type="http://schemas.openxmlformats.org/officeDocument/2006/relationships/hyperlink" Target="https://docs.python.org/3/library/functions.html#any" TargetMode="External"/><Relationship Id="rId17" Type="http://schemas.openxmlformats.org/officeDocument/2006/relationships/hyperlink" Target="https://docs.python.org/3/library/functions.html#ascii" TargetMode="External"/><Relationship Id="rId25" Type="http://schemas.openxmlformats.org/officeDocument/2006/relationships/hyperlink" Target="https://docs.python.org/3/library/functions.html#oct" TargetMode="External"/><Relationship Id="rId33" Type="http://schemas.openxmlformats.org/officeDocument/2006/relationships/hyperlink" Target="https://docs.python.org/3/library/functions.html#exec" TargetMode="External"/><Relationship Id="rId38" Type="http://schemas.openxmlformats.org/officeDocument/2006/relationships/hyperlink" Target="https://docs.python.org/3/library/functions.html#filter" TargetMode="External"/><Relationship Id="rId46" Type="http://schemas.openxmlformats.org/officeDocument/2006/relationships/hyperlink" Target="https://docs.python.org/3/library/functions.html#func-tuple" TargetMode="External"/><Relationship Id="rId59" Type="http://schemas.openxmlformats.org/officeDocument/2006/relationships/hyperlink" Target="https://docs.python.org/3/library/functions.html#locals" TargetMode="External"/><Relationship Id="rId67" Type="http://schemas.openxmlformats.org/officeDocument/2006/relationships/hyperlink" Target="https://docs.python.org/3/library/functions.html#complex" TargetMode="External"/><Relationship Id="rId20" Type="http://schemas.openxmlformats.org/officeDocument/2006/relationships/hyperlink" Target="https://docs.python.org/3/library/functions.html#object" TargetMode="External"/><Relationship Id="rId41" Type="http://schemas.openxmlformats.org/officeDocument/2006/relationships/hyperlink" Target="https://docs.python.org/3/library/functions.html#super" TargetMode="External"/><Relationship Id="rId54" Type="http://schemas.openxmlformats.org/officeDocument/2006/relationships/hyperlink" Target="https://docs.python.org/3/library/functions.html#func-list" TargetMode="External"/><Relationship Id="rId62" Type="http://schemas.openxmlformats.org/officeDocument/2006/relationships/hyperlink" Target="https://docs.python.org/3/library/functions.html#compile" TargetMode="External"/><Relationship Id="rId70" Type="http://schemas.openxmlformats.org/officeDocument/2006/relationships/hyperlink" Target="https://docs.python.org/3/library/functions.html#roun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6CAF-A759-450D-9E8B-D864E140BA80}"/>
              </a:ext>
            </a:extLst>
          </p:cNvPr>
          <p:cNvSpPr>
            <a:spLocks noGrp="1"/>
          </p:cNvSpPr>
          <p:nvPr>
            <p:ph type="ctrTitle"/>
          </p:nvPr>
        </p:nvSpPr>
        <p:spPr/>
        <p:txBody>
          <a:bodyPr/>
          <a:lstStyle/>
          <a:p>
            <a:r>
              <a:rPr lang="en-US" dirty="0" err="1"/>
              <a:t>PyTrainings</a:t>
            </a:r>
            <a:r>
              <a:rPr lang="en-US" dirty="0"/>
              <a:t> </a:t>
            </a:r>
          </a:p>
        </p:txBody>
      </p:sp>
      <p:sp>
        <p:nvSpPr>
          <p:cNvPr id="3" name="Subtitle 2">
            <a:extLst>
              <a:ext uri="{FF2B5EF4-FFF2-40B4-BE49-F238E27FC236}">
                <a16:creationId xmlns:a16="http://schemas.microsoft.com/office/drawing/2014/main" id="{A887E261-6D91-43A2-AA9D-29E4E56571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180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6CAF-A759-450D-9E8B-D864E140BA80}"/>
              </a:ext>
            </a:extLst>
          </p:cNvPr>
          <p:cNvSpPr>
            <a:spLocks noGrp="1"/>
          </p:cNvSpPr>
          <p:nvPr>
            <p:ph type="ctrTitle"/>
          </p:nvPr>
        </p:nvSpPr>
        <p:spPr>
          <a:xfrm>
            <a:off x="160406" y="63966"/>
            <a:ext cx="7766936" cy="1646302"/>
          </a:xfrm>
        </p:spPr>
        <p:txBody>
          <a:bodyPr/>
          <a:lstStyle/>
          <a:p>
            <a:r>
              <a:rPr lang="en-US" dirty="0"/>
              <a:t>How does this training work? </a:t>
            </a:r>
          </a:p>
        </p:txBody>
      </p:sp>
      <p:sp>
        <p:nvSpPr>
          <p:cNvPr id="3" name="Subtitle 2">
            <a:extLst>
              <a:ext uri="{FF2B5EF4-FFF2-40B4-BE49-F238E27FC236}">
                <a16:creationId xmlns:a16="http://schemas.microsoft.com/office/drawing/2014/main" id="{A887E261-6D91-43A2-AA9D-29E4E5657161}"/>
              </a:ext>
            </a:extLst>
          </p:cNvPr>
          <p:cNvSpPr>
            <a:spLocks noGrp="1"/>
          </p:cNvSpPr>
          <p:nvPr>
            <p:ph type="subTitle" idx="1"/>
          </p:nvPr>
        </p:nvSpPr>
        <p:spPr>
          <a:xfrm>
            <a:off x="1246908" y="1496291"/>
            <a:ext cx="8129847" cy="4438996"/>
          </a:xfrm>
        </p:spPr>
        <p:txBody>
          <a:bodyPr>
            <a:normAutofit fontScale="92500" lnSpcReduction="20000"/>
          </a:bodyPr>
          <a:lstStyle/>
          <a:p>
            <a:pPr algn="ctr"/>
            <a:r>
              <a:rPr lang="en-US" dirty="0"/>
              <a:t>This is divided into following parts </a:t>
            </a:r>
          </a:p>
          <a:p>
            <a:pPr algn="ctr"/>
            <a:r>
              <a:rPr lang="en-US" dirty="0"/>
              <a:t>Part1</a:t>
            </a:r>
          </a:p>
          <a:p>
            <a:pPr algn="ctr"/>
            <a:r>
              <a:rPr lang="en-US" dirty="0"/>
              <a:t>Part2</a:t>
            </a:r>
          </a:p>
          <a:p>
            <a:pPr algn="ctr"/>
            <a:r>
              <a:rPr lang="en-US" dirty="0"/>
              <a:t>Re-loop</a:t>
            </a:r>
          </a:p>
          <a:p>
            <a:pPr algn="ctr"/>
            <a:r>
              <a:rPr lang="en-US" b="1" dirty="0"/>
              <a:t>Part 1 </a:t>
            </a:r>
            <a:r>
              <a:rPr lang="en-US" dirty="0"/>
              <a:t>would concentrate on brining us a step closer to python. Understanding its structure and write basic programs. </a:t>
            </a:r>
          </a:p>
          <a:p>
            <a:pPr algn="ctr"/>
            <a:r>
              <a:rPr lang="en-US" b="1" dirty="0"/>
              <a:t>Part 2 </a:t>
            </a:r>
            <a:r>
              <a:rPr lang="en-US" dirty="0"/>
              <a:t>would cover pythonic way of doing things and add more coverage of what python is offering. At the end one would acquire skills to debug and write complex programs with little help.</a:t>
            </a:r>
          </a:p>
          <a:p>
            <a:pPr algn="ctr"/>
            <a:r>
              <a:rPr lang="en-US" b="1" dirty="0"/>
              <a:t>Re-loop</a:t>
            </a:r>
            <a:r>
              <a:rPr lang="en-US" dirty="0"/>
              <a:t> would help us in understanding python at a deeper level. Helping to form a more concrete and a deeper understanding of the language. It covers all the aspects of Python including how to extend python using C. </a:t>
            </a:r>
          </a:p>
          <a:p>
            <a:pPr algn="ctr"/>
            <a:r>
              <a:rPr lang="en-US" dirty="0"/>
              <a:t>At the end of the Re-loop, everyone should be able to debug and write complex python programs. Get yourself started to contribute to python core.. !! </a:t>
            </a:r>
          </a:p>
          <a:p>
            <a:pPr algn="ctr"/>
            <a:r>
              <a:rPr lang="en-US" dirty="0"/>
              <a:t>Time to learn another language ;) </a:t>
            </a:r>
          </a:p>
          <a:p>
            <a:pPr algn="ctr"/>
            <a:endParaRPr lang="en-US" dirty="0"/>
          </a:p>
          <a:p>
            <a:pPr algn="ctr"/>
            <a:endParaRPr lang="en-US" dirty="0"/>
          </a:p>
        </p:txBody>
      </p:sp>
    </p:spTree>
    <p:extLst>
      <p:ext uri="{BB962C8B-B14F-4D97-AF65-F5344CB8AC3E}">
        <p14:creationId xmlns:p14="http://schemas.microsoft.com/office/powerpoint/2010/main" val="161887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A428-2248-4C02-A69E-5CB5C6064383}"/>
              </a:ext>
            </a:extLst>
          </p:cNvPr>
          <p:cNvSpPr>
            <a:spLocks noGrp="1"/>
          </p:cNvSpPr>
          <p:nvPr>
            <p:ph type="title"/>
          </p:nvPr>
        </p:nvSpPr>
        <p:spPr/>
        <p:txBody>
          <a:bodyPr/>
          <a:lstStyle/>
          <a:p>
            <a:r>
              <a:rPr lang="en-US" dirty="0"/>
              <a:t>Part 1  </a:t>
            </a:r>
          </a:p>
        </p:txBody>
      </p:sp>
      <p:sp>
        <p:nvSpPr>
          <p:cNvPr id="3" name="Content Placeholder 2">
            <a:extLst>
              <a:ext uri="{FF2B5EF4-FFF2-40B4-BE49-F238E27FC236}">
                <a16:creationId xmlns:a16="http://schemas.microsoft.com/office/drawing/2014/main" id="{EA9D1597-9084-4A59-80AE-D5D47C5006A3}"/>
              </a:ext>
            </a:extLst>
          </p:cNvPr>
          <p:cNvSpPr>
            <a:spLocks noGrp="1"/>
          </p:cNvSpPr>
          <p:nvPr>
            <p:ph idx="1"/>
          </p:nvPr>
        </p:nvSpPr>
        <p:spPr/>
        <p:txBody>
          <a:bodyPr/>
          <a:lstStyle/>
          <a:p>
            <a:r>
              <a:rPr lang="en-US" dirty="0"/>
              <a:t>Intro – </a:t>
            </a:r>
            <a:r>
              <a:rPr lang="en-US" dirty="0" err="1"/>
              <a:t>Python,Anaconda,Jupyter,PyCharm,Spyder</a:t>
            </a:r>
            <a:endParaRPr lang="en-US" dirty="0"/>
          </a:p>
          <a:p>
            <a:r>
              <a:rPr lang="en-US" dirty="0"/>
              <a:t>Basic Data Types: int, float, str, </a:t>
            </a:r>
            <a:r>
              <a:rPr lang="en-US" dirty="0" err="1"/>
              <a:t>boolean</a:t>
            </a:r>
            <a:endParaRPr lang="en-US" dirty="0"/>
          </a:p>
          <a:p>
            <a:r>
              <a:rPr lang="en-US" dirty="0"/>
              <a:t>Data Structures:  list, tuple, set, </a:t>
            </a:r>
            <a:r>
              <a:rPr lang="en-US" dirty="0" err="1"/>
              <a:t>dict</a:t>
            </a:r>
            <a:endParaRPr lang="en-US" dirty="0"/>
          </a:p>
          <a:p>
            <a:r>
              <a:rPr lang="en-US" dirty="0"/>
              <a:t>Indentation and Intermezzo style</a:t>
            </a:r>
          </a:p>
          <a:p>
            <a:r>
              <a:rPr lang="en-US" dirty="0"/>
              <a:t>Conditionals:  </a:t>
            </a:r>
            <a:r>
              <a:rPr lang="en-US" dirty="0" err="1"/>
              <a:t>if,if</a:t>
            </a:r>
            <a:r>
              <a:rPr lang="en-US" dirty="0"/>
              <a:t>-</a:t>
            </a:r>
            <a:r>
              <a:rPr lang="en-US" dirty="0" err="1"/>
              <a:t>elif</a:t>
            </a:r>
            <a:r>
              <a:rPr lang="en-US" dirty="0"/>
              <a:t>-else,</a:t>
            </a:r>
          </a:p>
          <a:p>
            <a:r>
              <a:rPr lang="en-US" dirty="0"/>
              <a:t>Loops: for-else, while-else, continue, break, pass</a:t>
            </a:r>
          </a:p>
          <a:p>
            <a:r>
              <a:rPr lang="en-US" dirty="0"/>
              <a:t>Functions: </a:t>
            </a:r>
            <a:r>
              <a:rPr lang="en-US" dirty="0" err="1"/>
              <a:t>definitions,args</a:t>
            </a:r>
            <a:r>
              <a:rPr lang="en-US" dirty="0"/>
              <a:t>, </a:t>
            </a:r>
            <a:r>
              <a:rPr lang="en-US" dirty="0" err="1"/>
              <a:t>kwargs,vargs,vkwargs</a:t>
            </a:r>
            <a:endParaRPr lang="en-US" dirty="0"/>
          </a:p>
          <a:p>
            <a:r>
              <a:rPr lang="en-US" dirty="0"/>
              <a:t>File IO – open, with  </a:t>
            </a:r>
          </a:p>
          <a:p>
            <a:r>
              <a:rPr lang="en-US" dirty="0"/>
              <a:t>comprehension</a:t>
            </a:r>
          </a:p>
        </p:txBody>
      </p:sp>
    </p:spTree>
    <p:extLst>
      <p:ext uri="{BB962C8B-B14F-4D97-AF65-F5344CB8AC3E}">
        <p14:creationId xmlns:p14="http://schemas.microsoft.com/office/powerpoint/2010/main" val="170309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A428-2248-4C02-A69E-5CB5C6064383}"/>
              </a:ext>
            </a:extLst>
          </p:cNvPr>
          <p:cNvSpPr>
            <a:spLocks noGrp="1"/>
          </p:cNvSpPr>
          <p:nvPr>
            <p:ph type="title"/>
          </p:nvPr>
        </p:nvSpPr>
        <p:spPr/>
        <p:txBody>
          <a:bodyPr/>
          <a:lstStyle/>
          <a:p>
            <a:r>
              <a:rPr lang="en-US" dirty="0"/>
              <a:t>Part 2</a:t>
            </a:r>
          </a:p>
        </p:txBody>
      </p:sp>
      <p:sp>
        <p:nvSpPr>
          <p:cNvPr id="3" name="Content Placeholder 2">
            <a:extLst>
              <a:ext uri="{FF2B5EF4-FFF2-40B4-BE49-F238E27FC236}">
                <a16:creationId xmlns:a16="http://schemas.microsoft.com/office/drawing/2014/main" id="{EA9D1597-9084-4A59-80AE-D5D47C5006A3}"/>
              </a:ext>
            </a:extLst>
          </p:cNvPr>
          <p:cNvSpPr>
            <a:spLocks noGrp="1"/>
          </p:cNvSpPr>
          <p:nvPr>
            <p:ph idx="1"/>
          </p:nvPr>
        </p:nvSpPr>
        <p:spPr/>
        <p:txBody>
          <a:bodyPr>
            <a:normAutofit fontScale="92500" lnSpcReduction="20000"/>
          </a:bodyPr>
          <a:lstStyle/>
          <a:p>
            <a:r>
              <a:rPr lang="en-US" dirty="0"/>
              <a:t>Classes: definition, constructor, self, __</a:t>
            </a:r>
            <a:r>
              <a:rPr lang="en-US" dirty="0" err="1"/>
              <a:t>init</a:t>
            </a:r>
            <a:r>
              <a:rPr lang="en-US" dirty="0"/>
              <a:t>__</a:t>
            </a:r>
          </a:p>
          <a:p>
            <a:r>
              <a:rPr lang="en-US" dirty="0"/>
              <a:t> multiple inheritance</a:t>
            </a:r>
          </a:p>
          <a:p>
            <a:r>
              <a:rPr lang="en-US" dirty="0"/>
              <a:t>Iterators</a:t>
            </a:r>
          </a:p>
          <a:p>
            <a:r>
              <a:rPr lang="en-US" dirty="0"/>
              <a:t>Generators</a:t>
            </a:r>
          </a:p>
          <a:p>
            <a:r>
              <a:rPr lang="en-US" dirty="0"/>
              <a:t>Lambda expressions </a:t>
            </a:r>
          </a:p>
          <a:p>
            <a:r>
              <a:rPr lang="en-US" dirty="0"/>
              <a:t>Modules</a:t>
            </a:r>
          </a:p>
          <a:p>
            <a:r>
              <a:rPr lang="en-US" dirty="0"/>
              <a:t>Import</a:t>
            </a:r>
          </a:p>
          <a:p>
            <a:r>
              <a:rPr lang="en-US" dirty="0"/>
              <a:t>Libs</a:t>
            </a:r>
          </a:p>
          <a:p>
            <a:r>
              <a:rPr lang="en-US" dirty="0"/>
              <a:t>Pip </a:t>
            </a:r>
          </a:p>
          <a:p>
            <a:r>
              <a:rPr lang="en-US" dirty="0"/>
              <a:t>Virtual environments </a:t>
            </a:r>
          </a:p>
          <a:p>
            <a:r>
              <a:rPr lang="en-US" dirty="0"/>
              <a:t>Nested functions and decorators</a:t>
            </a:r>
          </a:p>
          <a:p>
            <a:endParaRPr lang="en-US" dirty="0"/>
          </a:p>
        </p:txBody>
      </p:sp>
    </p:spTree>
    <p:extLst>
      <p:ext uri="{BB962C8B-B14F-4D97-AF65-F5344CB8AC3E}">
        <p14:creationId xmlns:p14="http://schemas.microsoft.com/office/powerpoint/2010/main" val="2325165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A428-2248-4C02-A69E-5CB5C6064383}"/>
              </a:ext>
            </a:extLst>
          </p:cNvPr>
          <p:cNvSpPr>
            <a:spLocks noGrp="1"/>
          </p:cNvSpPr>
          <p:nvPr>
            <p:ph type="title"/>
          </p:nvPr>
        </p:nvSpPr>
        <p:spPr/>
        <p:txBody>
          <a:bodyPr/>
          <a:lstStyle/>
          <a:p>
            <a:r>
              <a:rPr lang="en-US" dirty="0"/>
              <a:t>Re-loop</a:t>
            </a:r>
          </a:p>
        </p:txBody>
      </p:sp>
      <p:sp>
        <p:nvSpPr>
          <p:cNvPr id="3" name="Content Placeholder 2">
            <a:extLst>
              <a:ext uri="{FF2B5EF4-FFF2-40B4-BE49-F238E27FC236}">
                <a16:creationId xmlns:a16="http://schemas.microsoft.com/office/drawing/2014/main" id="{EA9D1597-9084-4A59-80AE-D5D47C5006A3}"/>
              </a:ext>
            </a:extLst>
          </p:cNvPr>
          <p:cNvSpPr>
            <a:spLocks noGrp="1"/>
          </p:cNvSpPr>
          <p:nvPr>
            <p:ph idx="1"/>
          </p:nvPr>
        </p:nvSpPr>
        <p:spPr/>
        <p:txBody>
          <a:bodyPr>
            <a:normAutofit fontScale="85000" lnSpcReduction="20000"/>
          </a:bodyPr>
          <a:lstStyle/>
          <a:p>
            <a:r>
              <a:rPr lang="en-US" dirty="0"/>
              <a:t>Built-ins Types int, </a:t>
            </a:r>
            <a:r>
              <a:rPr lang="en-US" dirty="0" err="1"/>
              <a:t>float,complex</a:t>
            </a:r>
            <a:r>
              <a:rPr lang="en-US" dirty="0"/>
              <a:t>, str </a:t>
            </a:r>
          </a:p>
          <a:p>
            <a:r>
              <a:rPr lang="en-US" dirty="0"/>
              <a:t>Bytes ,</a:t>
            </a:r>
            <a:r>
              <a:rPr lang="en-US" dirty="0" err="1"/>
              <a:t>bytesarray</a:t>
            </a:r>
            <a:r>
              <a:rPr lang="en-US" dirty="0"/>
              <a:t> </a:t>
            </a:r>
          </a:p>
          <a:p>
            <a:r>
              <a:rPr lang="en-US" dirty="0"/>
              <a:t>Set, frozen set </a:t>
            </a:r>
          </a:p>
          <a:p>
            <a:r>
              <a:rPr lang="en-US" dirty="0"/>
              <a:t>Exceptions – Base classes , warnings ,Exceptions hierarchy</a:t>
            </a:r>
          </a:p>
          <a:p>
            <a:r>
              <a:rPr lang="en-US" dirty="0"/>
              <a:t>Text processing  : string, slice, split, join ,etc. ; </a:t>
            </a:r>
            <a:r>
              <a:rPr lang="en-US" dirty="0" err="1"/>
              <a:t>readline</a:t>
            </a:r>
            <a:endParaRPr lang="en-US" dirty="0"/>
          </a:p>
          <a:p>
            <a:r>
              <a:rPr lang="en-US" dirty="0"/>
              <a:t>Datetime</a:t>
            </a:r>
          </a:p>
          <a:p>
            <a:r>
              <a:rPr lang="en-US" dirty="0"/>
              <a:t>Collections </a:t>
            </a:r>
          </a:p>
          <a:p>
            <a:r>
              <a:rPr lang="en-US" dirty="0"/>
              <a:t>Common libs numeric side: Math, decimal fractions, statistics </a:t>
            </a:r>
          </a:p>
          <a:p>
            <a:r>
              <a:rPr lang="en-US" dirty="0" err="1"/>
              <a:t>Itertools</a:t>
            </a:r>
            <a:r>
              <a:rPr lang="en-US" dirty="0"/>
              <a:t> </a:t>
            </a:r>
          </a:p>
          <a:p>
            <a:r>
              <a:rPr lang="en-US" dirty="0" err="1"/>
              <a:t>Functools</a:t>
            </a:r>
            <a:endParaRPr lang="en-US" dirty="0"/>
          </a:p>
          <a:p>
            <a:r>
              <a:rPr lang="en-US" dirty="0"/>
              <a:t>Operators </a:t>
            </a:r>
          </a:p>
          <a:p>
            <a:r>
              <a:rPr lang="en-US" dirty="0" err="1"/>
              <a:t>Metaclasses</a:t>
            </a:r>
            <a:r>
              <a:rPr lang="en-US" dirty="0"/>
              <a:t> </a:t>
            </a:r>
          </a:p>
        </p:txBody>
      </p:sp>
    </p:spTree>
    <p:extLst>
      <p:ext uri="{BB962C8B-B14F-4D97-AF65-F5344CB8AC3E}">
        <p14:creationId xmlns:p14="http://schemas.microsoft.com/office/powerpoint/2010/main" val="576378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A428-2248-4C02-A69E-5CB5C6064383}"/>
              </a:ext>
            </a:extLst>
          </p:cNvPr>
          <p:cNvSpPr>
            <a:spLocks noGrp="1"/>
          </p:cNvSpPr>
          <p:nvPr>
            <p:ph type="title"/>
          </p:nvPr>
        </p:nvSpPr>
        <p:spPr/>
        <p:txBody>
          <a:bodyPr/>
          <a:lstStyle/>
          <a:p>
            <a:r>
              <a:rPr lang="en-US" dirty="0"/>
              <a:t>Re-loop</a:t>
            </a:r>
          </a:p>
        </p:txBody>
      </p:sp>
      <p:sp>
        <p:nvSpPr>
          <p:cNvPr id="3" name="Content Placeholder 2">
            <a:extLst>
              <a:ext uri="{FF2B5EF4-FFF2-40B4-BE49-F238E27FC236}">
                <a16:creationId xmlns:a16="http://schemas.microsoft.com/office/drawing/2014/main" id="{EA9D1597-9084-4A59-80AE-D5D47C5006A3}"/>
              </a:ext>
            </a:extLst>
          </p:cNvPr>
          <p:cNvSpPr>
            <a:spLocks noGrp="1"/>
          </p:cNvSpPr>
          <p:nvPr>
            <p:ph idx="1"/>
          </p:nvPr>
        </p:nvSpPr>
        <p:spPr/>
        <p:txBody>
          <a:bodyPr>
            <a:normAutofit/>
          </a:bodyPr>
          <a:lstStyle/>
          <a:p>
            <a:r>
              <a:rPr lang="en-US" dirty="0"/>
              <a:t>File related libs:  </a:t>
            </a:r>
            <a:r>
              <a:rPr lang="en-US" dirty="0" err="1"/>
              <a:t>os</a:t>
            </a:r>
            <a:r>
              <a:rPr lang="en-US" dirty="0"/>
              <a:t>, glob, </a:t>
            </a:r>
            <a:r>
              <a:rPr lang="en-US" dirty="0" err="1"/>
              <a:t>shutil</a:t>
            </a:r>
            <a:r>
              <a:rPr lang="en-US" dirty="0"/>
              <a:t> </a:t>
            </a:r>
          </a:p>
          <a:p>
            <a:r>
              <a:rPr lang="en-US" dirty="0"/>
              <a:t>Data  related : pickle </a:t>
            </a:r>
          </a:p>
          <a:p>
            <a:r>
              <a:rPr lang="en-US" dirty="0"/>
              <a:t>logging: logging</a:t>
            </a:r>
          </a:p>
          <a:p>
            <a:r>
              <a:rPr lang="en-US" dirty="0"/>
              <a:t>Concurrent : multiprocessing, threading</a:t>
            </a:r>
          </a:p>
          <a:p>
            <a:r>
              <a:rPr lang="en-US" dirty="0"/>
              <a:t>Project structure</a:t>
            </a:r>
          </a:p>
          <a:p>
            <a:endParaRPr lang="en-US" dirty="0"/>
          </a:p>
        </p:txBody>
      </p:sp>
    </p:spTree>
    <p:extLst>
      <p:ext uri="{BB962C8B-B14F-4D97-AF65-F5344CB8AC3E}">
        <p14:creationId xmlns:p14="http://schemas.microsoft.com/office/powerpoint/2010/main" val="78538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A428-2248-4C02-A69E-5CB5C6064383}"/>
              </a:ext>
            </a:extLst>
          </p:cNvPr>
          <p:cNvSpPr>
            <a:spLocks noGrp="1"/>
          </p:cNvSpPr>
          <p:nvPr>
            <p:ph type="title"/>
          </p:nvPr>
        </p:nvSpPr>
        <p:spPr/>
        <p:txBody>
          <a:bodyPr/>
          <a:lstStyle/>
          <a:p>
            <a:r>
              <a:rPr lang="en-US" dirty="0"/>
              <a:t>Re-loop </a:t>
            </a:r>
          </a:p>
        </p:txBody>
      </p:sp>
      <p:sp>
        <p:nvSpPr>
          <p:cNvPr id="3" name="Content Placeholder 2">
            <a:extLst>
              <a:ext uri="{FF2B5EF4-FFF2-40B4-BE49-F238E27FC236}">
                <a16:creationId xmlns:a16="http://schemas.microsoft.com/office/drawing/2014/main" id="{EA9D1597-9084-4A59-80AE-D5D47C5006A3}"/>
              </a:ext>
            </a:extLst>
          </p:cNvPr>
          <p:cNvSpPr>
            <a:spLocks noGrp="1"/>
          </p:cNvSpPr>
          <p:nvPr>
            <p:ph idx="1"/>
          </p:nvPr>
        </p:nvSpPr>
        <p:spPr/>
        <p:txBody>
          <a:bodyPr>
            <a:normAutofit/>
          </a:bodyPr>
          <a:lstStyle/>
          <a:p>
            <a:r>
              <a:rPr lang="en-US" dirty="0"/>
              <a:t>Packaging and distributing python modules  </a:t>
            </a:r>
          </a:p>
          <a:p>
            <a:r>
              <a:rPr lang="en-US" dirty="0"/>
              <a:t>Deployments </a:t>
            </a:r>
          </a:p>
          <a:p>
            <a:r>
              <a:rPr lang="en-US" dirty="0"/>
              <a:t>Extending python </a:t>
            </a:r>
          </a:p>
          <a:p>
            <a:endParaRPr lang="en-US" dirty="0"/>
          </a:p>
          <a:p>
            <a:endParaRPr lang="en-US" dirty="0"/>
          </a:p>
        </p:txBody>
      </p:sp>
    </p:spTree>
    <p:extLst>
      <p:ext uri="{BB962C8B-B14F-4D97-AF65-F5344CB8AC3E}">
        <p14:creationId xmlns:p14="http://schemas.microsoft.com/office/powerpoint/2010/main" val="70090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A428-2248-4C02-A69E-5CB5C6064383}"/>
              </a:ext>
            </a:extLst>
          </p:cNvPr>
          <p:cNvSpPr>
            <a:spLocks noGrp="1"/>
          </p:cNvSpPr>
          <p:nvPr>
            <p:ph type="title"/>
          </p:nvPr>
        </p:nvSpPr>
        <p:spPr>
          <a:xfrm>
            <a:off x="677334" y="609600"/>
            <a:ext cx="8596668" cy="1320800"/>
          </a:xfrm>
        </p:spPr>
        <p:txBody>
          <a:bodyPr>
            <a:normAutofit/>
          </a:bodyPr>
          <a:lstStyle/>
          <a:p>
            <a:r>
              <a:rPr lang="en-US" dirty="0"/>
              <a:t>All Built-ins functions  </a:t>
            </a:r>
          </a:p>
        </p:txBody>
      </p:sp>
      <p:graphicFrame>
        <p:nvGraphicFramePr>
          <p:cNvPr id="7" name="Content Placeholder 6">
            <a:extLst>
              <a:ext uri="{FF2B5EF4-FFF2-40B4-BE49-F238E27FC236}">
                <a16:creationId xmlns:a16="http://schemas.microsoft.com/office/drawing/2014/main" id="{491D8F13-4AC2-4C3B-BA8B-B865157701AC}"/>
              </a:ext>
            </a:extLst>
          </p:cNvPr>
          <p:cNvGraphicFramePr>
            <a:graphicFrameLocks noGrp="1"/>
          </p:cNvGraphicFramePr>
          <p:nvPr>
            <p:ph idx="1"/>
            <p:extLst>
              <p:ext uri="{D42A27DB-BD31-4B8C-83A1-F6EECF244321}">
                <p14:modId xmlns:p14="http://schemas.microsoft.com/office/powerpoint/2010/main" val="1780621554"/>
              </p:ext>
            </p:extLst>
          </p:nvPr>
        </p:nvGraphicFramePr>
        <p:xfrm>
          <a:off x="792531" y="2160588"/>
          <a:ext cx="8366978" cy="3881444"/>
        </p:xfrm>
        <a:graphic>
          <a:graphicData uri="http://schemas.openxmlformats.org/drawingml/2006/table">
            <a:tbl>
              <a:tblPr/>
              <a:tblGrid>
                <a:gridCol w="1682872">
                  <a:extLst>
                    <a:ext uri="{9D8B030D-6E8A-4147-A177-3AD203B41FA5}">
                      <a16:colId xmlns:a16="http://schemas.microsoft.com/office/drawing/2014/main" val="2271093274"/>
                    </a:ext>
                  </a:extLst>
                </a:gridCol>
                <a:gridCol w="1604056">
                  <a:extLst>
                    <a:ext uri="{9D8B030D-6E8A-4147-A177-3AD203B41FA5}">
                      <a16:colId xmlns:a16="http://schemas.microsoft.com/office/drawing/2014/main" val="3532229520"/>
                    </a:ext>
                  </a:extLst>
                </a:gridCol>
                <a:gridCol w="1604056">
                  <a:extLst>
                    <a:ext uri="{9D8B030D-6E8A-4147-A177-3AD203B41FA5}">
                      <a16:colId xmlns:a16="http://schemas.microsoft.com/office/drawing/2014/main" val="3815058930"/>
                    </a:ext>
                  </a:extLst>
                </a:gridCol>
                <a:gridCol w="1717213">
                  <a:extLst>
                    <a:ext uri="{9D8B030D-6E8A-4147-A177-3AD203B41FA5}">
                      <a16:colId xmlns:a16="http://schemas.microsoft.com/office/drawing/2014/main" val="3150718071"/>
                    </a:ext>
                  </a:extLst>
                </a:gridCol>
                <a:gridCol w="1758781">
                  <a:extLst>
                    <a:ext uri="{9D8B030D-6E8A-4147-A177-3AD203B41FA5}">
                      <a16:colId xmlns:a16="http://schemas.microsoft.com/office/drawing/2014/main" val="661061236"/>
                    </a:ext>
                  </a:extLst>
                </a:gridCol>
              </a:tblGrid>
              <a:tr h="277246">
                <a:tc>
                  <a:txBody>
                    <a:bodyPr/>
                    <a:lstStyle/>
                    <a:p>
                      <a:r>
                        <a:rPr lang="en-US" sz="1200">
                          <a:hlinkClick r:id="rId2" tooltip="abs"/>
                        </a:rPr>
                        <a:t>abs()</a:t>
                      </a:r>
                      <a:endParaRPr lang="en-US" sz="1200"/>
                    </a:p>
                  </a:txBody>
                  <a:tcPr marL="60192" marR="60192" marT="30096" marB="30096" anchor="ctr">
                    <a:lnL>
                      <a:noFill/>
                    </a:lnL>
                    <a:lnR>
                      <a:noFill/>
                    </a:lnR>
                    <a:lnT>
                      <a:noFill/>
                    </a:lnT>
                    <a:lnB>
                      <a:noFill/>
                    </a:lnB>
                  </a:tcPr>
                </a:tc>
                <a:tc>
                  <a:txBody>
                    <a:bodyPr/>
                    <a:lstStyle/>
                    <a:p>
                      <a:r>
                        <a:rPr lang="en-US" sz="1200">
                          <a:hlinkClick r:id="rId3" tooltip="delattr"/>
                        </a:rPr>
                        <a:t>delattr()</a:t>
                      </a:r>
                      <a:endParaRPr lang="en-US" sz="1200"/>
                    </a:p>
                  </a:txBody>
                  <a:tcPr marL="60192" marR="60192" marT="30096" marB="30096" anchor="ctr">
                    <a:lnL>
                      <a:noFill/>
                    </a:lnL>
                    <a:lnR>
                      <a:noFill/>
                    </a:lnR>
                    <a:lnT>
                      <a:noFill/>
                    </a:lnT>
                    <a:lnB>
                      <a:noFill/>
                    </a:lnB>
                  </a:tcPr>
                </a:tc>
                <a:tc>
                  <a:txBody>
                    <a:bodyPr/>
                    <a:lstStyle/>
                    <a:p>
                      <a:r>
                        <a:rPr lang="en-US" sz="1200">
                          <a:hlinkClick r:id="rId4" tooltip="hash"/>
                        </a:rPr>
                        <a:t>hash()</a:t>
                      </a:r>
                      <a:endParaRPr lang="en-US" sz="1200"/>
                    </a:p>
                  </a:txBody>
                  <a:tcPr marL="60192" marR="60192" marT="30096" marB="30096" anchor="ctr">
                    <a:lnL>
                      <a:noFill/>
                    </a:lnL>
                    <a:lnR>
                      <a:noFill/>
                    </a:lnR>
                    <a:lnT>
                      <a:noFill/>
                    </a:lnT>
                    <a:lnB>
                      <a:noFill/>
                    </a:lnB>
                  </a:tcPr>
                </a:tc>
                <a:tc>
                  <a:txBody>
                    <a:bodyPr/>
                    <a:lstStyle/>
                    <a:p>
                      <a:r>
                        <a:rPr lang="en-US" sz="1200">
                          <a:hlinkClick r:id="rId5"/>
                        </a:rPr>
                        <a:t>memoryview()</a:t>
                      </a:r>
                      <a:endParaRPr lang="en-US" sz="1200"/>
                    </a:p>
                  </a:txBody>
                  <a:tcPr marL="60192" marR="60192" marT="30096" marB="30096" anchor="ctr">
                    <a:lnL>
                      <a:noFill/>
                    </a:lnL>
                    <a:lnR>
                      <a:noFill/>
                    </a:lnR>
                    <a:lnT>
                      <a:noFill/>
                    </a:lnT>
                    <a:lnB>
                      <a:noFill/>
                    </a:lnB>
                  </a:tcPr>
                </a:tc>
                <a:tc>
                  <a:txBody>
                    <a:bodyPr/>
                    <a:lstStyle/>
                    <a:p>
                      <a:r>
                        <a:rPr lang="en-US" sz="1200">
                          <a:hlinkClick r:id="rId6"/>
                        </a:rPr>
                        <a:t>set()</a:t>
                      </a:r>
                      <a:endParaRPr lang="en-US" sz="1200"/>
                    </a:p>
                  </a:txBody>
                  <a:tcPr marL="60192" marR="60192" marT="30096" marB="30096" anchor="ctr">
                    <a:lnL>
                      <a:noFill/>
                    </a:lnL>
                    <a:lnR>
                      <a:noFill/>
                    </a:lnR>
                    <a:lnT>
                      <a:noFill/>
                    </a:lnT>
                    <a:lnB>
                      <a:noFill/>
                    </a:lnB>
                  </a:tcPr>
                </a:tc>
                <a:extLst>
                  <a:ext uri="{0D108BD9-81ED-4DB2-BD59-A6C34878D82A}">
                    <a16:rowId xmlns:a16="http://schemas.microsoft.com/office/drawing/2014/main" val="2149874611"/>
                  </a:ext>
                </a:extLst>
              </a:tr>
              <a:tr h="277246">
                <a:tc>
                  <a:txBody>
                    <a:bodyPr/>
                    <a:lstStyle/>
                    <a:p>
                      <a:r>
                        <a:rPr lang="en-US" sz="1200">
                          <a:hlinkClick r:id="rId7" tooltip="all"/>
                        </a:rPr>
                        <a:t>all()</a:t>
                      </a:r>
                      <a:endParaRPr lang="en-US" sz="1200"/>
                    </a:p>
                  </a:txBody>
                  <a:tcPr marL="60192" marR="60192" marT="30096" marB="30096" anchor="ctr">
                    <a:lnL>
                      <a:noFill/>
                    </a:lnL>
                    <a:lnR>
                      <a:noFill/>
                    </a:lnR>
                    <a:lnT>
                      <a:noFill/>
                    </a:lnT>
                    <a:lnB>
                      <a:noFill/>
                    </a:lnB>
                  </a:tcPr>
                </a:tc>
                <a:tc>
                  <a:txBody>
                    <a:bodyPr/>
                    <a:lstStyle/>
                    <a:p>
                      <a:r>
                        <a:rPr lang="en-US" sz="1200">
                          <a:hlinkClick r:id="rId8"/>
                        </a:rPr>
                        <a:t>dict()</a:t>
                      </a:r>
                      <a:endParaRPr lang="en-US" sz="1200"/>
                    </a:p>
                  </a:txBody>
                  <a:tcPr marL="60192" marR="60192" marT="30096" marB="30096" anchor="ctr">
                    <a:lnL>
                      <a:noFill/>
                    </a:lnL>
                    <a:lnR>
                      <a:noFill/>
                    </a:lnR>
                    <a:lnT>
                      <a:noFill/>
                    </a:lnT>
                    <a:lnB>
                      <a:noFill/>
                    </a:lnB>
                  </a:tcPr>
                </a:tc>
                <a:tc>
                  <a:txBody>
                    <a:bodyPr/>
                    <a:lstStyle/>
                    <a:p>
                      <a:r>
                        <a:rPr lang="en-US" sz="1200">
                          <a:hlinkClick r:id="rId9" tooltip="help"/>
                        </a:rPr>
                        <a:t>help()</a:t>
                      </a:r>
                      <a:endParaRPr lang="en-US" sz="1200"/>
                    </a:p>
                  </a:txBody>
                  <a:tcPr marL="60192" marR="60192" marT="30096" marB="30096" anchor="ctr">
                    <a:lnL>
                      <a:noFill/>
                    </a:lnL>
                    <a:lnR>
                      <a:noFill/>
                    </a:lnR>
                    <a:lnT>
                      <a:noFill/>
                    </a:lnT>
                    <a:lnB>
                      <a:noFill/>
                    </a:lnB>
                  </a:tcPr>
                </a:tc>
                <a:tc>
                  <a:txBody>
                    <a:bodyPr/>
                    <a:lstStyle/>
                    <a:p>
                      <a:r>
                        <a:rPr lang="en-US" sz="1200">
                          <a:hlinkClick r:id="rId10" tooltip="min"/>
                        </a:rPr>
                        <a:t>min()</a:t>
                      </a:r>
                      <a:endParaRPr lang="en-US" sz="1200"/>
                    </a:p>
                  </a:txBody>
                  <a:tcPr marL="60192" marR="60192" marT="30096" marB="30096" anchor="ctr">
                    <a:lnL>
                      <a:noFill/>
                    </a:lnL>
                    <a:lnR>
                      <a:noFill/>
                    </a:lnR>
                    <a:lnT>
                      <a:noFill/>
                    </a:lnT>
                    <a:lnB>
                      <a:noFill/>
                    </a:lnB>
                  </a:tcPr>
                </a:tc>
                <a:tc>
                  <a:txBody>
                    <a:bodyPr/>
                    <a:lstStyle/>
                    <a:p>
                      <a:r>
                        <a:rPr lang="en-US" sz="1200">
                          <a:hlinkClick r:id="rId11" tooltip="setattr"/>
                        </a:rPr>
                        <a:t>setattr()</a:t>
                      </a:r>
                      <a:endParaRPr lang="en-US" sz="1200"/>
                    </a:p>
                  </a:txBody>
                  <a:tcPr marL="60192" marR="60192" marT="30096" marB="30096" anchor="ctr">
                    <a:lnL>
                      <a:noFill/>
                    </a:lnL>
                    <a:lnR>
                      <a:noFill/>
                    </a:lnR>
                    <a:lnT>
                      <a:noFill/>
                    </a:lnT>
                    <a:lnB>
                      <a:noFill/>
                    </a:lnB>
                  </a:tcPr>
                </a:tc>
                <a:extLst>
                  <a:ext uri="{0D108BD9-81ED-4DB2-BD59-A6C34878D82A}">
                    <a16:rowId xmlns:a16="http://schemas.microsoft.com/office/drawing/2014/main" val="187863898"/>
                  </a:ext>
                </a:extLst>
              </a:tr>
              <a:tr h="277246">
                <a:tc>
                  <a:txBody>
                    <a:bodyPr/>
                    <a:lstStyle/>
                    <a:p>
                      <a:r>
                        <a:rPr lang="en-US" sz="1200">
                          <a:hlinkClick r:id="rId12" tooltip="any"/>
                        </a:rPr>
                        <a:t>any()</a:t>
                      </a:r>
                      <a:endParaRPr lang="en-US" sz="1200"/>
                    </a:p>
                  </a:txBody>
                  <a:tcPr marL="60192" marR="60192" marT="30096" marB="30096" anchor="ctr">
                    <a:lnL>
                      <a:noFill/>
                    </a:lnL>
                    <a:lnR>
                      <a:noFill/>
                    </a:lnR>
                    <a:lnT>
                      <a:noFill/>
                    </a:lnT>
                    <a:lnB>
                      <a:noFill/>
                    </a:lnB>
                  </a:tcPr>
                </a:tc>
                <a:tc>
                  <a:txBody>
                    <a:bodyPr/>
                    <a:lstStyle/>
                    <a:p>
                      <a:r>
                        <a:rPr lang="en-US" sz="1200">
                          <a:hlinkClick r:id="rId13" tooltip="dir"/>
                        </a:rPr>
                        <a:t>dir()</a:t>
                      </a:r>
                      <a:endParaRPr lang="en-US" sz="1200"/>
                    </a:p>
                  </a:txBody>
                  <a:tcPr marL="60192" marR="60192" marT="30096" marB="30096" anchor="ctr">
                    <a:lnL>
                      <a:noFill/>
                    </a:lnL>
                    <a:lnR>
                      <a:noFill/>
                    </a:lnR>
                    <a:lnT>
                      <a:noFill/>
                    </a:lnT>
                    <a:lnB>
                      <a:noFill/>
                    </a:lnB>
                  </a:tcPr>
                </a:tc>
                <a:tc>
                  <a:txBody>
                    <a:bodyPr/>
                    <a:lstStyle/>
                    <a:p>
                      <a:r>
                        <a:rPr lang="en-US" sz="1200">
                          <a:hlinkClick r:id="rId14" tooltip="hex"/>
                        </a:rPr>
                        <a:t>hex()</a:t>
                      </a:r>
                      <a:endParaRPr lang="en-US" sz="1200"/>
                    </a:p>
                  </a:txBody>
                  <a:tcPr marL="60192" marR="60192" marT="30096" marB="30096" anchor="ctr">
                    <a:lnL>
                      <a:noFill/>
                    </a:lnL>
                    <a:lnR>
                      <a:noFill/>
                    </a:lnR>
                    <a:lnT>
                      <a:noFill/>
                    </a:lnT>
                    <a:lnB>
                      <a:noFill/>
                    </a:lnB>
                  </a:tcPr>
                </a:tc>
                <a:tc>
                  <a:txBody>
                    <a:bodyPr/>
                    <a:lstStyle/>
                    <a:p>
                      <a:r>
                        <a:rPr lang="en-US" sz="1200">
                          <a:hlinkClick r:id="rId15" tooltip="next"/>
                        </a:rPr>
                        <a:t>next()</a:t>
                      </a:r>
                      <a:endParaRPr lang="en-US" sz="1200"/>
                    </a:p>
                  </a:txBody>
                  <a:tcPr marL="60192" marR="60192" marT="30096" marB="30096" anchor="ctr">
                    <a:lnL>
                      <a:noFill/>
                    </a:lnL>
                    <a:lnR>
                      <a:noFill/>
                    </a:lnR>
                    <a:lnT>
                      <a:noFill/>
                    </a:lnT>
                    <a:lnB>
                      <a:noFill/>
                    </a:lnB>
                  </a:tcPr>
                </a:tc>
                <a:tc>
                  <a:txBody>
                    <a:bodyPr/>
                    <a:lstStyle/>
                    <a:p>
                      <a:r>
                        <a:rPr lang="en-US" sz="1200">
                          <a:hlinkClick r:id="rId16" tooltip="slice"/>
                        </a:rPr>
                        <a:t>slice()</a:t>
                      </a:r>
                      <a:endParaRPr lang="en-US" sz="1200"/>
                    </a:p>
                  </a:txBody>
                  <a:tcPr marL="60192" marR="60192" marT="30096" marB="30096" anchor="ctr">
                    <a:lnL>
                      <a:noFill/>
                    </a:lnL>
                    <a:lnR>
                      <a:noFill/>
                    </a:lnR>
                    <a:lnT>
                      <a:noFill/>
                    </a:lnT>
                    <a:lnB>
                      <a:noFill/>
                    </a:lnB>
                  </a:tcPr>
                </a:tc>
                <a:extLst>
                  <a:ext uri="{0D108BD9-81ED-4DB2-BD59-A6C34878D82A}">
                    <a16:rowId xmlns:a16="http://schemas.microsoft.com/office/drawing/2014/main" val="3640004121"/>
                  </a:ext>
                </a:extLst>
              </a:tr>
              <a:tr h="277246">
                <a:tc>
                  <a:txBody>
                    <a:bodyPr/>
                    <a:lstStyle/>
                    <a:p>
                      <a:r>
                        <a:rPr lang="en-US" sz="1200">
                          <a:hlinkClick r:id="rId17" tooltip="ascii"/>
                        </a:rPr>
                        <a:t>ascii()</a:t>
                      </a:r>
                      <a:endParaRPr lang="en-US" sz="1200"/>
                    </a:p>
                  </a:txBody>
                  <a:tcPr marL="60192" marR="60192" marT="30096" marB="30096" anchor="ctr">
                    <a:lnL>
                      <a:noFill/>
                    </a:lnL>
                    <a:lnR>
                      <a:noFill/>
                    </a:lnR>
                    <a:lnT>
                      <a:noFill/>
                    </a:lnT>
                    <a:lnB>
                      <a:noFill/>
                    </a:lnB>
                  </a:tcPr>
                </a:tc>
                <a:tc>
                  <a:txBody>
                    <a:bodyPr/>
                    <a:lstStyle/>
                    <a:p>
                      <a:r>
                        <a:rPr lang="en-US" sz="1200">
                          <a:hlinkClick r:id="rId18" tooltip="divmod"/>
                        </a:rPr>
                        <a:t>divmod()</a:t>
                      </a:r>
                      <a:endParaRPr lang="en-US" sz="1200"/>
                    </a:p>
                  </a:txBody>
                  <a:tcPr marL="60192" marR="60192" marT="30096" marB="30096" anchor="ctr">
                    <a:lnL>
                      <a:noFill/>
                    </a:lnL>
                    <a:lnR>
                      <a:noFill/>
                    </a:lnR>
                    <a:lnT>
                      <a:noFill/>
                    </a:lnT>
                    <a:lnB>
                      <a:noFill/>
                    </a:lnB>
                  </a:tcPr>
                </a:tc>
                <a:tc>
                  <a:txBody>
                    <a:bodyPr/>
                    <a:lstStyle/>
                    <a:p>
                      <a:r>
                        <a:rPr lang="en-US" sz="1200">
                          <a:hlinkClick r:id="rId19" tooltip="id"/>
                        </a:rPr>
                        <a:t>id()</a:t>
                      </a:r>
                      <a:endParaRPr lang="en-US" sz="1200"/>
                    </a:p>
                  </a:txBody>
                  <a:tcPr marL="60192" marR="60192" marT="30096" marB="30096" anchor="ctr">
                    <a:lnL>
                      <a:noFill/>
                    </a:lnL>
                    <a:lnR>
                      <a:noFill/>
                    </a:lnR>
                    <a:lnT>
                      <a:noFill/>
                    </a:lnT>
                    <a:lnB>
                      <a:noFill/>
                    </a:lnB>
                  </a:tcPr>
                </a:tc>
                <a:tc>
                  <a:txBody>
                    <a:bodyPr/>
                    <a:lstStyle/>
                    <a:p>
                      <a:r>
                        <a:rPr lang="en-US" sz="1200">
                          <a:hlinkClick r:id="rId20" tooltip="object"/>
                        </a:rPr>
                        <a:t>object()</a:t>
                      </a:r>
                      <a:endParaRPr lang="en-US" sz="1200"/>
                    </a:p>
                  </a:txBody>
                  <a:tcPr marL="60192" marR="60192" marT="30096" marB="30096" anchor="ctr">
                    <a:lnL>
                      <a:noFill/>
                    </a:lnL>
                    <a:lnR>
                      <a:noFill/>
                    </a:lnR>
                    <a:lnT>
                      <a:noFill/>
                    </a:lnT>
                    <a:lnB>
                      <a:noFill/>
                    </a:lnB>
                  </a:tcPr>
                </a:tc>
                <a:tc>
                  <a:txBody>
                    <a:bodyPr/>
                    <a:lstStyle/>
                    <a:p>
                      <a:r>
                        <a:rPr lang="en-US" sz="1200">
                          <a:hlinkClick r:id="rId21" tooltip="sorted"/>
                        </a:rPr>
                        <a:t>sorted()</a:t>
                      </a:r>
                      <a:endParaRPr lang="en-US" sz="1200"/>
                    </a:p>
                  </a:txBody>
                  <a:tcPr marL="60192" marR="60192" marT="30096" marB="30096" anchor="ctr">
                    <a:lnL>
                      <a:noFill/>
                    </a:lnL>
                    <a:lnR>
                      <a:noFill/>
                    </a:lnR>
                    <a:lnT>
                      <a:noFill/>
                    </a:lnT>
                    <a:lnB>
                      <a:noFill/>
                    </a:lnB>
                  </a:tcPr>
                </a:tc>
                <a:extLst>
                  <a:ext uri="{0D108BD9-81ED-4DB2-BD59-A6C34878D82A}">
                    <a16:rowId xmlns:a16="http://schemas.microsoft.com/office/drawing/2014/main" val="511200913"/>
                  </a:ext>
                </a:extLst>
              </a:tr>
              <a:tr h="277246">
                <a:tc>
                  <a:txBody>
                    <a:bodyPr/>
                    <a:lstStyle/>
                    <a:p>
                      <a:r>
                        <a:rPr lang="en-US" sz="1200">
                          <a:hlinkClick r:id="rId22" tooltip="bin"/>
                        </a:rPr>
                        <a:t>bin()</a:t>
                      </a:r>
                      <a:endParaRPr lang="en-US" sz="1200"/>
                    </a:p>
                  </a:txBody>
                  <a:tcPr marL="60192" marR="60192" marT="30096" marB="30096" anchor="ctr">
                    <a:lnL>
                      <a:noFill/>
                    </a:lnL>
                    <a:lnR>
                      <a:noFill/>
                    </a:lnR>
                    <a:lnT>
                      <a:noFill/>
                    </a:lnT>
                    <a:lnB>
                      <a:noFill/>
                    </a:lnB>
                  </a:tcPr>
                </a:tc>
                <a:tc>
                  <a:txBody>
                    <a:bodyPr/>
                    <a:lstStyle/>
                    <a:p>
                      <a:r>
                        <a:rPr lang="en-US" sz="1200">
                          <a:hlinkClick r:id="rId23" tooltip="enumerate"/>
                        </a:rPr>
                        <a:t>enumerate()</a:t>
                      </a:r>
                      <a:endParaRPr lang="en-US" sz="1200"/>
                    </a:p>
                  </a:txBody>
                  <a:tcPr marL="60192" marR="60192" marT="30096" marB="30096" anchor="ctr">
                    <a:lnL>
                      <a:noFill/>
                    </a:lnL>
                    <a:lnR>
                      <a:noFill/>
                    </a:lnR>
                    <a:lnT>
                      <a:noFill/>
                    </a:lnT>
                    <a:lnB>
                      <a:noFill/>
                    </a:lnB>
                  </a:tcPr>
                </a:tc>
                <a:tc>
                  <a:txBody>
                    <a:bodyPr/>
                    <a:lstStyle/>
                    <a:p>
                      <a:r>
                        <a:rPr lang="en-US" sz="1200">
                          <a:hlinkClick r:id="rId24" tooltip="input"/>
                        </a:rPr>
                        <a:t>input()</a:t>
                      </a:r>
                      <a:endParaRPr lang="en-US" sz="1200"/>
                    </a:p>
                  </a:txBody>
                  <a:tcPr marL="60192" marR="60192" marT="30096" marB="30096" anchor="ctr">
                    <a:lnL>
                      <a:noFill/>
                    </a:lnL>
                    <a:lnR>
                      <a:noFill/>
                    </a:lnR>
                    <a:lnT>
                      <a:noFill/>
                    </a:lnT>
                    <a:lnB>
                      <a:noFill/>
                    </a:lnB>
                  </a:tcPr>
                </a:tc>
                <a:tc>
                  <a:txBody>
                    <a:bodyPr/>
                    <a:lstStyle/>
                    <a:p>
                      <a:r>
                        <a:rPr lang="en-US" sz="1200">
                          <a:hlinkClick r:id="rId25" tooltip="oct"/>
                        </a:rPr>
                        <a:t>oct()</a:t>
                      </a:r>
                      <a:endParaRPr lang="en-US" sz="1200"/>
                    </a:p>
                  </a:txBody>
                  <a:tcPr marL="60192" marR="60192" marT="30096" marB="30096" anchor="ctr">
                    <a:lnL>
                      <a:noFill/>
                    </a:lnL>
                    <a:lnR>
                      <a:noFill/>
                    </a:lnR>
                    <a:lnT>
                      <a:noFill/>
                    </a:lnT>
                    <a:lnB>
                      <a:noFill/>
                    </a:lnB>
                  </a:tcPr>
                </a:tc>
                <a:tc>
                  <a:txBody>
                    <a:bodyPr/>
                    <a:lstStyle/>
                    <a:p>
                      <a:r>
                        <a:rPr lang="en-US" sz="1200">
                          <a:hlinkClick r:id="rId26" tooltip="staticmethod"/>
                        </a:rPr>
                        <a:t>staticmethod()</a:t>
                      </a:r>
                      <a:endParaRPr lang="en-US" sz="1200"/>
                    </a:p>
                  </a:txBody>
                  <a:tcPr marL="60192" marR="60192" marT="30096" marB="30096" anchor="ctr">
                    <a:lnL>
                      <a:noFill/>
                    </a:lnL>
                    <a:lnR>
                      <a:noFill/>
                    </a:lnR>
                    <a:lnT>
                      <a:noFill/>
                    </a:lnT>
                    <a:lnB>
                      <a:noFill/>
                    </a:lnB>
                  </a:tcPr>
                </a:tc>
                <a:extLst>
                  <a:ext uri="{0D108BD9-81ED-4DB2-BD59-A6C34878D82A}">
                    <a16:rowId xmlns:a16="http://schemas.microsoft.com/office/drawing/2014/main" val="1364278943"/>
                  </a:ext>
                </a:extLst>
              </a:tr>
              <a:tr h="277246">
                <a:tc>
                  <a:txBody>
                    <a:bodyPr/>
                    <a:lstStyle/>
                    <a:p>
                      <a:r>
                        <a:rPr lang="en-US" sz="1200">
                          <a:hlinkClick r:id="rId27" tooltip="bool"/>
                        </a:rPr>
                        <a:t>bool()</a:t>
                      </a:r>
                      <a:endParaRPr lang="en-US" sz="1200"/>
                    </a:p>
                  </a:txBody>
                  <a:tcPr marL="60192" marR="60192" marT="30096" marB="30096" anchor="ctr">
                    <a:lnL>
                      <a:noFill/>
                    </a:lnL>
                    <a:lnR>
                      <a:noFill/>
                    </a:lnR>
                    <a:lnT>
                      <a:noFill/>
                    </a:lnT>
                    <a:lnB>
                      <a:noFill/>
                    </a:lnB>
                  </a:tcPr>
                </a:tc>
                <a:tc>
                  <a:txBody>
                    <a:bodyPr/>
                    <a:lstStyle/>
                    <a:p>
                      <a:r>
                        <a:rPr lang="en-US" sz="1200">
                          <a:hlinkClick r:id="rId28" tooltip="eval"/>
                        </a:rPr>
                        <a:t>eval()</a:t>
                      </a:r>
                      <a:endParaRPr lang="en-US" sz="1200"/>
                    </a:p>
                  </a:txBody>
                  <a:tcPr marL="60192" marR="60192" marT="30096" marB="30096" anchor="ctr">
                    <a:lnL>
                      <a:noFill/>
                    </a:lnL>
                    <a:lnR>
                      <a:noFill/>
                    </a:lnR>
                    <a:lnT>
                      <a:noFill/>
                    </a:lnT>
                    <a:lnB>
                      <a:noFill/>
                    </a:lnB>
                  </a:tcPr>
                </a:tc>
                <a:tc>
                  <a:txBody>
                    <a:bodyPr/>
                    <a:lstStyle/>
                    <a:p>
                      <a:r>
                        <a:rPr lang="en-US" sz="1200">
                          <a:hlinkClick r:id="rId29" tooltip="int"/>
                        </a:rPr>
                        <a:t>int()</a:t>
                      </a:r>
                      <a:endParaRPr lang="en-US" sz="1200"/>
                    </a:p>
                  </a:txBody>
                  <a:tcPr marL="60192" marR="60192" marT="30096" marB="30096" anchor="ctr">
                    <a:lnL>
                      <a:noFill/>
                    </a:lnL>
                    <a:lnR>
                      <a:noFill/>
                    </a:lnR>
                    <a:lnT>
                      <a:noFill/>
                    </a:lnT>
                    <a:lnB>
                      <a:noFill/>
                    </a:lnB>
                  </a:tcPr>
                </a:tc>
                <a:tc>
                  <a:txBody>
                    <a:bodyPr/>
                    <a:lstStyle/>
                    <a:p>
                      <a:r>
                        <a:rPr lang="en-US" sz="1200">
                          <a:hlinkClick r:id="rId30" tooltip="open"/>
                        </a:rPr>
                        <a:t>open()</a:t>
                      </a:r>
                      <a:endParaRPr lang="en-US" sz="1200"/>
                    </a:p>
                  </a:txBody>
                  <a:tcPr marL="60192" marR="60192" marT="30096" marB="30096" anchor="ctr">
                    <a:lnL>
                      <a:noFill/>
                    </a:lnL>
                    <a:lnR>
                      <a:noFill/>
                    </a:lnR>
                    <a:lnT>
                      <a:noFill/>
                    </a:lnT>
                    <a:lnB>
                      <a:noFill/>
                    </a:lnB>
                  </a:tcPr>
                </a:tc>
                <a:tc>
                  <a:txBody>
                    <a:bodyPr/>
                    <a:lstStyle/>
                    <a:p>
                      <a:r>
                        <a:rPr lang="en-US" sz="1200">
                          <a:hlinkClick r:id="rId31"/>
                        </a:rPr>
                        <a:t>str()</a:t>
                      </a:r>
                      <a:endParaRPr lang="en-US" sz="1200"/>
                    </a:p>
                  </a:txBody>
                  <a:tcPr marL="60192" marR="60192" marT="30096" marB="30096" anchor="ctr">
                    <a:lnL>
                      <a:noFill/>
                    </a:lnL>
                    <a:lnR>
                      <a:noFill/>
                    </a:lnR>
                    <a:lnT>
                      <a:noFill/>
                    </a:lnT>
                    <a:lnB>
                      <a:noFill/>
                    </a:lnB>
                  </a:tcPr>
                </a:tc>
                <a:extLst>
                  <a:ext uri="{0D108BD9-81ED-4DB2-BD59-A6C34878D82A}">
                    <a16:rowId xmlns:a16="http://schemas.microsoft.com/office/drawing/2014/main" val="1145974867"/>
                  </a:ext>
                </a:extLst>
              </a:tr>
              <a:tr h="277246">
                <a:tc>
                  <a:txBody>
                    <a:bodyPr/>
                    <a:lstStyle/>
                    <a:p>
                      <a:r>
                        <a:rPr lang="en-US" sz="1200">
                          <a:hlinkClick r:id="rId32" tooltip="breakpoint"/>
                        </a:rPr>
                        <a:t>breakpoint()</a:t>
                      </a:r>
                      <a:endParaRPr lang="en-US" sz="1200"/>
                    </a:p>
                  </a:txBody>
                  <a:tcPr marL="60192" marR="60192" marT="30096" marB="30096" anchor="ctr">
                    <a:lnL>
                      <a:noFill/>
                    </a:lnL>
                    <a:lnR>
                      <a:noFill/>
                    </a:lnR>
                    <a:lnT>
                      <a:noFill/>
                    </a:lnT>
                    <a:lnB>
                      <a:noFill/>
                    </a:lnB>
                  </a:tcPr>
                </a:tc>
                <a:tc>
                  <a:txBody>
                    <a:bodyPr/>
                    <a:lstStyle/>
                    <a:p>
                      <a:r>
                        <a:rPr lang="en-US" sz="1200">
                          <a:hlinkClick r:id="rId33" tooltip="exec"/>
                        </a:rPr>
                        <a:t>exec()</a:t>
                      </a:r>
                      <a:endParaRPr lang="en-US" sz="1200"/>
                    </a:p>
                  </a:txBody>
                  <a:tcPr marL="60192" marR="60192" marT="30096" marB="30096" anchor="ctr">
                    <a:lnL>
                      <a:noFill/>
                    </a:lnL>
                    <a:lnR>
                      <a:noFill/>
                    </a:lnR>
                    <a:lnT>
                      <a:noFill/>
                    </a:lnT>
                    <a:lnB>
                      <a:noFill/>
                    </a:lnB>
                  </a:tcPr>
                </a:tc>
                <a:tc>
                  <a:txBody>
                    <a:bodyPr/>
                    <a:lstStyle/>
                    <a:p>
                      <a:r>
                        <a:rPr lang="en-US" sz="1200">
                          <a:hlinkClick r:id="rId34" tooltip="isinstance"/>
                        </a:rPr>
                        <a:t>isinstance()</a:t>
                      </a:r>
                      <a:endParaRPr lang="en-US" sz="1200"/>
                    </a:p>
                  </a:txBody>
                  <a:tcPr marL="60192" marR="60192" marT="30096" marB="30096" anchor="ctr">
                    <a:lnL>
                      <a:noFill/>
                    </a:lnL>
                    <a:lnR>
                      <a:noFill/>
                    </a:lnR>
                    <a:lnT>
                      <a:noFill/>
                    </a:lnT>
                    <a:lnB>
                      <a:noFill/>
                    </a:lnB>
                  </a:tcPr>
                </a:tc>
                <a:tc>
                  <a:txBody>
                    <a:bodyPr/>
                    <a:lstStyle/>
                    <a:p>
                      <a:r>
                        <a:rPr lang="en-US" sz="1200">
                          <a:hlinkClick r:id="rId35" tooltip="ord"/>
                        </a:rPr>
                        <a:t>ord()</a:t>
                      </a:r>
                      <a:endParaRPr lang="en-US" sz="1200"/>
                    </a:p>
                  </a:txBody>
                  <a:tcPr marL="60192" marR="60192" marT="30096" marB="30096" anchor="ctr">
                    <a:lnL>
                      <a:noFill/>
                    </a:lnL>
                    <a:lnR>
                      <a:noFill/>
                    </a:lnR>
                    <a:lnT>
                      <a:noFill/>
                    </a:lnT>
                    <a:lnB>
                      <a:noFill/>
                    </a:lnB>
                  </a:tcPr>
                </a:tc>
                <a:tc>
                  <a:txBody>
                    <a:bodyPr/>
                    <a:lstStyle/>
                    <a:p>
                      <a:r>
                        <a:rPr lang="en-US" sz="1200">
                          <a:hlinkClick r:id="rId36" tooltip="sum"/>
                        </a:rPr>
                        <a:t>sum()</a:t>
                      </a:r>
                      <a:endParaRPr lang="en-US" sz="1200"/>
                    </a:p>
                  </a:txBody>
                  <a:tcPr marL="60192" marR="60192" marT="30096" marB="30096" anchor="ctr">
                    <a:lnL>
                      <a:noFill/>
                    </a:lnL>
                    <a:lnR>
                      <a:noFill/>
                    </a:lnR>
                    <a:lnT>
                      <a:noFill/>
                    </a:lnT>
                    <a:lnB>
                      <a:noFill/>
                    </a:lnB>
                  </a:tcPr>
                </a:tc>
                <a:extLst>
                  <a:ext uri="{0D108BD9-81ED-4DB2-BD59-A6C34878D82A}">
                    <a16:rowId xmlns:a16="http://schemas.microsoft.com/office/drawing/2014/main" val="1182531427"/>
                  </a:ext>
                </a:extLst>
              </a:tr>
              <a:tr h="277246">
                <a:tc>
                  <a:txBody>
                    <a:bodyPr/>
                    <a:lstStyle/>
                    <a:p>
                      <a:r>
                        <a:rPr lang="en-US" sz="1200">
                          <a:hlinkClick r:id="rId37"/>
                        </a:rPr>
                        <a:t>bytearray()</a:t>
                      </a:r>
                      <a:endParaRPr lang="en-US" sz="1200"/>
                    </a:p>
                  </a:txBody>
                  <a:tcPr marL="60192" marR="60192" marT="30096" marB="30096" anchor="ctr">
                    <a:lnL>
                      <a:noFill/>
                    </a:lnL>
                    <a:lnR>
                      <a:noFill/>
                    </a:lnR>
                    <a:lnT>
                      <a:noFill/>
                    </a:lnT>
                    <a:lnB>
                      <a:noFill/>
                    </a:lnB>
                  </a:tcPr>
                </a:tc>
                <a:tc>
                  <a:txBody>
                    <a:bodyPr/>
                    <a:lstStyle/>
                    <a:p>
                      <a:r>
                        <a:rPr lang="en-US" sz="1200">
                          <a:hlinkClick r:id="rId38" tooltip="filter"/>
                        </a:rPr>
                        <a:t>filter()</a:t>
                      </a:r>
                      <a:endParaRPr lang="en-US" sz="1200"/>
                    </a:p>
                  </a:txBody>
                  <a:tcPr marL="60192" marR="60192" marT="30096" marB="30096" anchor="ctr">
                    <a:lnL>
                      <a:noFill/>
                    </a:lnL>
                    <a:lnR>
                      <a:noFill/>
                    </a:lnR>
                    <a:lnT>
                      <a:noFill/>
                    </a:lnT>
                    <a:lnB>
                      <a:noFill/>
                    </a:lnB>
                  </a:tcPr>
                </a:tc>
                <a:tc>
                  <a:txBody>
                    <a:bodyPr/>
                    <a:lstStyle/>
                    <a:p>
                      <a:r>
                        <a:rPr lang="en-US" sz="1200">
                          <a:hlinkClick r:id="rId39" tooltip="issubclass"/>
                        </a:rPr>
                        <a:t>issubclass()</a:t>
                      </a:r>
                      <a:endParaRPr lang="en-US" sz="1200"/>
                    </a:p>
                  </a:txBody>
                  <a:tcPr marL="60192" marR="60192" marT="30096" marB="30096" anchor="ctr">
                    <a:lnL>
                      <a:noFill/>
                    </a:lnL>
                    <a:lnR>
                      <a:noFill/>
                    </a:lnR>
                    <a:lnT>
                      <a:noFill/>
                    </a:lnT>
                    <a:lnB>
                      <a:noFill/>
                    </a:lnB>
                  </a:tcPr>
                </a:tc>
                <a:tc>
                  <a:txBody>
                    <a:bodyPr/>
                    <a:lstStyle/>
                    <a:p>
                      <a:r>
                        <a:rPr lang="en-US" sz="1200">
                          <a:hlinkClick r:id="rId40" tooltip="pow"/>
                        </a:rPr>
                        <a:t>pow()</a:t>
                      </a:r>
                      <a:endParaRPr lang="en-US" sz="1200"/>
                    </a:p>
                  </a:txBody>
                  <a:tcPr marL="60192" marR="60192" marT="30096" marB="30096" anchor="ctr">
                    <a:lnL>
                      <a:noFill/>
                    </a:lnL>
                    <a:lnR>
                      <a:noFill/>
                    </a:lnR>
                    <a:lnT>
                      <a:noFill/>
                    </a:lnT>
                    <a:lnB>
                      <a:noFill/>
                    </a:lnB>
                  </a:tcPr>
                </a:tc>
                <a:tc>
                  <a:txBody>
                    <a:bodyPr/>
                    <a:lstStyle/>
                    <a:p>
                      <a:r>
                        <a:rPr lang="en-US" sz="1200">
                          <a:hlinkClick r:id="rId41" tooltip="super"/>
                        </a:rPr>
                        <a:t>super()</a:t>
                      </a:r>
                      <a:endParaRPr lang="en-US" sz="1200"/>
                    </a:p>
                  </a:txBody>
                  <a:tcPr marL="60192" marR="60192" marT="30096" marB="30096" anchor="ctr">
                    <a:lnL>
                      <a:noFill/>
                    </a:lnL>
                    <a:lnR>
                      <a:noFill/>
                    </a:lnR>
                    <a:lnT>
                      <a:noFill/>
                    </a:lnT>
                    <a:lnB>
                      <a:noFill/>
                    </a:lnB>
                  </a:tcPr>
                </a:tc>
                <a:extLst>
                  <a:ext uri="{0D108BD9-81ED-4DB2-BD59-A6C34878D82A}">
                    <a16:rowId xmlns:a16="http://schemas.microsoft.com/office/drawing/2014/main" val="4028463281"/>
                  </a:ext>
                </a:extLst>
              </a:tr>
              <a:tr h="277246">
                <a:tc>
                  <a:txBody>
                    <a:bodyPr/>
                    <a:lstStyle/>
                    <a:p>
                      <a:r>
                        <a:rPr lang="en-US" sz="1200">
                          <a:hlinkClick r:id="rId42"/>
                        </a:rPr>
                        <a:t>bytes()</a:t>
                      </a:r>
                      <a:endParaRPr lang="en-US" sz="1200"/>
                    </a:p>
                  </a:txBody>
                  <a:tcPr marL="60192" marR="60192" marT="30096" marB="30096" anchor="ctr">
                    <a:lnL>
                      <a:noFill/>
                    </a:lnL>
                    <a:lnR>
                      <a:noFill/>
                    </a:lnR>
                    <a:lnT>
                      <a:noFill/>
                    </a:lnT>
                    <a:lnB>
                      <a:noFill/>
                    </a:lnB>
                  </a:tcPr>
                </a:tc>
                <a:tc>
                  <a:txBody>
                    <a:bodyPr/>
                    <a:lstStyle/>
                    <a:p>
                      <a:r>
                        <a:rPr lang="en-US" sz="1200">
                          <a:hlinkClick r:id="rId43" tooltip="float"/>
                        </a:rPr>
                        <a:t>float()</a:t>
                      </a:r>
                      <a:endParaRPr lang="en-US" sz="1200"/>
                    </a:p>
                  </a:txBody>
                  <a:tcPr marL="60192" marR="60192" marT="30096" marB="30096" anchor="ctr">
                    <a:lnL>
                      <a:noFill/>
                    </a:lnL>
                    <a:lnR>
                      <a:noFill/>
                    </a:lnR>
                    <a:lnT>
                      <a:noFill/>
                    </a:lnT>
                    <a:lnB>
                      <a:noFill/>
                    </a:lnB>
                  </a:tcPr>
                </a:tc>
                <a:tc>
                  <a:txBody>
                    <a:bodyPr/>
                    <a:lstStyle/>
                    <a:p>
                      <a:r>
                        <a:rPr lang="en-US" sz="1200">
                          <a:hlinkClick r:id="rId44" tooltip="iter"/>
                        </a:rPr>
                        <a:t>iter()</a:t>
                      </a:r>
                      <a:endParaRPr lang="en-US" sz="1200"/>
                    </a:p>
                  </a:txBody>
                  <a:tcPr marL="60192" marR="60192" marT="30096" marB="30096" anchor="ctr">
                    <a:lnL>
                      <a:noFill/>
                    </a:lnL>
                    <a:lnR>
                      <a:noFill/>
                    </a:lnR>
                    <a:lnT>
                      <a:noFill/>
                    </a:lnT>
                    <a:lnB>
                      <a:noFill/>
                    </a:lnB>
                  </a:tcPr>
                </a:tc>
                <a:tc>
                  <a:txBody>
                    <a:bodyPr/>
                    <a:lstStyle/>
                    <a:p>
                      <a:r>
                        <a:rPr lang="en-US" sz="1200">
                          <a:hlinkClick r:id="rId45" tooltip="print"/>
                        </a:rPr>
                        <a:t>print()</a:t>
                      </a:r>
                      <a:endParaRPr lang="en-US" sz="1200"/>
                    </a:p>
                  </a:txBody>
                  <a:tcPr marL="60192" marR="60192" marT="30096" marB="30096" anchor="ctr">
                    <a:lnL>
                      <a:noFill/>
                    </a:lnL>
                    <a:lnR>
                      <a:noFill/>
                    </a:lnR>
                    <a:lnT>
                      <a:noFill/>
                    </a:lnT>
                    <a:lnB>
                      <a:noFill/>
                    </a:lnB>
                  </a:tcPr>
                </a:tc>
                <a:tc>
                  <a:txBody>
                    <a:bodyPr/>
                    <a:lstStyle/>
                    <a:p>
                      <a:r>
                        <a:rPr lang="en-US" sz="1200">
                          <a:hlinkClick r:id="rId46"/>
                        </a:rPr>
                        <a:t>tuple()</a:t>
                      </a:r>
                      <a:endParaRPr lang="en-US" sz="1200"/>
                    </a:p>
                  </a:txBody>
                  <a:tcPr marL="60192" marR="60192" marT="30096" marB="30096" anchor="ctr">
                    <a:lnL>
                      <a:noFill/>
                    </a:lnL>
                    <a:lnR>
                      <a:noFill/>
                    </a:lnR>
                    <a:lnT>
                      <a:noFill/>
                    </a:lnT>
                    <a:lnB>
                      <a:noFill/>
                    </a:lnB>
                  </a:tcPr>
                </a:tc>
                <a:extLst>
                  <a:ext uri="{0D108BD9-81ED-4DB2-BD59-A6C34878D82A}">
                    <a16:rowId xmlns:a16="http://schemas.microsoft.com/office/drawing/2014/main" val="872720860"/>
                  </a:ext>
                </a:extLst>
              </a:tr>
              <a:tr h="277246">
                <a:tc>
                  <a:txBody>
                    <a:bodyPr/>
                    <a:lstStyle/>
                    <a:p>
                      <a:r>
                        <a:rPr lang="en-US" sz="1200">
                          <a:hlinkClick r:id="rId47" tooltip="callable"/>
                        </a:rPr>
                        <a:t>callable()</a:t>
                      </a:r>
                      <a:endParaRPr lang="en-US" sz="1200"/>
                    </a:p>
                  </a:txBody>
                  <a:tcPr marL="60192" marR="60192" marT="30096" marB="30096" anchor="ctr">
                    <a:lnL>
                      <a:noFill/>
                    </a:lnL>
                    <a:lnR>
                      <a:noFill/>
                    </a:lnR>
                    <a:lnT>
                      <a:noFill/>
                    </a:lnT>
                    <a:lnB>
                      <a:noFill/>
                    </a:lnB>
                  </a:tcPr>
                </a:tc>
                <a:tc>
                  <a:txBody>
                    <a:bodyPr/>
                    <a:lstStyle/>
                    <a:p>
                      <a:r>
                        <a:rPr lang="en-US" sz="1200">
                          <a:hlinkClick r:id="rId48" tooltip="format"/>
                        </a:rPr>
                        <a:t>format()</a:t>
                      </a:r>
                      <a:endParaRPr lang="en-US" sz="1200"/>
                    </a:p>
                  </a:txBody>
                  <a:tcPr marL="60192" marR="60192" marT="30096" marB="30096" anchor="ctr">
                    <a:lnL>
                      <a:noFill/>
                    </a:lnL>
                    <a:lnR>
                      <a:noFill/>
                    </a:lnR>
                    <a:lnT>
                      <a:noFill/>
                    </a:lnT>
                    <a:lnB>
                      <a:noFill/>
                    </a:lnB>
                  </a:tcPr>
                </a:tc>
                <a:tc>
                  <a:txBody>
                    <a:bodyPr/>
                    <a:lstStyle/>
                    <a:p>
                      <a:r>
                        <a:rPr lang="en-US" sz="1200">
                          <a:hlinkClick r:id="rId49" tooltip="len"/>
                        </a:rPr>
                        <a:t>len()</a:t>
                      </a:r>
                      <a:endParaRPr lang="en-US" sz="1200"/>
                    </a:p>
                  </a:txBody>
                  <a:tcPr marL="60192" marR="60192" marT="30096" marB="30096" anchor="ctr">
                    <a:lnL>
                      <a:noFill/>
                    </a:lnL>
                    <a:lnR>
                      <a:noFill/>
                    </a:lnR>
                    <a:lnT>
                      <a:noFill/>
                    </a:lnT>
                    <a:lnB>
                      <a:noFill/>
                    </a:lnB>
                  </a:tcPr>
                </a:tc>
                <a:tc>
                  <a:txBody>
                    <a:bodyPr/>
                    <a:lstStyle/>
                    <a:p>
                      <a:r>
                        <a:rPr lang="en-US" sz="1200">
                          <a:hlinkClick r:id="rId50" tooltip="property"/>
                        </a:rPr>
                        <a:t>property()</a:t>
                      </a:r>
                      <a:endParaRPr lang="en-US" sz="1200"/>
                    </a:p>
                  </a:txBody>
                  <a:tcPr marL="60192" marR="60192" marT="30096" marB="30096" anchor="ctr">
                    <a:lnL>
                      <a:noFill/>
                    </a:lnL>
                    <a:lnR>
                      <a:noFill/>
                    </a:lnR>
                    <a:lnT>
                      <a:noFill/>
                    </a:lnT>
                    <a:lnB>
                      <a:noFill/>
                    </a:lnB>
                  </a:tcPr>
                </a:tc>
                <a:tc>
                  <a:txBody>
                    <a:bodyPr/>
                    <a:lstStyle/>
                    <a:p>
                      <a:r>
                        <a:rPr lang="en-US" sz="1200">
                          <a:hlinkClick r:id="rId51" tooltip="type"/>
                        </a:rPr>
                        <a:t>type()</a:t>
                      </a:r>
                      <a:endParaRPr lang="en-US" sz="1200"/>
                    </a:p>
                  </a:txBody>
                  <a:tcPr marL="60192" marR="60192" marT="30096" marB="30096" anchor="ctr">
                    <a:lnL>
                      <a:noFill/>
                    </a:lnL>
                    <a:lnR>
                      <a:noFill/>
                    </a:lnR>
                    <a:lnT>
                      <a:noFill/>
                    </a:lnT>
                    <a:lnB>
                      <a:noFill/>
                    </a:lnB>
                  </a:tcPr>
                </a:tc>
                <a:extLst>
                  <a:ext uri="{0D108BD9-81ED-4DB2-BD59-A6C34878D82A}">
                    <a16:rowId xmlns:a16="http://schemas.microsoft.com/office/drawing/2014/main" val="4093035835"/>
                  </a:ext>
                </a:extLst>
              </a:tr>
              <a:tr h="277246">
                <a:tc>
                  <a:txBody>
                    <a:bodyPr/>
                    <a:lstStyle/>
                    <a:p>
                      <a:r>
                        <a:rPr lang="en-US" sz="1200">
                          <a:hlinkClick r:id="rId52" tooltip="chr"/>
                        </a:rPr>
                        <a:t>chr()</a:t>
                      </a:r>
                      <a:endParaRPr lang="en-US" sz="1200"/>
                    </a:p>
                  </a:txBody>
                  <a:tcPr marL="60192" marR="60192" marT="30096" marB="30096" anchor="ctr">
                    <a:lnL>
                      <a:noFill/>
                    </a:lnL>
                    <a:lnR>
                      <a:noFill/>
                    </a:lnR>
                    <a:lnT>
                      <a:noFill/>
                    </a:lnT>
                    <a:lnB>
                      <a:noFill/>
                    </a:lnB>
                  </a:tcPr>
                </a:tc>
                <a:tc>
                  <a:txBody>
                    <a:bodyPr/>
                    <a:lstStyle/>
                    <a:p>
                      <a:r>
                        <a:rPr lang="en-US" sz="1200">
                          <a:hlinkClick r:id="rId53"/>
                        </a:rPr>
                        <a:t>frozenset()</a:t>
                      </a:r>
                      <a:endParaRPr lang="en-US" sz="1200"/>
                    </a:p>
                  </a:txBody>
                  <a:tcPr marL="60192" marR="60192" marT="30096" marB="30096" anchor="ctr">
                    <a:lnL>
                      <a:noFill/>
                    </a:lnL>
                    <a:lnR>
                      <a:noFill/>
                    </a:lnR>
                    <a:lnT>
                      <a:noFill/>
                    </a:lnT>
                    <a:lnB>
                      <a:noFill/>
                    </a:lnB>
                  </a:tcPr>
                </a:tc>
                <a:tc>
                  <a:txBody>
                    <a:bodyPr/>
                    <a:lstStyle/>
                    <a:p>
                      <a:r>
                        <a:rPr lang="en-US" sz="1200">
                          <a:hlinkClick r:id="rId54"/>
                        </a:rPr>
                        <a:t>list()</a:t>
                      </a:r>
                      <a:endParaRPr lang="en-US" sz="1200"/>
                    </a:p>
                  </a:txBody>
                  <a:tcPr marL="60192" marR="60192" marT="30096" marB="30096" anchor="ctr">
                    <a:lnL>
                      <a:noFill/>
                    </a:lnL>
                    <a:lnR>
                      <a:noFill/>
                    </a:lnR>
                    <a:lnT>
                      <a:noFill/>
                    </a:lnT>
                    <a:lnB>
                      <a:noFill/>
                    </a:lnB>
                  </a:tcPr>
                </a:tc>
                <a:tc>
                  <a:txBody>
                    <a:bodyPr/>
                    <a:lstStyle/>
                    <a:p>
                      <a:r>
                        <a:rPr lang="en-US" sz="1200">
                          <a:hlinkClick r:id="rId55"/>
                        </a:rPr>
                        <a:t>range()</a:t>
                      </a:r>
                      <a:endParaRPr lang="en-US" sz="1200"/>
                    </a:p>
                  </a:txBody>
                  <a:tcPr marL="60192" marR="60192" marT="30096" marB="30096" anchor="ctr">
                    <a:lnL>
                      <a:noFill/>
                    </a:lnL>
                    <a:lnR>
                      <a:noFill/>
                    </a:lnR>
                    <a:lnT>
                      <a:noFill/>
                    </a:lnT>
                    <a:lnB>
                      <a:noFill/>
                    </a:lnB>
                  </a:tcPr>
                </a:tc>
                <a:tc>
                  <a:txBody>
                    <a:bodyPr/>
                    <a:lstStyle/>
                    <a:p>
                      <a:r>
                        <a:rPr lang="en-US" sz="1200">
                          <a:hlinkClick r:id="rId56" tooltip="vars"/>
                        </a:rPr>
                        <a:t>vars()</a:t>
                      </a:r>
                      <a:endParaRPr lang="en-US" sz="1200"/>
                    </a:p>
                  </a:txBody>
                  <a:tcPr marL="60192" marR="60192" marT="30096" marB="30096" anchor="ctr">
                    <a:lnL>
                      <a:noFill/>
                    </a:lnL>
                    <a:lnR>
                      <a:noFill/>
                    </a:lnR>
                    <a:lnT>
                      <a:noFill/>
                    </a:lnT>
                    <a:lnB>
                      <a:noFill/>
                    </a:lnB>
                  </a:tcPr>
                </a:tc>
                <a:extLst>
                  <a:ext uri="{0D108BD9-81ED-4DB2-BD59-A6C34878D82A}">
                    <a16:rowId xmlns:a16="http://schemas.microsoft.com/office/drawing/2014/main" val="1511415531"/>
                  </a:ext>
                </a:extLst>
              </a:tr>
              <a:tr h="277246">
                <a:tc>
                  <a:txBody>
                    <a:bodyPr/>
                    <a:lstStyle/>
                    <a:p>
                      <a:r>
                        <a:rPr lang="en-US" sz="1200">
                          <a:hlinkClick r:id="rId57" tooltip="classmethod"/>
                        </a:rPr>
                        <a:t>classmethod()</a:t>
                      </a:r>
                      <a:endParaRPr lang="en-US" sz="1200"/>
                    </a:p>
                  </a:txBody>
                  <a:tcPr marL="60192" marR="60192" marT="30096" marB="30096" anchor="ctr">
                    <a:lnL>
                      <a:noFill/>
                    </a:lnL>
                    <a:lnR>
                      <a:noFill/>
                    </a:lnR>
                    <a:lnT>
                      <a:noFill/>
                    </a:lnT>
                    <a:lnB>
                      <a:noFill/>
                    </a:lnB>
                  </a:tcPr>
                </a:tc>
                <a:tc>
                  <a:txBody>
                    <a:bodyPr/>
                    <a:lstStyle/>
                    <a:p>
                      <a:r>
                        <a:rPr lang="en-US" sz="1200">
                          <a:hlinkClick r:id="rId58" tooltip="getattr"/>
                        </a:rPr>
                        <a:t>getattr()</a:t>
                      </a:r>
                      <a:endParaRPr lang="en-US" sz="1200"/>
                    </a:p>
                  </a:txBody>
                  <a:tcPr marL="60192" marR="60192" marT="30096" marB="30096" anchor="ctr">
                    <a:lnL>
                      <a:noFill/>
                    </a:lnL>
                    <a:lnR>
                      <a:noFill/>
                    </a:lnR>
                    <a:lnT>
                      <a:noFill/>
                    </a:lnT>
                    <a:lnB>
                      <a:noFill/>
                    </a:lnB>
                  </a:tcPr>
                </a:tc>
                <a:tc>
                  <a:txBody>
                    <a:bodyPr/>
                    <a:lstStyle/>
                    <a:p>
                      <a:r>
                        <a:rPr lang="en-US" sz="1200">
                          <a:hlinkClick r:id="rId59" tooltip="locals"/>
                        </a:rPr>
                        <a:t>locals()</a:t>
                      </a:r>
                      <a:endParaRPr lang="en-US" sz="1200"/>
                    </a:p>
                  </a:txBody>
                  <a:tcPr marL="60192" marR="60192" marT="30096" marB="30096" anchor="ctr">
                    <a:lnL>
                      <a:noFill/>
                    </a:lnL>
                    <a:lnR>
                      <a:noFill/>
                    </a:lnR>
                    <a:lnT>
                      <a:noFill/>
                    </a:lnT>
                    <a:lnB>
                      <a:noFill/>
                    </a:lnB>
                  </a:tcPr>
                </a:tc>
                <a:tc>
                  <a:txBody>
                    <a:bodyPr/>
                    <a:lstStyle/>
                    <a:p>
                      <a:r>
                        <a:rPr lang="en-US" sz="1200">
                          <a:hlinkClick r:id="rId60" tooltip="repr"/>
                        </a:rPr>
                        <a:t>repr()</a:t>
                      </a:r>
                      <a:endParaRPr lang="en-US" sz="1200"/>
                    </a:p>
                  </a:txBody>
                  <a:tcPr marL="60192" marR="60192" marT="30096" marB="30096" anchor="ctr">
                    <a:lnL>
                      <a:noFill/>
                    </a:lnL>
                    <a:lnR>
                      <a:noFill/>
                    </a:lnR>
                    <a:lnT>
                      <a:noFill/>
                    </a:lnT>
                    <a:lnB>
                      <a:noFill/>
                    </a:lnB>
                  </a:tcPr>
                </a:tc>
                <a:tc>
                  <a:txBody>
                    <a:bodyPr/>
                    <a:lstStyle/>
                    <a:p>
                      <a:r>
                        <a:rPr lang="en-US" sz="1200">
                          <a:hlinkClick r:id="rId61" tooltip="zip"/>
                        </a:rPr>
                        <a:t>zip()</a:t>
                      </a:r>
                      <a:endParaRPr lang="en-US" sz="1200"/>
                    </a:p>
                  </a:txBody>
                  <a:tcPr marL="60192" marR="60192" marT="30096" marB="30096" anchor="ctr">
                    <a:lnL>
                      <a:noFill/>
                    </a:lnL>
                    <a:lnR>
                      <a:noFill/>
                    </a:lnR>
                    <a:lnT>
                      <a:noFill/>
                    </a:lnT>
                    <a:lnB>
                      <a:noFill/>
                    </a:lnB>
                  </a:tcPr>
                </a:tc>
                <a:extLst>
                  <a:ext uri="{0D108BD9-81ED-4DB2-BD59-A6C34878D82A}">
                    <a16:rowId xmlns:a16="http://schemas.microsoft.com/office/drawing/2014/main" val="3269628952"/>
                  </a:ext>
                </a:extLst>
              </a:tr>
              <a:tr h="277246">
                <a:tc>
                  <a:txBody>
                    <a:bodyPr/>
                    <a:lstStyle/>
                    <a:p>
                      <a:r>
                        <a:rPr lang="en-US" sz="1200">
                          <a:hlinkClick r:id="rId62" tooltip="compile"/>
                        </a:rPr>
                        <a:t>compile()</a:t>
                      </a:r>
                      <a:endParaRPr lang="en-US" sz="1200"/>
                    </a:p>
                  </a:txBody>
                  <a:tcPr marL="60192" marR="60192" marT="30096" marB="30096" anchor="ctr">
                    <a:lnL>
                      <a:noFill/>
                    </a:lnL>
                    <a:lnR>
                      <a:noFill/>
                    </a:lnR>
                    <a:lnT>
                      <a:noFill/>
                    </a:lnT>
                    <a:lnB>
                      <a:noFill/>
                    </a:lnB>
                  </a:tcPr>
                </a:tc>
                <a:tc>
                  <a:txBody>
                    <a:bodyPr/>
                    <a:lstStyle/>
                    <a:p>
                      <a:r>
                        <a:rPr lang="en-US" sz="1200">
                          <a:hlinkClick r:id="rId63" tooltip="globals"/>
                        </a:rPr>
                        <a:t>globals()</a:t>
                      </a:r>
                      <a:endParaRPr lang="en-US" sz="1200"/>
                    </a:p>
                  </a:txBody>
                  <a:tcPr marL="60192" marR="60192" marT="30096" marB="30096" anchor="ctr">
                    <a:lnL>
                      <a:noFill/>
                    </a:lnL>
                    <a:lnR>
                      <a:noFill/>
                    </a:lnR>
                    <a:lnT>
                      <a:noFill/>
                    </a:lnT>
                    <a:lnB>
                      <a:noFill/>
                    </a:lnB>
                  </a:tcPr>
                </a:tc>
                <a:tc>
                  <a:txBody>
                    <a:bodyPr/>
                    <a:lstStyle/>
                    <a:p>
                      <a:r>
                        <a:rPr lang="en-US" sz="1200">
                          <a:hlinkClick r:id="rId64" tooltip="map"/>
                        </a:rPr>
                        <a:t>map()</a:t>
                      </a:r>
                      <a:endParaRPr lang="en-US" sz="1200"/>
                    </a:p>
                  </a:txBody>
                  <a:tcPr marL="60192" marR="60192" marT="30096" marB="30096" anchor="ctr">
                    <a:lnL>
                      <a:noFill/>
                    </a:lnL>
                    <a:lnR>
                      <a:noFill/>
                    </a:lnR>
                    <a:lnT>
                      <a:noFill/>
                    </a:lnT>
                    <a:lnB>
                      <a:noFill/>
                    </a:lnB>
                  </a:tcPr>
                </a:tc>
                <a:tc>
                  <a:txBody>
                    <a:bodyPr/>
                    <a:lstStyle/>
                    <a:p>
                      <a:r>
                        <a:rPr lang="en-US" sz="1200">
                          <a:hlinkClick r:id="rId65" tooltip="reversed"/>
                        </a:rPr>
                        <a:t>reversed()</a:t>
                      </a:r>
                      <a:endParaRPr lang="en-US" sz="1200"/>
                    </a:p>
                  </a:txBody>
                  <a:tcPr marL="60192" marR="60192" marT="30096" marB="30096" anchor="ctr">
                    <a:lnL>
                      <a:noFill/>
                    </a:lnL>
                    <a:lnR>
                      <a:noFill/>
                    </a:lnR>
                    <a:lnT>
                      <a:noFill/>
                    </a:lnT>
                    <a:lnB>
                      <a:noFill/>
                    </a:lnB>
                  </a:tcPr>
                </a:tc>
                <a:tc>
                  <a:txBody>
                    <a:bodyPr/>
                    <a:lstStyle/>
                    <a:p>
                      <a:r>
                        <a:rPr lang="en-US" sz="1200">
                          <a:hlinkClick r:id="rId66" tooltip="__import__"/>
                        </a:rPr>
                        <a:t>__import__()</a:t>
                      </a:r>
                      <a:endParaRPr lang="en-US" sz="1200"/>
                    </a:p>
                  </a:txBody>
                  <a:tcPr marL="60192" marR="60192" marT="30096" marB="30096" anchor="ctr">
                    <a:lnL>
                      <a:noFill/>
                    </a:lnL>
                    <a:lnR>
                      <a:noFill/>
                    </a:lnR>
                    <a:lnT>
                      <a:noFill/>
                    </a:lnT>
                    <a:lnB>
                      <a:noFill/>
                    </a:lnB>
                  </a:tcPr>
                </a:tc>
                <a:extLst>
                  <a:ext uri="{0D108BD9-81ED-4DB2-BD59-A6C34878D82A}">
                    <a16:rowId xmlns:a16="http://schemas.microsoft.com/office/drawing/2014/main" val="864520524"/>
                  </a:ext>
                </a:extLst>
              </a:tr>
              <a:tr h="277246">
                <a:tc>
                  <a:txBody>
                    <a:bodyPr/>
                    <a:lstStyle/>
                    <a:p>
                      <a:r>
                        <a:rPr lang="en-US" sz="1200">
                          <a:hlinkClick r:id="rId67" tooltip="complex"/>
                        </a:rPr>
                        <a:t>complex()</a:t>
                      </a:r>
                      <a:endParaRPr lang="en-US" sz="1200"/>
                    </a:p>
                  </a:txBody>
                  <a:tcPr marL="60192" marR="60192" marT="30096" marB="30096" anchor="ctr">
                    <a:lnL>
                      <a:noFill/>
                    </a:lnL>
                    <a:lnR>
                      <a:noFill/>
                    </a:lnR>
                    <a:lnT>
                      <a:noFill/>
                    </a:lnT>
                    <a:lnB>
                      <a:noFill/>
                    </a:lnB>
                  </a:tcPr>
                </a:tc>
                <a:tc>
                  <a:txBody>
                    <a:bodyPr/>
                    <a:lstStyle/>
                    <a:p>
                      <a:r>
                        <a:rPr lang="en-US" sz="1200">
                          <a:hlinkClick r:id="rId68" tooltip="hasattr"/>
                        </a:rPr>
                        <a:t>hasattr()</a:t>
                      </a:r>
                      <a:endParaRPr lang="en-US" sz="1200"/>
                    </a:p>
                  </a:txBody>
                  <a:tcPr marL="60192" marR="60192" marT="30096" marB="30096" anchor="ctr">
                    <a:lnL>
                      <a:noFill/>
                    </a:lnL>
                    <a:lnR>
                      <a:noFill/>
                    </a:lnR>
                    <a:lnT>
                      <a:noFill/>
                    </a:lnT>
                    <a:lnB>
                      <a:noFill/>
                    </a:lnB>
                  </a:tcPr>
                </a:tc>
                <a:tc>
                  <a:txBody>
                    <a:bodyPr/>
                    <a:lstStyle/>
                    <a:p>
                      <a:r>
                        <a:rPr lang="en-US" sz="1200">
                          <a:hlinkClick r:id="rId69" tooltip="max"/>
                        </a:rPr>
                        <a:t>max()</a:t>
                      </a:r>
                      <a:endParaRPr lang="en-US" sz="1200"/>
                    </a:p>
                  </a:txBody>
                  <a:tcPr marL="60192" marR="60192" marT="30096" marB="30096" anchor="ctr">
                    <a:lnL>
                      <a:noFill/>
                    </a:lnL>
                    <a:lnR>
                      <a:noFill/>
                    </a:lnR>
                    <a:lnT>
                      <a:noFill/>
                    </a:lnT>
                    <a:lnB>
                      <a:noFill/>
                    </a:lnB>
                  </a:tcPr>
                </a:tc>
                <a:tc>
                  <a:txBody>
                    <a:bodyPr/>
                    <a:lstStyle/>
                    <a:p>
                      <a:r>
                        <a:rPr lang="en-US" sz="1200">
                          <a:hlinkClick r:id="rId70" tooltip="round"/>
                        </a:rPr>
                        <a:t>round()</a:t>
                      </a:r>
                      <a:endParaRPr lang="en-US" sz="1200"/>
                    </a:p>
                  </a:txBody>
                  <a:tcPr marL="60192" marR="60192" marT="30096" marB="30096" anchor="ctr">
                    <a:lnL>
                      <a:noFill/>
                    </a:lnL>
                    <a:lnR>
                      <a:noFill/>
                    </a:lnR>
                    <a:lnT>
                      <a:noFill/>
                    </a:lnT>
                    <a:lnB>
                      <a:noFill/>
                    </a:lnB>
                  </a:tcPr>
                </a:tc>
                <a:tc>
                  <a:txBody>
                    <a:bodyPr/>
                    <a:lstStyle/>
                    <a:p>
                      <a:endParaRPr lang="en-US" sz="1200" dirty="0"/>
                    </a:p>
                  </a:txBody>
                  <a:tcPr marL="60192" marR="60192" marT="30096" marB="30096" anchor="ctr">
                    <a:lnL>
                      <a:noFill/>
                    </a:lnL>
                    <a:lnR>
                      <a:noFill/>
                    </a:lnR>
                    <a:lnT>
                      <a:noFill/>
                    </a:lnT>
                    <a:lnB>
                      <a:noFill/>
                    </a:lnB>
                  </a:tcPr>
                </a:tc>
                <a:extLst>
                  <a:ext uri="{0D108BD9-81ED-4DB2-BD59-A6C34878D82A}">
                    <a16:rowId xmlns:a16="http://schemas.microsoft.com/office/drawing/2014/main" val="627686984"/>
                  </a:ext>
                </a:extLst>
              </a:tr>
            </a:tbl>
          </a:graphicData>
        </a:graphic>
      </p:graphicFrame>
    </p:spTree>
    <p:extLst>
      <p:ext uri="{BB962C8B-B14F-4D97-AF65-F5344CB8AC3E}">
        <p14:creationId xmlns:p14="http://schemas.microsoft.com/office/powerpoint/2010/main" val="138405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2852-6C94-488C-B408-1D52DF49DA85}"/>
              </a:ext>
            </a:extLst>
          </p:cNvPr>
          <p:cNvSpPr>
            <a:spLocks noGrp="1"/>
          </p:cNvSpPr>
          <p:nvPr>
            <p:ph type="title"/>
          </p:nvPr>
        </p:nvSpPr>
        <p:spPr/>
        <p:txBody>
          <a:bodyPr/>
          <a:lstStyle/>
          <a:p>
            <a:r>
              <a:rPr lang="en-US" dirty="0"/>
              <a:t>Overview of some libs </a:t>
            </a:r>
          </a:p>
        </p:txBody>
      </p:sp>
      <p:sp>
        <p:nvSpPr>
          <p:cNvPr id="3" name="Content Placeholder 2">
            <a:extLst>
              <a:ext uri="{FF2B5EF4-FFF2-40B4-BE49-F238E27FC236}">
                <a16:creationId xmlns:a16="http://schemas.microsoft.com/office/drawing/2014/main" id="{9D2CA14B-21DE-4F8A-BB77-C6779290FF35}"/>
              </a:ext>
            </a:extLst>
          </p:cNvPr>
          <p:cNvSpPr>
            <a:spLocks noGrp="1"/>
          </p:cNvSpPr>
          <p:nvPr>
            <p:ph idx="1"/>
          </p:nvPr>
        </p:nvSpPr>
        <p:spPr/>
        <p:txBody>
          <a:bodyPr/>
          <a:lstStyle/>
          <a:p>
            <a:r>
              <a:rPr lang="en-US" dirty="0" err="1"/>
              <a:t>Numba</a:t>
            </a:r>
            <a:endParaRPr lang="en-US" dirty="0"/>
          </a:p>
          <a:p>
            <a:r>
              <a:rPr lang="en-US" dirty="0"/>
              <a:t>Pandas</a:t>
            </a:r>
          </a:p>
          <a:p>
            <a:r>
              <a:rPr lang="en-US" dirty="0" err="1"/>
              <a:t>Numpy</a:t>
            </a:r>
            <a:endParaRPr lang="en-US" dirty="0"/>
          </a:p>
          <a:p>
            <a:r>
              <a:rPr lang="en-US" dirty="0" err="1"/>
              <a:t>Ctypes</a:t>
            </a:r>
            <a:endParaRPr lang="en-US" dirty="0"/>
          </a:p>
          <a:p>
            <a:endParaRPr lang="en-US" dirty="0"/>
          </a:p>
        </p:txBody>
      </p:sp>
    </p:spTree>
    <p:extLst>
      <p:ext uri="{BB962C8B-B14F-4D97-AF65-F5344CB8AC3E}">
        <p14:creationId xmlns:p14="http://schemas.microsoft.com/office/powerpoint/2010/main" val="28748292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TotalTime>
  <Words>608</Words>
  <Application>Microsoft Office PowerPoint</Application>
  <PresentationFormat>Widescreen</PresentationFormat>
  <Paragraphs>143</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PyTrainings </vt:lpstr>
      <vt:lpstr>How does this training work? </vt:lpstr>
      <vt:lpstr>Part 1  </vt:lpstr>
      <vt:lpstr>Part 2</vt:lpstr>
      <vt:lpstr>Re-loop</vt:lpstr>
      <vt:lpstr>Re-loop</vt:lpstr>
      <vt:lpstr>Re-loop </vt:lpstr>
      <vt:lpstr>All Built-ins functions  </vt:lpstr>
      <vt:lpstr>Overview of some libs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PyTrainings </dc:title>
  <dc:creator>Viswanatha Srinivas</dc:creator>
  <cp:lastModifiedBy>Viswanatha Srinivas</cp:lastModifiedBy>
  <cp:revision>6</cp:revision>
  <dcterms:created xsi:type="dcterms:W3CDTF">2020-03-30T11:34:52Z</dcterms:created>
  <dcterms:modified xsi:type="dcterms:W3CDTF">2020-03-30T12:22:56Z</dcterms:modified>
</cp:coreProperties>
</file>