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sldIdLst>
    <p:sldId id="257" r:id="rId7"/>
    <p:sldId id="258" r:id="rId8"/>
    <p:sldId id="262" r:id="rId9"/>
    <p:sldId id="259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87" r:id="rId22"/>
    <p:sldId id="277" r:id="rId23"/>
    <p:sldId id="278" r:id="rId24"/>
    <p:sldId id="280" r:id="rId25"/>
    <p:sldId id="284" r:id="rId26"/>
    <p:sldId id="286" r:id="rId27"/>
    <p:sldId id="285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kletter, Brian (Nokia - CA/Ottawa)" initials="LB(-C" lastIdx="1" clrIdx="0">
    <p:extLst>
      <p:ext uri="{19B8F6BF-5375-455C-9EA6-DF929625EA0E}">
        <p15:presenceInfo xmlns:p15="http://schemas.microsoft.com/office/powerpoint/2012/main" userId="S::brian.linkletter@nokia.com::d53f4cb6-8d58-4ea9-baae-9dfd05d35ec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0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kletter, Brian (Nokia - CA/Ottawa)" userId="d53f4cb6-8d58-4ea9-baae-9dfd05d35ec4" providerId="ADAL" clId="{06E460DA-7255-4F3C-8CC7-787786D3C964}"/>
    <pc:docChg chg="custSel delSld modSld">
      <pc:chgData name="Linkletter, Brian (Nokia - CA/Ottawa)" userId="d53f4cb6-8d58-4ea9-baae-9dfd05d35ec4" providerId="ADAL" clId="{06E460DA-7255-4F3C-8CC7-787786D3C964}" dt="2022-02-03T02:37:56.038" v="139" actId="20577"/>
      <pc:docMkLst>
        <pc:docMk/>
      </pc:docMkLst>
      <pc:sldChg chg="modSp">
        <pc:chgData name="Linkletter, Brian (Nokia - CA/Ottawa)" userId="d53f4cb6-8d58-4ea9-baae-9dfd05d35ec4" providerId="ADAL" clId="{06E460DA-7255-4F3C-8CC7-787786D3C964}" dt="2022-02-03T02:32:21.154" v="16"/>
        <pc:sldMkLst>
          <pc:docMk/>
          <pc:sldMk cId="2297238221" sldId="258"/>
        </pc:sldMkLst>
        <pc:spChg chg="mod">
          <ac:chgData name="Linkletter, Brian (Nokia - CA/Ottawa)" userId="d53f4cb6-8d58-4ea9-baae-9dfd05d35ec4" providerId="ADAL" clId="{06E460DA-7255-4F3C-8CC7-787786D3C964}" dt="2022-02-03T02:32:21.154" v="16"/>
          <ac:spMkLst>
            <pc:docMk/>
            <pc:sldMk cId="2297238221" sldId="258"/>
            <ac:spMk id="2" creationId="{632A5EF9-BABD-476B-A4DA-D1C1B6542C56}"/>
          </ac:spMkLst>
        </pc:spChg>
      </pc:sldChg>
      <pc:sldChg chg="modSp mod">
        <pc:chgData name="Linkletter, Brian (Nokia - CA/Ottawa)" userId="d53f4cb6-8d58-4ea9-baae-9dfd05d35ec4" providerId="ADAL" clId="{06E460DA-7255-4F3C-8CC7-787786D3C964}" dt="2022-02-03T02:34:40.620" v="102" actId="14100"/>
        <pc:sldMkLst>
          <pc:docMk/>
          <pc:sldMk cId="1162781756" sldId="268"/>
        </pc:sldMkLst>
        <pc:spChg chg="mod">
          <ac:chgData name="Linkletter, Brian (Nokia - CA/Ottawa)" userId="d53f4cb6-8d58-4ea9-baae-9dfd05d35ec4" providerId="ADAL" clId="{06E460DA-7255-4F3C-8CC7-787786D3C964}" dt="2022-02-03T02:34:40.620" v="102" actId="14100"/>
          <ac:spMkLst>
            <pc:docMk/>
            <pc:sldMk cId="1162781756" sldId="268"/>
            <ac:spMk id="2" creationId="{632A5EF9-BABD-476B-A4DA-D1C1B6542C56}"/>
          </ac:spMkLst>
        </pc:spChg>
      </pc:sldChg>
      <pc:sldChg chg="modSp mod">
        <pc:chgData name="Linkletter, Brian (Nokia - CA/Ottawa)" userId="d53f4cb6-8d58-4ea9-baae-9dfd05d35ec4" providerId="ADAL" clId="{06E460DA-7255-4F3C-8CC7-787786D3C964}" dt="2022-02-02T21:35:02.849" v="14" actId="404"/>
        <pc:sldMkLst>
          <pc:docMk/>
          <pc:sldMk cId="1923920383" sldId="271"/>
        </pc:sldMkLst>
        <pc:spChg chg="mod">
          <ac:chgData name="Linkletter, Brian (Nokia - CA/Ottawa)" userId="d53f4cb6-8d58-4ea9-baae-9dfd05d35ec4" providerId="ADAL" clId="{06E460DA-7255-4F3C-8CC7-787786D3C964}" dt="2022-02-02T21:35:02.849" v="14" actId="404"/>
          <ac:spMkLst>
            <pc:docMk/>
            <pc:sldMk cId="1923920383" sldId="271"/>
            <ac:spMk id="3" creationId="{3EB32431-6405-421F-B4A0-8F947140FF6C}"/>
          </ac:spMkLst>
        </pc:spChg>
      </pc:sldChg>
      <pc:sldChg chg="del">
        <pc:chgData name="Linkletter, Brian (Nokia - CA/Ottawa)" userId="d53f4cb6-8d58-4ea9-baae-9dfd05d35ec4" providerId="ADAL" clId="{06E460DA-7255-4F3C-8CC7-787786D3C964}" dt="2022-02-02T19:27:54.368" v="0" actId="47"/>
        <pc:sldMkLst>
          <pc:docMk/>
          <pc:sldMk cId="2460370622" sldId="274"/>
        </pc:sldMkLst>
      </pc:sldChg>
      <pc:sldChg chg="modSp mod">
        <pc:chgData name="Linkletter, Brian (Nokia - CA/Ottawa)" userId="d53f4cb6-8d58-4ea9-baae-9dfd05d35ec4" providerId="ADAL" clId="{06E460DA-7255-4F3C-8CC7-787786D3C964}" dt="2022-02-03T02:37:56.038" v="139" actId="20577"/>
        <pc:sldMkLst>
          <pc:docMk/>
          <pc:sldMk cId="3440510545" sldId="284"/>
        </pc:sldMkLst>
        <pc:spChg chg="mod">
          <ac:chgData name="Linkletter, Brian (Nokia - CA/Ottawa)" userId="d53f4cb6-8d58-4ea9-baae-9dfd05d35ec4" providerId="ADAL" clId="{06E460DA-7255-4F3C-8CC7-787786D3C964}" dt="2022-02-03T02:37:56.038" v="139" actId="20577"/>
          <ac:spMkLst>
            <pc:docMk/>
            <pc:sldMk cId="3440510545" sldId="284"/>
            <ac:spMk id="2" creationId="{632A5EF9-BABD-476B-A4DA-D1C1B6542C56}"/>
          </ac:spMkLst>
        </pc:spChg>
      </pc:sldChg>
      <pc:sldChg chg="addSp modSp mod">
        <pc:chgData name="Linkletter, Brian (Nokia - CA/Ottawa)" userId="d53f4cb6-8d58-4ea9-baae-9dfd05d35ec4" providerId="ADAL" clId="{06E460DA-7255-4F3C-8CC7-787786D3C964}" dt="2022-02-03T02:36:58.988" v="129" actId="14100"/>
        <pc:sldMkLst>
          <pc:docMk/>
          <pc:sldMk cId="174294911" sldId="287"/>
        </pc:sldMkLst>
        <pc:spChg chg="mod">
          <ac:chgData name="Linkletter, Brian (Nokia - CA/Ottawa)" userId="d53f4cb6-8d58-4ea9-baae-9dfd05d35ec4" providerId="ADAL" clId="{06E460DA-7255-4F3C-8CC7-787786D3C964}" dt="2022-02-03T02:36:55.825" v="128" actId="20577"/>
          <ac:spMkLst>
            <pc:docMk/>
            <pc:sldMk cId="174294911" sldId="287"/>
            <ac:spMk id="2" creationId="{632A5EF9-BABD-476B-A4DA-D1C1B6542C56}"/>
          </ac:spMkLst>
        </pc:spChg>
        <pc:spChg chg="add mod">
          <ac:chgData name="Linkletter, Brian (Nokia - CA/Ottawa)" userId="d53f4cb6-8d58-4ea9-baae-9dfd05d35ec4" providerId="ADAL" clId="{06E460DA-7255-4F3C-8CC7-787786D3C964}" dt="2022-02-03T02:36:58.988" v="129" actId="14100"/>
          <ac:spMkLst>
            <pc:docMk/>
            <pc:sldMk cId="174294911" sldId="287"/>
            <ac:spMk id="3" creationId="{0EEB4E22-7C71-42BB-A239-4AB039BA44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24D3-714C-4E40-AE00-A5137D5C1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591E4-11E4-4C14-8C66-087DB6C8B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23B72-E200-483A-87BA-582032085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DC09-B588-458E-A523-0400C3C103A9}" type="datetimeFigureOut">
              <a:rPr lang="en-CA" smtClean="0"/>
              <a:t>2022-02-02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F3AD-589E-44F7-A5B3-28EAEFA0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E3C0B-8292-4893-81AC-1B155AF8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D600-C43D-41CC-93A9-CC746299C3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692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BD3B-3624-48FC-A704-83C0CA3E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60935-D7D9-4B63-8193-A358A6EED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AA022-9D54-4CDB-8294-8BB7E674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DC09-B588-458E-A523-0400C3C103A9}" type="datetimeFigureOut">
              <a:rPr lang="en-CA" smtClean="0"/>
              <a:t>2022-02-02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C66B8-4831-4B7A-9D6E-7897DE54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EC9DD-099F-48C4-B868-E487F5FD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D600-C43D-41CC-93A9-CC746299C3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53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49A51-947E-41AE-ACEF-200E89A52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02BC4-64E8-4CD7-B5FD-74645EEFD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FE60-9B25-4038-B6AE-E55AFD5C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DC09-B588-458E-A523-0400C3C103A9}" type="datetimeFigureOut">
              <a:rPr lang="en-CA" smtClean="0"/>
              <a:t>2022-02-02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1E3B4-91A8-4A21-B923-CF3D167D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9E01-8A6B-425D-909C-C940B852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D600-C43D-41CC-93A9-CC746299C3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71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A5F0C-4FFA-430E-AA6F-0910ED5D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A193-B3BA-4F9C-9204-822A3EE67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B13C4-D81D-4DE2-9113-C4057586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DC09-B588-458E-A523-0400C3C103A9}" type="datetimeFigureOut">
              <a:rPr lang="en-CA" smtClean="0"/>
              <a:t>2022-02-02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855C9-E925-4DC0-88FD-C1C0D667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FC0E1-90B2-4D75-B588-4241B1B1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D600-C43D-41CC-93A9-CC746299C3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31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5A4C-CECD-4648-B596-F5FCF7F4B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991DC-E398-4ACF-BE50-87BBDA258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A466D-C17A-4A56-8CC2-3AD7B1FA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DC09-B588-458E-A523-0400C3C103A9}" type="datetimeFigureOut">
              <a:rPr lang="en-CA" smtClean="0"/>
              <a:t>2022-02-02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C440F-688F-49F0-B12B-793ED347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E577F-DB97-48CD-8556-36CD9AD3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D600-C43D-41CC-93A9-CC746299C3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706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AE6C-BE2D-4BF6-BDEF-0E55140FD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6E9A8-D78A-40BA-A5BA-3E2394205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5DC96-3B85-4298-A7E1-369EC9648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6E4A6-127A-4A9B-92D1-73A2390F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DC09-B588-458E-A523-0400C3C103A9}" type="datetimeFigureOut">
              <a:rPr lang="en-CA" smtClean="0"/>
              <a:t>2022-02-02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11809-3B09-474D-88BE-64B0152E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BAC66-F45E-437A-859A-97AE9C18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D600-C43D-41CC-93A9-CC746299C3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69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BF96-CBBB-40CC-BF24-6D664C89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BF865-8245-40F7-830A-85ACE2CB7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5D493-CAF0-4AF9-8EC0-3DA873328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3477D-CEE2-4590-82C9-FE5011FB4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09275-B0DA-40B5-AE3E-0DC74A7CE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F045E-5C19-4603-B54E-C3661BD0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DC09-B588-458E-A523-0400C3C103A9}" type="datetimeFigureOut">
              <a:rPr lang="en-CA" smtClean="0"/>
              <a:t>2022-02-02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8DBC49-9389-402F-A97A-329E4800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66A88-CBB6-4968-A020-9E9394D9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D600-C43D-41CC-93A9-CC746299C3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51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A85F-180C-42AA-BD58-587EB008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B21310-9ACA-406C-898A-0DCF3947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DC09-B588-458E-A523-0400C3C103A9}" type="datetimeFigureOut">
              <a:rPr lang="en-CA" smtClean="0"/>
              <a:t>2022-02-02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581A6-E1E6-4EE5-97F2-7A2252DC7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94F3D-9A7A-4B68-AB2E-42B0F526D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D600-C43D-41CC-93A9-CC746299C3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22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757F6-CD6E-4EA1-B8EC-EA4FD8AE3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DC09-B588-458E-A523-0400C3C103A9}" type="datetimeFigureOut">
              <a:rPr lang="en-CA" smtClean="0"/>
              <a:t>2022-02-02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AD1FD-893D-4242-9F8A-534738B0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583EF-4CE9-4E15-80DB-29476332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D600-C43D-41CC-93A9-CC746299C3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966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F024-9E4A-4D73-A096-529607C1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ED1A-2895-4A10-BCFF-DAE0A311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A7FB8-E967-454B-8A64-9EAD94EF8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CDEF3-0130-4CB7-BBBB-AAAF993C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DC09-B588-458E-A523-0400C3C103A9}" type="datetimeFigureOut">
              <a:rPr lang="en-CA" smtClean="0"/>
              <a:t>2022-02-02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2D99A-AB29-44D6-9AE3-E16648048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CD580-A4E3-4728-AD48-1F45AB7C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D600-C43D-41CC-93A9-CC746299C3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67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D740-F6A7-4675-B1A2-AE369EAB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05F81-B5F7-443B-9ADE-555072F4B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E3F34-EA0F-49F0-9E89-05CA6E9F1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18B1E-2DC7-403E-97A9-99C57B60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3DC09-B588-458E-A523-0400C3C103A9}" type="datetimeFigureOut">
              <a:rPr lang="en-CA" smtClean="0"/>
              <a:t>2022-02-02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C2893-69C5-400C-8280-386DC597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26646-7AAF-4ED0-8CA4-5F66B20C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D600-C43D-41CC-93A9-CC746299C3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63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617A6A-4DA2-4D38-876E-D1BC3FDE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2FB1C-B315-4686-AC92-9D913850A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12F90-4B3B-47E6-8FD1-8300B6036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3DC09-B588-458E-A523-0400C3C103A9}" type="datetimeFigureOut">
              <a:rPr lang="en-CA" smtClean="0"/>
              <a:t>2022-02-02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3789A-B7AF-4F3E-813D-915281600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06FC8-FF8A-4F8B-A17F-79C98A905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CD600-C43D-41CC-93A9-CC746299C3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70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f-strings/#:~:text=In%20Python%20source%20code%2C%20an%20f-string%20is%20a,with%20the%20string%20literal%20part%20of%20the%20f-string.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virtual-environments-a-primer/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command-line-arguments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yammer.com/main/groups/eyJfdHlwZSI6Ikdyb3VwIiwiaWQiOiI3MTA1NzgyIn0/new" TargetMode="External"/><Relationship Id="rId2" Type="http://schemas.openxmlformats.org/officeDocument/2006/relationships/hyperlink" Target="https://www.yammer.com/api/v1/uploaded_files/158755287/preview/Python-minimum-guide.doc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docs/" TargetMode="External"/><Relationship Id="rId5" Type="http://schemas.openxmlformats.org/officeDocument/2006/relationships/hyperlink" Target="https://docs.microsoft.com/en-us/power-bi/connect-data/desktop-python-scripts" TargetMode="External"/><Relationship Id="rId4" Type="http://schemas.openxmlformats.org/officeDocument/2006/relationships/hyperlink" Target="https://docs.microsoft.com/en-us/windows/python/beginner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ernoon.com/10-reasons-to-learn-python-in-2018-f473dc35e2ee" TargetMode="External"/><Relationship Id="rId7" Type="http://schemas.openxmlformats.org/officeDocument/2006/relationships/hyperlink" Target="https://docs.microsoft.com/en-us/power-bi/connect-data/desktop-python-scripts" TargetMode="External"/><Relationship Id="rId2" Type="http://schemas.openxmlformats.org/officeDocument/2006/relationships/hyperlink" Target="https://pypl.github.io/PYPL.html#:~:text=The%20PYPL%20PopularitY%20of%20Programming%20Language%20Index%20is,one%20to%20use%20in%20a%20new%20software%20project.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jakevdp.github.io/PythonDataScienceHandbook/" TargetMode="External"/><Relationship Id="rId5" Type="http://schemas.openxmlformats.org/officeDocument/2006/relationships/hyperlink" Target="https://pypi.org/" TargetMode="External"/><Relationship Id="rId4" Type="http://schemas.openxmlformats.org/officeDocument/2006/relationships/hyperlink" Target="https://dev.to/richarddevers/modern-python-setup-for-quality-development-59f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ca/p/python-310/9pjpw5ldxlz5" TargetMode="External"/><Relationship Id="rId2" Type="http://schemas.openxmlformats.org/officeDocument/2006/relationships/hyperlink" Target="https://www.microsoft.com/en-ca/p/windows-terminal/9n0dx20hk701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micro-editor.github.i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3D5C8B4-5641-4448-86DC-FB0E13127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91683A-1BA3-47A5-B8B6-2CA7CFDA4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63" y="725520"/>
            <a:ext cx="9883874" cy="333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5A1FF6-2C0A-4B6A-B948-B4A7E1886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91914"/>
            <a:ext cx="9144000" cy="2387600"/>
          </a:xfrm>
        </p:spPr>
        <p:txBody>
          <a:bodyPr>
            <a:noAutofit/>
          </a:bodyPr>
          <a:lstStyle/>
          <a:p>
            <a:r>
              <a:rPr lang="en-CA" sz="5400" dirty="0">
                <a:latin typeface="+mn-lt"/>
              </a:rPr>
              <a:t>The Minimum </a:t>
            </a:r>
            <a:br>
              <a:rPr lang="en-CA" sz="5400" dirty="0">
                <a:latin typeface="+mn-lt"/>
              </a:rPr>
            </a:br>
            <a:r>
              <a:rPr lang="en-CA" sz="5400" dirty="0">
                <a:latin typeface="+mn-lt"/>
              </a:rPr>
              <a:t>You Need to Know</a:t>
            </a:r>
          </a:p>
        </p:txBody>
      </p:sp>
    </p:spTree>
    <p:extLst>
      <p:ext uri="{BB962C8B-B14F-4D97-AF65-F5344CB8AC3E}">
        <p14:creationId xmlns:p14="http://schemas.microsoft.com/office/powerpoint/2010/main" val="3988404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A5EF9-BABD-476B-A4DA-D1C1B6542C56}"/>
              </a:ext>
            </a:extLst>
          </p:cNvPr>
          <p:cNvSpPr txBox="1"/>
          <p:nvPr/>
        </p:nvSpPr>
        <p:spPr>
          <a:xfrm>
            <a:off x="1106129" y="943897"/>
            <a:ext cx="994041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Object methods</a:t>
            </a:r>
            <a:br>
              <a:rPr lang="en-CA" sz="4400" dirty="0"/>
            </a:br>
            <a:endParaRPr lang="en-CA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Objects have built-in functions called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Syntax is </a:t>
            </a:r>
            <a:r>
              <a:rPr lang="en-CA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object.method</a:t>
            </a:r>
            <a:r>
              <a:rPr lang="en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(arguments)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Example:</a:t>
            </a:r>
          </a:p>
          <a:p>
            <a:pPr lvl="2"/>
            <a:r>
              <a:rPr lang="en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 = 100</a:t>
            </a:r>
          </a:p>
          <a:p>
            <a:pPr lvl="2"/>
            <a:r>
              <a:rPr lang="en-CA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a.bit_length</a:t>
            </a:r>
            <a:r>
              <a:rPr lang="en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CA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16819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A5EF9-BABD-476B-A4DA-D1C1B6542C56}"/>
              </a:ext>
            </a:extLst>
          </p:cNvPr>
          <p:cNvSpPr txBox="1"/>
          <p:nvPr/>
        </p:nvSpPr>
        <p:spPr>
          <a:xfrm>
            <a:off x="1106129" y="943897"/>
            <a:ext cx="5334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Core Object Types</a:t>
            </a:r>
            <a:br>
              <a:rPr lang="en-CA" sz="4400" dirty="0"/>
            </a:br>
            <a:endParaRPr lang="en-CA" sz="4400" dirty="0"/>
          </a:p>
          <a:p>
            <a:pPr marL="273050" indent="-27305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33333"/>
                </a:solidFill>
                <a:effectLst/>
                <a:latin typeface="Helvetica Neue"/>
              </a:rPr>
              <a:t>Integers</a:t>
            </a:r>
          </a:p>
          <a:p>
            <a:pPr marL="273050" indent="-27305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33333"/>
                </a:solidFill>
                <a:effectLst/>
                <a:latin typeface="Helvetica Neue"/>
              </a:rPr>
              <a:t>Floating point </a:t>
            </a:r>
            <a:r>
              <a:rPr lang="en-US" sz="3600" dirty="0">
                <a:solidFill>
                  <a:srgbClr val="333333"/>
                </a:solidFill>
                <a:latin typeface="Helvetica Neue"/>
              </a:rPr>
              <a:t>number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Helvetica Neue"/>
              </a:rPr>
              <a:t>s</a:t>
            </a:r>
          </a:p>
          <a:p>
            <a:pPr marL="273050" indent="-27305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33333"/>
                </a:solidFill>
                <a:effectLst/>
                <a:latin typeface="Helvetica Neue"/>
              </a:rPr>
              <a:t>Files</a:t>
            </a:r>
            <a:endParaRPr lang="en-CA" sz="3600" dirty="0"/>
          </a:p>
          <a:p>
            <a:pPr marL="273050" indent="-27305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33333"/>
                </a:solidFill>
                <a:effectLst/>
                <a:latin typeface="Helvetica Neue"/>
              </a:rPr>
              <a:t>Strings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B32431-6405-421F-B4A0-8F947140FF6C}"/>
              </a:ext>
            </a:extLst>
          </p:cNvPr>
          <p:cNvSpPr txBox="1"/>
          <p:nvPr/>
        </p:nvSpPr>
        <p:spPr>
          <a:xfrm>
            <a:off x="6440129" y="943897"/>
            <a:ext cx="498987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   </a:t>
            </a:r>
            <a:br>
              <a:rPr lang="en-CA" sz="4400" dirty="0"/>
            </a:br>
            <a:endParaRPr lang="en-CA" sz="4400" dirty="0"/>
          </a:p>
          <a:p>
            <a:pPr marL="273050" indent="-27305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33333"/>
                </a:solidFill>
                <a:effectLst/>
                <a:latin typeface="Helvetica Neue"/>
              </a:rPr>
              <a:t>Lists</a:t>
            </a:r>
          </a:p>
          <a:p>
            <a:pPr marL="273050" indent="-27305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33333"/>
                </a:solidFill>
                <a:effectLst/>
                <a:latin typeface="Helvetica Neue"/>
              </a:rPr>
              <a:t>Tuples</a:t>
            </a:r>
          </a:p>
          <a:p>
            <a:pPr marL="273050" indent="-27305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333333"/>
                </a:solidFill>
                <a:latin typeface="Helvetica Neue"/>
              </a:rPr>
              <a:t>Dictionaries</a:t>
            </a:r>
            <a:endParaRPr lang="en-US" sz="3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273050" indent="-27305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333333"/>
                </a:solidFill>
                <a:effectLst/>
                <a:latin typeface="Helvetica Neue"/>
              </a:rPr>
              <a:t>Program Unit objects</a:t>
            </a:r>
          </a:p>
          <a:p>
            <a:pPr marL="730250" lvl="1" indent="-2730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Operations</a:t>
            </a:r>
          </a:p>
          <a:p>
            <a:pPr marL="730250" lvl="1" indent="-2730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Functions</a:t>
            </a:r>
          </a:p>
          <a:p>
            <a:pPr marL="730250" lvl="1" indent="-2730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Modules</a:t>
            </a:r>
          </a:p>
          <a:p>
            <a:pPr marL="730250" lvl="1" indent="-2730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923920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A5EF9-BABD-476B-A4DA-D1C1B6542C56}"/>
              </a:ext>
            </a:extLst>
          </p:cNvPr>
          <p:cNvSpPr txBox="1"/>
          <p:nvPr/>
        </p:nvSpPr>
        <p:spPr>
          <a:xfrm>
            <a:off x="1106129" y="943897"/>
            <a:ext cx="99404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Object mutability</a:t>
            </a:r>
            <a:br>
              <a:rPr lang="en-CA" sz="4400" dirty="0"/>
            </a:br>
            <a:endParaRPr lang="en-CA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Some objects are immutable and cannot be changed in 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Integers, floating point numbers, strings, tuples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Other objects are mutable and can be changed in 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Lists, dictionaries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Important to know if copying objects</a:t>
            </a:r>
          </a:p>
        </p:txBody>
      </p:sp>
    </p:spTree>
    <p:extLst>
      <p:ext uri="{BB962C8B-B14F-4D97-AF65-F5344CB8AC3E}">
        <p14:creationId xmlns:p14="http://schemas.microsoft.com/office/powerpoint/2010/main" val="353710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A5EF9-BABD-476B-A4DA-D1C1B6542C56}"/>
              </a:ext>
            </a:extLst>
          </p:cNvPr>
          <p:cNvSpPr txBox="1"/>
          <p:nvPr/>
        </p:nvSpPr>
        <p:spPr>
          <a:xfrm>
            <a:off x="1106129" y="943897"/>
            <a:ext cx="1030863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Statements</a:t>
            </a:r>
            <a:br>
              <a:rPr lang="en-CA" sz="4400" dirty="0"/>
            </a:br>
            <a:endParaRPr lang="en-CA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Assignment statements: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= 100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Call statements: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fun('skiing') </a:t>
            </a:r>
            <a:r>
              <a:rPr lang="en-US" sz="3600" dirty="0"/>
              <a:t>or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a.bit_length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Selecting statements: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dirty="0"/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3600" dirty="0"/>
              <a:t>, and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Iteration statements: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Loop statements: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3600" dirty="0"/>
              <a:t>,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3600" dirty="0"/>
              <a:t>, and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Function statements: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649283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A5EF9-BABD-476B-A4DA-D1C1B6542C56}"/>
              </a:ext>
            </a:extLst>
          </p:cNvPr>
          <p:cNvSpPr txBox="1"/>
          <p:nvPr/>
        </p:nvSpPr>
        <p:spPr>
          <a:xfrm>
            <a:off x="1106129" y="943897"/>
            <a:ext cx="9940413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Operators</a:t>
            </a:r>
            <a:br>
              <a:rPr lang="en-CA" sz="4400" dirty="0"/>
            </a:br>
            <a:endParaRPr lang="en-CA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Assignment operators like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Arithmetic operators like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/>
              <a:t>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3600" dirty="0"/>
              <a:t>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600" dirty="0"/>
              <a:t>, and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Comparison operators like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600" dirty="0"/>
              <a:t>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sz="3600" dirty="0"/>
              <a:t>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3600" dirty="0"/>
              <a:t>, and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Logic operators like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3600" dirty="0"/>
              <a:t>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3600" dirty="0"/>
              <a:t>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3600" dirty="0"/>
              <a:t>, and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endParaRPr lang="en-CA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596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A5EF9-BABD-476B-A4DA-D1C1B6542C56}"/>
              </a:ext>
            </a:extLst>
          </p:cNvPr>
          <p:cNvSpPr txBox="1"/>
          <p:nvPr/>
        </p:nvSpPr>
        <p:spPr>
          <a:xfrm>
            <a:off x="1106129" y="943897"/>
            <a:ext cx="49898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Syntax</a:t>
            </a:r>
            <a:br>
              <a:rPr lang="en-CA" sz="4400" dirty="0"/>
            </a:br>
            <a:endParaRPr lang="en-CA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White space is used to define code blocks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Indent code inside iterators, loops, functions, or selector statements. </a:t>
            </a:r>
            <a:endParaRPr lang="en-CA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5BF6A-841B-458A-98F8-90FE20FAB629}"/>
              </a:ext>
            </a:extLst>
          </p:cNvPr>
          <p:cNvSpPr txBox="1"/>
          <p:nvPr/>
        </p:nvSpPr>
        <p:spPr>
          <a:xfrm>
            <a:off x="6659880" y="882341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20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= 3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a &gt; b: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range(c):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= a + 1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print(b)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range(c):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b + 2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print(b)</a:t>
            </a:r>
            <a:endParaRPr lang="en-CA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300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A5EF9-BABD-476B-A4DA-D1C1B6542C56}"/>
              </a:ext>
            </a:extLst>
          </p:cNvPr>
          <p:cNvSpPr txBox="1"/>
          <p:nvPr/>
        </p:nvSpPr>
        <p:spPr>
          <a:xfrm>
            <a:off x="1106129" y="943897"/>
            <a:ext cx="994041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F-Strings</a:t>
            </a:r>
            <a:br>
              <a:rPr lang="en-CA" sz="4400" dirty="0"/>
            </a:br>
            <a:endParaRPr lang="en-CA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>
                <a:hlinkClick r:id="rId2"/>
              </a:rPr>
              <a:t>F-strings</a:t>
            </a:r>
            <a:r>
              <a:rPr lang="en-CA" sz="3600" dirty="0"/>
              <a:t> are the new way to format strings</a:t>
            </a:r>
            <a:endParaRPr lang="en-CA" sz="3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EB4E22-7C71-42BB-A239-4AB039BA445A}"/>
              </a:ext>
            </a:extLst>
          </p:cNvPr>
          <p:cNvSpPr txBox="1"/>
          <p:nvPr/>
        </p:nvSpPr>
        <p:spPr>
          <a:xfrm>
            <a:off x="1365209" y="3817270"/>
            <a:ext cx="9342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21</a:t>
            </a:r>
          </a:p>
          <a:p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CA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f’the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value is {value}’)</a:t>
            </a:r>
          </a:p>
        </p:txBody>
      </p:sp>
    </p:spTree>
    <p:extLst>
      <p:ext uri="{BB962C8B-B14F-4D97-AF65-F5344CB8AC3E}">
        <p14:creationId xmlns:p14="http://schemas.microsoft.com/office/powerpoint/2010/main" val="174294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A5EF9-BABD-476B-A4DA-D1C1B6542C56}"/>
              </a:ext>
            </a:extLst>
          </p:cNvPr>
          <p:cNvSpPr txBox="1"/>
          <p:nvPr/>
        </p:nvSpPr>
        <p:spPr>
          <a:xfrm>
            <a:off x="1106129" y="943897"/>
            <a:ext cx="99404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Simple Python Programs</a:t>
            </a:r>
            <a:br>
              <a:rPr lang="en-CA" sz="4400" dirty="0"/>
            </a:br>
            <a:endParaRPr lang="en-CA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Create a text file with the extension, </a:t>
            </a:r>
            <a:r>
              <a:rPr lang="en-CA" sz="3600" i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CA" sz="36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en-CA" sz="36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For example:  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program.py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Run the program with the </a:t>
            </a:r>
            <a:r>
              <a:rPr lang="en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CA" sz="3600" dirty="0"/>
              <a:t> 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For example: </a:t>
            </a: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python program.py</a:t>
            </a:r>
          </a:p>
        </p:txBody>
      </p:sp>
    </p:spTree>
    <p:extLst>
      <p:ext uri="{BB962C8B-B14F-4D97-AF65-F5344CB8AC3E}">
        <p14:creationId xmlns:p14="http://schemas.microsoft.com/office/powerpoint/2010/main" val="45539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A5EF9-BABD-476B-A4DA-D1C1B6542C56}"/>
              </a:ext>
            </a:extLst>
          </p:cNvPr>
          <p:cNvSpPr txBox="1"/>
          <p:nvPr/>
        </p:nvSpPr>
        <p:spPr>
          <a:xfrm>
            <a:off x="1106129" y="943897"/>
            <a:ext cx="994041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Python Modules</a:t>
            </a:r>
            <a:br>
              <a:rPr lang="en-CA" sz="4400" dirty="0"/>
            </a:br>
            <a:endParaRPr lang="en-CA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Separate your program into multiple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Import code from another file into your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Import built-in Python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Install, then import third-party modules from Python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Example: statistics, pandas</a:t>
            </a:r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092433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A5EF9-BABD-476B-A4DA-D1C1B6542C56}"/>
              </a:ext>
            </a:extLst>
          </p:cNvPr>
          <p:cNvSpPr txBox="1"/>
          <p:nvPr/>
        </p:nvSpPr>
        <p:spPr>
          <a:xfrm>
            <a:off x="1106129" y="943897"/>
            <a:ext cx="994041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If __name__ == ‘__main__’:</a:t>
            </a:r>
            <a:br>
              <a:rPr lang="en-CA" sz="4400" dirty="0"/>
            </a:br>
            <a:endParaRPr lang="en-CA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A convention used to identify code that will not run when module is imported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Optional. Use it later when you learn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If in a module file, contains test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If in the main program file, contains code that starts the program.</a:t>
            </a:r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22988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A5EF9-BABD-476B-A4DA-D1C1B6542C56}"/>
              </a:ext>
            </a:extLst>
          </p:cNvPr>
          <p:cNvSpPr txBox="1"/>
          <p:nvPr/>
        </p:nvSpPr>
        <p:spPr>
          <a:xfrm>
            <a:off x="1106129" y="943897"/>
            <a:ext cx="10502775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Target Audience</a:t>
            </a:r>
            <a:br>
              <a:rPr lang="en-CA" sz="4400" dirty="0"/>
            </a:br>
            <a:endParaRPr lang="en-CA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Understand the basics of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Maybe have not done any programming since college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Currently using another programming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297238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A5EF9-BABD-476B-A4DA-D1C1B6542C56}"/>
              </a:ext>
            </a:extLst>
          </p:cNvPr>
          <p:cNvSpPr txBox="1"/>
          <p:nvPr/>
        </p:nvSpPr>
        <p:spPr>
          <a:xfrm>
            <a:off x="1106129" y="943897"/>
            <a:ext cx="9940413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Installing packages</a:t>
            </a:r>
            <a:br>
              <a:rPr lang="en-CA" sz="4400" dirty="0"/>
            </a:br>
            <a:endParaRPr lang="en-CA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Install Python Packages using </a:t>
            </a:r>
            <a:r>
              <a:rPr lang="en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CA" sz="3600" dirty="0"/>
              <a:t> command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wheel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Over 300,000 packages in the Python package index (</a:t>
            </a:r>
            <a:r>
              <a:rPr lang="en-CA" sz="3600" dirty="0" err="1"/>
              <a:t>PyPI</a:t>
            </a:r>
            <a:r>
              <a:rPr lang="en-CA" sz="3600" dirty="0"/>
              <a:t>) at </a:t>
            </a:r>
            <a:r>
              <a:rPr lang="en-CA" sz="3600" dirty="0">
                <a:hlinkClick r:id="rId2"/>
              </a:rPr>
              <a:t>https://pypi.org</a:t>
            </a:r>
            <a:endParaRPr lang="en-CA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Import modules from the package into your programs or modules</a:t>
            </a:r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440510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A5EF9-BABD-476B-A4DA-D1C1B6542C56}"/>
              </a:ext>
            </a:extLst>
          </p:cNvPr>
          <p:cNvSpPr txBox="1"/>
          <p:nvPr/>
        </p:nvSpPr>
        <p:spPr>
          <a:xfrm>
            <a:off x="1106129" y="943897"/>
            <a:ext cx="994041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Python Virtual Environments</a:t>
            </a:r>
            <a:br>
              <a:rPr lang="en-CA" sz="4400" dirty="0"/>
            </a:br>
            <a:endParaRPr lang="en-CA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>
                <a:hlinkClick r:id="rId2"/>
              </a:rPr>
              <a:t>Learn about them</a:t>
            </a:r>
            <a:r>
              <a:rPr lang="en-CA" sz="3600" dirty="0"/>
              <a:t> when you need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If you plan to install a lot of packages, best to start using virtual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Allows you to create isolated instances of Python for each project you are working on so you don’t pollute you main system with many packages.</a:t>
            </a:r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41492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A5EF9-BABD-476B-A4DA-D1C1B6542C56}"/>
              </a:ext>
            </a:extLst>
          </p:cNvPr>
          <p:cNvSpPr txBox="1"/>
          <p:nvPr/>
        </p:nvSpPr>
        <p:spPr>
          <a:xfrm>
            <a:off x="1106129" y="943897"/>
            <a:ext cx="103086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Basic user input</a:t>
            </a:r>
            <a:br>
              <a:rPr lang="en-CA" sz="4400" dirty="0"/>
            </a:br>
            <a:endParaRPr lang="en-CA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Create more flexible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Later, learn about </a:t>
            </a:r>
            <a:r>
              <a:rPr lang="en-CA" sz="3600" dirty="0">
                <a:hlinkClick r:id="rId2"/>
              </a:rPr>
              <a:t>Python command line arguments</a:t>
            </a:r>
            <a:endParaRPr lang="en-CA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Basic interactive input using </a:t>
            </a:r>
            <a:r>
              <a:rPr lang="en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en-CA" sz="3600" dirty="0"/>
              <a:t>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F8893C-C903-4036-B500-100D63E51C02}"/>
              </a:ext>
            </a:extLst>
          </p:cNvPr>
          <p:cNvSpPr txBox="1"/>
          <p:nvPr/>
        </p:nvSpPr>
        <p:spPr>
          <a:xfrm>
            <a:off x="1371600" y="4328160"/>
            <a:ext cx="103086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age = input('How old are you? ')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= int(age)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 = a + 1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f'Next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year you will be {b} years old')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540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A5EF9-BABD-476B-A4DA-D1C1B6542C56}"/>
              </a:ext>
            </a:extLst>
          </p:cNvPr>
          <p:cNvSpPr txBox="1"/>
          <p:nvPr/>
        </p:nvSpPr>
        <p:spPr>
          <a:xfrm>
            <a:off x="1106129" y="943897"/>
            <a:ext cx="99404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Program example</a:t>
            </a:r>
            <a:br>
              <a:rPr lang="en-CA" sz="4400" dirty="0"/>
            </a:br>
            <a:endParaRPr lang="en-CA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A program that converts </a:t>
            </a:r>
            <a:br>
              <a:rPr lang="en-CA" sz="3600" dirty="0"/>
            </a:br>
            <a:r>
              <a:rPr lang="en-CA" sz="3600" dirty="0"/>
              <a:t>numbers to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Two files: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numtext.py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functions.py</a:t>
            </a:r>
            <a:endParaRPr lang="en-CA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82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A5EF9-BABD-476B-A4DA-D1C1B6542C56}"/>
              </a:ext>
            </a:extLst>
          </p:cNvPr>
          <p:cNvSpPr txBox="1"/>
          <p:nvPr/>
        </p:nvSpPr>
        <p:spPr>
          <a:xfrm>
            <a:off x="1106129" y="943897"/>
            <a:ext cx="99404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Learn more</a:t>
            </a:r>
            <a:br>
              <a:rPr lang="en-CA" sz="4400" dirty="0"/>
            </a:br>
            <a:endParaRPr lang="en-CA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You’ve learned enough to do useful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Find a project; learn by doing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Useful 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2"/>
              </a:rPr>
              <a:t>The Minimum You Need to Know about Python</a:t>
            </a:r>
            <a:r>
              <a:rPr lang="en-US" sz="2800" dirty="0"/>
              <a:t> document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Nokia Python Users</a:t>
            </a:r>
            <a:r>
              <a:rPr lang="en-US" sz="2800" dirty="0"/>
              <a:t> Community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Get started with Python using Windows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>
                <a:hlinkClick r:id="rId5"/>
              </a:rPr>
              <a:t>Python in Power BI</a:t>
            </a:r>
            <a:endParaRPr lang="en-CA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>
                <a:hlinkClick r:id="rId6"/>
              </a:rPr>
              <a:t>Pandas</a:t>
            </a:r>
            <a:r>
              <a:rPr lang="en-CA" sz="2800" dirty="0"/>
              <a:t>: Python library for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370876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A5EF9-BABD-476B-A4DA-D1C1B6542C56}"/>
              </a:ext>
            </a:extLst>
          </p:cNvPr>
          <p:cNvSpPr txBox="1"/>
          <p:nvPr/>
        </p:nvSpPr>
        <p:spPr>
          <a:xfrm>
            <a:off x="1106129" y="943897"/>
            <a:ext cx="1050277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Why Python?</a:t>
            </a:r>
            <a:br>
              <a:rPr lang="en-CA" sz="4400" dirty="0"/>
            </a:br>
            <a:endParaRPr lang="en-CA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Python is one of the </a:t>
            </a:r>
            <a:r>
              <a:rPr lang="en-CA" sz="3600" dirty="0">
                <a:hlinkClick r:id="rId2"/>
              </a:rPr>
              <a:t>most popular</a:t>
            </a:r>
            <a:r>
              <a:rPr lang="en-CA" sz="3600" dirty="0"/>
              <a:t> programming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You can create useful programs with </a:t>
            </a:r>
            <a:r>
              <a:rPr lang="en-CA" sz="3600" dirty="0">
                <a:hlinkClick r:id="rId3"/>
              </a:rPr>
              <a:t>minimum skills</a:t>
            </a:r>
            <a:endParaRPr lang="en-CA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You can learn </a:t>
            </a:r>
            <a:r>
              <a:rPr lang="en-CA" sz="3600" dirty="0">
                <a:hlinkClick r:id="rId4"/>
              </a:rPr>
              <a:t>modern programming paradigms</a:t>
            </a:r>
            <a:endParaRPr lang="en-CA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Python has a </a:t>
            </a:r>
            <a:r>
              <a:rPr lang="en-CA" sz="3600" dirty="0">
                <a:hlinkClick r:id="rId5"/>
              </a:rPr>
              <a:t>huge library</a:t>
            </a:r>
            <a:r>
              <a:rPr lang="en-CA" sz="3600" dirty="0"/>
              <a:t> of add-on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Data Scientists </a:t>
            </a:r>
            <a:r>
              <a:rPr lang="en-CA" sz="3600" dirty="0">
                <a:hlinkClick r:id="rId6"/>
              </a:rPr>
              <a:t>use Python</a:t>
            </a:r>
            <a:r>
              <a:rPr lang="en-CA" sz="3600" dirty="0"/>
              <a:t> a 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Power BI </a:t>
            </a:r>
            <a:r>
              <a:rPr lang="en-CA" sz="3600" dirty="0">
                <a:hlinkClick r:id="rId7"/>
              </a:rPr>
              <a:t>supports Python</a:t>
            </a:r>
            <a:endParaRPr lang="en-CA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99975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A5EF9-BABD-476B-A4DA-D1C1B6542C56}"/>
              </a:ext>
            </a:extLst>
          </p:cNvPr>
          <p:cNvSpPr txBox="1"/>
          <p:nvPr/>
        </p:nvSpPr>
        <p:spPr>
          <a:xfrm>
            <a:off x="1106129" y="943897"/>
            <a:ext cx="99404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This Guide is Simple, and Mostly Correct</a:t>
            </a:r>
            <a:br>
              <a:rPr lang="en-CA" sz="4400" dirty="0"/>
            </a:br>
            <a:endParaRPr lang="en-CA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This is not a </a:t>
            </a:r>
            <a:r>
              <a:rPr lang="en-CA" sz="3600" i="1" dirty="0"/>
              <a:t>typical</a:t>
            </a:r>
            <a:r>
              <a:rPr lang="en-CA" sz="3600" dirty="0"/>
              <a:t> beginners’ guide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Some complex topics are included so you don’t learn things you will later need to unlearn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Some simple topics are omitted; you can learn them later when you need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49285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A5EF9-BABD-476B-A4DA-D1C1B6542C56}"/>
              </a:ext>
            </a:extLst>
          </p:cNvPr>
          <p:cNvSpPr txBox="1"/>
          <p:nvPr/>
        </p:nvSpPr>
        <p:spPr>
          <a:xfrm>
            <a:off x="1106129" y="943897"/>
            <a:ext cx="994041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Get set up</a:t>
            </a:r>
            <a:br>
              <a:rPr lang="en-CA" sz="4400" dirty="0"/>
            </a:br>
            <a:endParaRPr lang="en-CA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Install </a:t>
            </a:r>
            <a:r>
              <a:rPr lang="en-CA" sz="3600" dirty="0">
                <a:hlinkClick r:id="rId2"/>
              </a:rPr>
              <a:t>Windows Terminal</a:t>
            </a:r>
            <a:endParaRPr lang="en-CA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Install </a:t>
            </a:r>
            <a:r>
              <a:rPr lang="en-CA" sz="3600" dirty="0">
                <a:hlinkClick r:id="rId3"/>
              </a:rPr>
              <a:t>Python for Windows</a:t>
            </a:r>
            <a:endParaRPr lang="en-CA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Install your favourite text editor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I use the </a:t>
            </a:r>
            <a:r>
              <a:rPr lang="en-CA" sz="2800" dirty="0">
                <a:hlinkClick r:id="rId4"/>
              </a:rPr>
              <a:t>“micro” text editor</a:t>
            </a:r>
            <a:r>
              <a:rPr lang="en-CA" sz="2800" dirty="0"/>
              <a:t> in this presentation </a:t>
            </a:r>
            <a:br>
              <a:rPr lang="en-CA" sz="2800" dirty="0"/>
            </a:br>
            <a:r>
              <a:rPr lang="en-CA" sz="2800" dirty="0"/>
              <a:t>so we can stay in the Terminal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But, I recommend Microsoft’s </a:t>
            </a:r>
            <a:r>
              <a:rPr lang="en-CA" sz="2800" dirty="0">
                <a:hlinkClick r:id="rId5"/>
              </a:rPr>
              <a:t>Visual Studio Code</a:t>
            </a:r>
            <a:r>
              <a:rPr lang="en-CA" sz="2800" dirty="0"/>
              <a:t>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607134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A5EF9-BABD-476B-A4DA-D1C1B6542C56}"/>
              </a:ext>
            </a:extLst>
          </p:cNvPr>
          <p:cNvSpPr txBox="1"/>
          <p:nvPr/>
        </p:nvSpPr>
        <p:spPr>
          <a:xfrm>
            <a:off x="1106129" y="943897"/>
            <a:ext cx="994041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Minimal Python</a:t>
            </a:r>
            <a:br>
              <a:rPr lang="en-CA" sz="4400" dirty="0"/>
            </a:br>
            <a:endParaRPr lang="en-CA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Defining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Core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Modules and Packages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Simple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User input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51687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A5EF9-BABD-476B-A4DA-D1C1B6542C56}"/>
              </a:ext>
            </a:extLst>
          </p:cNvPr>
          <p:cNvSpPr txBox="1"/>
          <p:nvPr/>
        </p:nvSpPr>
        <p:spPr>
          <a:xfrm>
            <a:off x="1106129" y="943897"/>
            <a:ext cx="99404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Objects in Python</a:t>
            </a:r>
            <a:br>
              <a:rPr lang="en-CA" sz="4400" dirty="0"/>
            </a:br>
            <a:endParaRPr lang="en-CA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 Python object is a thing stored in your computer’s memory.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There are many types of Python objects: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An integer, or a float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 sequence of values such as a string or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executable code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37950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A5EF9-BABD-476B-A4DA-D1C1B6542C56}"/>
              </a:ext>
            </a:extLst>
          </p:cNvPr>
          <p:cNvSpPr txBox="1"/>
          <p:nvPr/>
        </p:nvSpPr>
        <p:spPr>
          <a:xfrm>
            <a:off x="1106129" y="943897"/>
            <a:ext cx="948321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Objects in Python</a:t>
            </a:r>
            <a:br>
              <a:rPr lang="en-CA" sz="4400" dirty="0"/>
            </a:br>
            <a:endParaRPr lang="en-CA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Objects are created by Python statements.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After objects are created, Python keeps track of them until they are deleted.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Use the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600" dirty="0"/>
              <a:t> function to see objects and object methods</a:t>
            </a:r>
          </a:p>
        </p:txBody>
      </p:sp>
    </p:spTree>
    <p:extLst>
      <p:ext uri="{BB962C8B-B14F-4D97-AF65-F5344CB8AC3E}">
        <p14:creationId xmlns:p14="http://schemas.microsoft.com/office/powerpoint/2010/main" val="116278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2A5EF9-BABD-476B-A4DA-D1C1B6542C56}"/>
              </a:ext>
            </a:extLst>
          </p:cNvPr>
          <p:cNvSpPr txBox="1"/>
          <p:nvPr/>
        </p:nvSpPr>
        <p:spPr>
          <a:xfrm>
            <a:off x="1106129" y="943897"/>
            <a:ext cx="994041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/>
              <a:t>Defining Python Objects</a:t>
            </a:r>
            <a:br>
              <a:rPr lang="en-CA" sz="4400" dirty="0"/>
            </a:br>
            <a:endParaRPr lang="en-CA" sz="4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Define objects using Python statements or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Python detects the object type from the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600" dirty="0"/>
              <a:t>“Duck typing”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/>
              <a:t>If it quacks like a duck, it is a duck</a:t>
            </a:r>
            <a:endParaRPr lang="en-CA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251126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E82D54F3F10D468133B175E7F78D1A" ma:contentTypeVersion="14" ma:contentTypeDescription="Create a new document." ma:contentTypeScope="" ma:versionID="a0f6e9909d12f69720624aeb1467d4fa">
  <xsd:schema xmlns:xsd="http://www.w3.org/2001/XMLSchema" xmlns:xs="http://www.w3.org/2001/XMLSchema" xmlns:p="http://schemas.microsoft.com/office/2006/metadata/properties" xmlns:ns3="71c5aaf6-e6ce-465b-b873-5148d2a4c105" xmlns:ns4="a4ab1a16-c41d-4865-a433-ad08d2a54ac6" xmlns:ns5="e36d8d0d-d80c-4b38-8e0d-3de84ac0e0f8" targetNamespace="http://schemas.microsoft.com/office/2006/metadata/properties" ma:root="true" ma:fieldsID="43c08778039af6a963f3c50f6d3cba54" ns3:_="" ns4:_="" ns5:_="">
    <xsd:import namespace="71c5aaf6-e6ce-465b-b873-5148d2a4c105"/>
    <xsd:import namespace="a4ab1a16-c41d-4865-a433-ad08d2a54ac6"/>
    <xsd:import namespace="e36d8d0d-d80c-4b38-8e0d-3de84ac0e0f8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FastMetadata" minOccurs="0"/>
                <xsd:element ref="ns4:MediaServiceAutoTags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Metadata" minOccurs="0"/>
                <xsd:element ref="ns4:MediaServiceDateTake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ab1a16-c41d-4865-a433-ad08d2a54ac6" elementFormDefault="qualified">
    <xsd:import namespace="http://schemas.microsoft.com/office/2006/documentManagement/types"/>
    <xsd:import namespace="http://schemas.microsoft.com/office/infopath/2007/PartnerControls"/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Metadata" ma:index="1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MediaServiceLocation" ma:index="2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6d8d0d-d80c-4b38-8e0d-3de84ac0e0f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34c87397-5fc1-491e-85e7-d6110dbe9cbd" ContentTypeId="0x0101" PreviousValue="false"/>
</file>

<file path=customXml/item3.xml><?xml version="1.0" encoding="utf-8"?>
<?mso-contentType ?>
<spe:Receivers xmlns:spe="http://schemas.microsoft.com/sharepoint/event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Props1.xml><?xml version="1.0" encoding="utf-8"?>
<ds:datastoreItem xmlns:ds="http://schemas.openxmlformats.org/officeDocument/2006/customXml" ds:itemID="{1EFEEE9E-33D8-4B97-964C-59E1840E8F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a4ab1a16-c41d-4865-a433-ad08d2a54ac6"/>
    <ds:schemaRef ds:uri="e36d8d0d-d80c-4b38-8e0d-3de84ac0e0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210F94-AE16-4529-A2B4-95505F08E524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F50CB4C9-BD30-4662-8FA2-53675C076E4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E6AF452-C833-4BB9-8927-9C29B33581D9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9CAE07F-BAD3-4215-A129-0BB31811477F}">
  <ds:schemaRefs>
    <ds:schemaRef ds:uri="http://schemas.microsoft.com/office/2006/metadata/properties"/>
    <ds:schemaRef ds:uri="http://schemas.microsoft.com/office/infopath/2007/PartnerControls"/>
    <ds:schemaRef ds:uri="71c5aaf6-e6ce-465b-b873-5148d2a4c10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3989</TotalTime>
  <Words>918</Words>
  <Application>Microsoft Office PowerPoint</Application>
  <PresentationFormat>Widescreen</PresentationFormat>
  <Paragraphs>151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Helvetica Neue</vt:lpstr>
      <vt:lpstr>Office Theme</vt:lpstr>
      <vt:lpstr>The Minimum  You Need to Know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Linkletter, Brian (Nokia - CA/Ottawa)</dc:creator>
  <cp:lastModifiedBy>Linkletter, Brian (Nokia - CA/Ottawa)</cp:lastModifiedBy>
  <cp:revision>37</cp:revision>
  <dcterms:created xsi:type="dcterms:W3CDTF">2022-01-31T18:49:43Z</dcterms:created>
  <dcterms:modified xsi:type="dcterms:W3CDTF">2022-02-03T15:20:48Z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0x01010009E82D54F3F10D468133B175E7F78D1A</vt:lpwstr>
  </property>
</Properties>
</file>