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30"/>
  </p:notesMasterIdLst>
  <p:sldIdLst>
    <p:sldId id="256" r:id="rId4"/>
    <p:sldId id="257" r:id="rId5"/>
    <p:sldId id="262" r:id="rId6"/>
    <p:sldId id="258" r:id="rId7"/>
    <p:sldId id="265" r:id="rId8"/>
    <p:sldId id="266" r:id="rId9"/>
    <p:sldId id="267" r:id="rId10"/>
    <p:sldId id="272" r:id="rId11"/>
    <p:sldId id="268" r:id="rId12"/>
    <p:sldId id="269" r:id="rId13"/>
    <p:sldId id="270" r:id="rId14"/>
    <p:sldId id="271" r:id="rId15"/>
    <p:sldId id="273" r:id="rId16"/>
    <p:sldId id="274" r:id="rId17"/>
    <p:sldId id="277" r:id="rId18"/>
    <p:sldId id="264" r:id="rId19"/>
    <p:sldId id="275" r:id="rId20"/>
    <p:sldId id="276" r:id="rId21"/>
    <p:sldId id="278" r:id="rId22"/>
    <p:sldId id="285" r:id="rId23"/>
    <p:sldId id="279" r:id="rId24"/>
    <p:sldId id="286" r:id="rId25"/>
    <p:sldId id="282" r:id="rId26"/>
    <p:sldId id="281" r:id="rId27"/>
    <p:sldId id="283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479" autoAdjust="0"/>
  </p:normalViewPr>
  <p:slideViewPr>
    <p:cSldViewPr>
      <p:cViewPr varScale="1">
        <p:scale>
          <a:sx n="95" d="100"/>
          <a:sy n="95" d="100"/>
        </p:scale>
        <p:origin x="2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58A3C-B8D5-44CA-8074-8813F34703B9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F7068-FD76-4C99-B91D-7F6EE0E0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notation" TargetMode="External"/><Relationship Id="rId4" Type="http://schemas.openxmlformats.org/officeDocument/2006/relationships/hyperlink" Target="http://en.wikipedia.org/wiki/Syntax_(logic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Berners-Lee conceived the idea for HTML in 1980 and implemented it in 1990.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modern system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document in a way that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yntax (logic)"/>
              </a:rPr>
              <a:t>syntactically distinguishable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Types of markup: 1)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Presentational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wysiwyg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Procedural 3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Descriptive (HTML &amp; XML)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wrong with this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root, elements,</a:t>
            </a:r>
            <a:r>
              <a:rPr lang="en-US" baseline="0" dirty="0" smtClean="0"/>
              <a:t> attributes.</a:t>
            </a:r>
          </a:p>
          <a:p>
            <a:r>
              <a:rPr lang="en-US" baseline="0" dirty="0" smtClean="0"/>
              <a:t>How many unique elements are there? 7</a:t>
            </a:r>
          </a:p>
          <a:p>
            <a:r>
              <a:rPr lang="en-US" baseline="0" dirty="0" smtClean="0"/>
              <a:t>What is the data?</a:t>
            </a:r>
          </a:p>
          <a:p>
            <a:r>
              <a:rPr lang="en-US" baseline="0" dirty="0" smtClean="0"/>
              <a:t>What story does the document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we have seen so far is XML.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 students create the XML tree based on this XML.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about the family tree members </a:t>
            </a:r>
            <a:r>
              <a:rPr lang="en-US" baseline="0" smtClean="0"/>
              <a:t>by selecting a node.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7068-FD76-4C99-B91D-7F6EE0E0BA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0">
            <a:off x="-1512806" y="394978"/>
            <a:ext cx="4562022" cy="731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0">
            <a:off x="-1881400" y="95235"/>
            <a:ext cx="4562028" cy="731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3F5B-6176-4DF2-957D-50F09465EBE3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0">
            <a:off x="-2186200" y="-135895"/>
            <a:ext cx="4562028" cy="731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7012-1A82-4FC2-B8D5-784D4D7D776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52400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333E-1240-4D7E-A24C-170BA560D82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EA39-56D1-433E-A711-5622C6B77EF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C92D-4185-4C56-85E2-F0576BCABDEC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DF34-D099-4A84-B58D-7DDD00E73394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F81-D12B-4D44-8EE6-2A305911D048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E568-CBA6-4938-B471-70B87EF0F6BF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620A-10CC-452B-B764-3825666B7F9C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5686-0837-4C5B-9982-5F2BC7F58C4F}" type="datetime1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C8C1-BEE8-41EC-9233-B0344D8D0A90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C1F8-2657-44FC-8C10-2F5C8A03F1E3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52400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50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68F5-1672-4B1E-BB00-6C3A81712F6B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49D2-88E9-4AB2-AD46-F4642CC7F519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0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76DF-65A1-40F2-9383-271EB5D92EF7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1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51C2-41AE-46A9-BB13-F1C4CA807076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65A-45F4-4749-8FE5-5DA793DBE710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8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FDA8-EAFC-41D2-82E4-A4FBC52A46E5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0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4DC0-5D0D-4B9C-B74C-E5980C5F80E0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6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5774-91A6-4ACE-85E3-500F2858D06B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1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6B9-58DA-479E-84F1-53F3FD6B6691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8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26F-EBAC-4CF1-8D72-4A1A8D1C951D}" type="datetime1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5B4D-E97F-4967-8A81-AEDC27C1CE3E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7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6155-07C1-413E-AC65-C6F6FF7BDC67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D751-CC18-4554-8D4E-53913E1BAFD5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6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9B1-C6A7-4450-93D6-2E035E19311F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2BAE-4D18-4C4E-AAFC-F04E9778B00C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8EFB-F1A5-407A-9E09-D5ED32154BAF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52400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1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913-4DDC-4690-A4BD-ABDB3B94D80A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5F78-D92C-400C-A030-00A596BDC3EF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52400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4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1557-19EA-48AB-B976-DB534F5C7341}" type="datetime1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D6B1-645F-471A-B977-9C19271FEAEA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1C6B-1FD5-4E55-8833-06B42B2443F5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CA11-8C03-454B-A7F0-69AEF53ADAE4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628A-481D-4A44-91E7-6B9A145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52400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DAA8-953D-41AC-9148-ED7EA1FF6CF6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1C1C-EC49-442B-8D6C-F52C3B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" y="127175"/>
            <a:ext cx="8711112" cy="139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07DF-1EE2-4713-BD13-019C49D90BCE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B291-EAF7-49B9-A357-21CA62C9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Warmup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&lt;friend&gt;</a:t>
            </a:r>
          </a:p>
          <a:p>
            <a:pPr marL="457200" lvl="1" indent="0">
              <a:buNone/>
            </a:pPr>
            <a:r>
              <a:rPr lang="en-US" dirty="0" smtClean="0"/>
              <a:t>&lt;name&gt;Sally&lt;/name&gt;</a:t>
            </a:r>
          </a:p>
          <a:p>
            <a:pPr marL="457200" lvl="1" indent="0">
              <a:buNone/>
            </a:pPr>
            <a:r>
              <a:rPr lang="en-US" dirty="0" smtClean="0"/>
              <a:t>&lt;age&gt;21&lt;/age&gt;</a:t>
            </a:r>
          </a:p>
          <a:p>
            <a:pPr marL="57150" indent="0">
              <a:buNone/>
            </a:pPr>
            <a:r>
              <a:rPr lang="en-US" dirty="0" smtClean="0"/>
              <a:t>&lt;/friend&gt;</a:t>
            </a:r>
          </a:p>
          <a:p>
            <a:pPr marL="57150" indent="0">
              <a:buNone/>
            </a:pPr>
            <a:r>
              <a:rPr lang="en-US" dirty="0" smtClean="0"/>
              <a:t>&lt;gender&gt;F&lt;/gender&gt;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&lt;friend&gt;</a:t>
            </a:r>
          </a:p>
          <a:p>
            <a:pPr marL="457200" lvl="1" indent="0">
              <a:buNone/>
            </a:pPr>
            <a:r>
              <a:rPr lang="en-US" dirty="0" smtClean="0"/>
              <a:t>&lt;name&gt;Sally&lt;/name&gt;</a:t>
            </a:r>
          </a:p>
          <a:p>
            <a:pPr marL="457200" lvl="1" indent="0">
              <a:buNone/>
            </a:pPr>
            <a:r>
              <a:rPr lang="en-US" dirty="0" smtClean="0"/>
              <a:t>&lt;age&gt;21&lt;/age&gt;</a:t>
            </a:r>
          </a:p>
          <a:p>
            <a:pPr marL="457200" lvl="1" indent="0">
              <a:buNone/>
            </a:pPr>
            <a:r>
              <a:rPr lang="en-US" b="1" dirty="0"/>
              <a:t>&lt;gender&gt;F&lt;/gender</a:t>
            </a:r>
            <a:r>
              <a:rPr lang="en-US" b="1" dirty="0" smtClean="0"/>
              <a:t>&gt;</a:t>
            </a:r>
          </a:p>
          <a:p>
            <a:pPr marL="57150" indent="0">
              <a:buNone/>
            </a:pPr>
            <a:r>
              <a:rPr lang="en-US" dirty="0" smtClean="0"/>
              <a:t>&lt;/friend&gt;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Specify additional information about an element</a:t>
            </a:r>
          </a:p>
          <a:p>
            <a:endParaRPr lang="en-US" dirty="0" smtClean="0"/>
          </a:p>
          <a:p>
            <a:r>
              <a:rPr lang="en-US" dirty="0" smtClean="0"/>
              <a:t>Appears within the </a:t>
            </a:r>
            <a:r>
              <a:rPr lang="en-US" dirty="0" smtClean="0">
                <a:solidFill>
                  <a:srgbClr val="92D050"/>
                </a:solidFill>
              </a:rPr>
              <a:t>opening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solo</a:t>
            </a:r>
            <a:r>
              <a:rPr lang="en-US" dirty="0" smtClean="0"/>
              <a:t> tag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581400"/>
            <a:ext cx="8153400" cy="138499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&lt;friend </a:t>
            </a:r>
            <a:r>
              <a:rPr lang="en-US" sz="2800" dirty="0">
                <a:solidFill>
                  <a:schemeClr val="accent2"/>
                </a:solidFill>
              </a:rPr>
              <a:t>age=“21”</a:t>
            </a:r>
            <a:r>
              <a:rPr lang="en-US" sz="2800" dirty="0"/>
              <a:t>&gt;Sally&lt;/friend&gt;</a:t>
            </a:r>
          </a:p>
          <a:p>
            <a:endParaRPr lang="en-US" sz="2800" dirty="0"/>
          </a:p>
          <a:p>
            <a:r>
              <a:rPr lang="en-US" sz="2800" dirty="0"/>
              <a:t>&lt;friend age=“21” name=“Sally”/&gt;</a:t>
            </a:r>
          </a:p>
        </p:txBody>
      </p:sp>
    </p:spTree>
    <p:extLst>
      <p:ext uri="{BB962C8B-B14F-4D97-AF65-F5344CB8AC3E}">
        <p14:creationId xmlns:p14="http://schemas.microsoft.com/office/powerpoint/2010/main" val="3886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&lt;class&gt;</a:t>
            </a:r>
          </a:p>
          <a:p>
            <a:pPr marL="0" indent="0">
              <a:buNone/>
            </a:pPr>
            <a:r>
              <a:rPr lang="en-US" dirty="0" smtClean="0"/>
              <a:t>  &lt;teacher&gt;Professor X&lt;/teacher&gt;</a:t>
            </a:r>
          </a:p>
          <a:p>
            <a:pPr marL="0" indent="0">
              <a:buNone/>
            </a:pPr>
            <a:r>
              <a:rPr lang="en-US" dirty="0" smtClean="0"/>
              <a:t>  &lt;students&gt;</a:t>
            </a:r>
          </a:p>
          <a:p>
            <a:pPr marL="0" indent="0">
              <a:buNone/>
            </a:pPr>
            <a:r>
              <a:rPr lang="en-US" dirty="0" smtClean="0"/>
              <a:t>    &lt;student age=“17”&gt;Jean Grey&lt;/student&gt;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&lt;student age=“16”&gt;Scott Summers&lt;/student&gt;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&lt;/students&gt;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&lt;/class&gt;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only be </a:t>
            </a:r>
            <a:r>
              <a:rPr lang="en-US" b="1" dirty="0" smtClean="0"/>
              <a:t>ONE</a:t>
            </a:r>
          </a:p>
          <a:p>
            <a:r>
              <a:rPr lang="en-US" dirty="0" smtClean="0"/>
              <a:t>Must be the first element</a:t>
            </a:r>
          </a:p>
          <a:p>
            <a:r>
              <a:rPr lang="en-US" dirty="0" smtClean="0"/>
              <a:t>Describes what the document is composed of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dinner begins=“5:00pm” ends=“9:30pm” 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smtClean="0"/>
              <a:t>entrées&gt;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&lt;entrée price=“4.95”&gt;Hamburger&lt;/entrée&gt;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&lt;entrée price=“1.95</a:t>
            </a:r>
            <a:r>
              <a:rPr lang="en-US" dirty="0"/>
              <a:t>”</a:t>
            </a:r>
            <a:r>
              <a:rPr lang="en-US" dirty="0" smtClean="0"/>
              <a:t>&gt;</a:t>
            </a:r>
            <a:r>
              <a:rPr lang="en-US" dirty="0"/>
              <a:t>French Fries</a:t>
            </a:r>
            <a:r>
              <a:rPr lang="en-US" dirty="0" smtClean="0"/>
              <a:t>&lt;/entrée&gt;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smtClean="0"/>
              <a:t>entrées&gt;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&lt;drinks&gt;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smtClean="0"/>
              <a:t>drink </a:t>
            </a:r>
            <a:r>
              <a:rPr lang="en-US" dirty="0"/>
              <a:t>price</a:t>
            </a:r>
            <a:r>
              <a:rPr lang="en-US" dirty="0" smtClean="0"/>
              <a:t>=“1.95</a:t>
            </a:r>
            <a:r>
              <a:rPr lang="en-US" dirty="0"/>
              <a:t>”</a:t>
            </a:r>
            <a:r>
              <a:rPr lang="en-US" dirty="0" smtClean="0"/>
              <a:t>&gt;</a:t>
            </a:r>
            <a:r>
              <a:rPr lang="en-US" dirty="0"/>
              <a:t>Milk Shake&lt;/drink&gt;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smtClean="0"/>
              <a:t>drink </a:t>
            </a:r>
            <a:r>
              <a:rPr lang="en-US" dirty="0"/>
              <a:t>price</a:t>
            </a:r>
            <a:r>
              <a:rPr lang="en-US" dirty="0" smtClean="0"/>
              <a:t>=“0.00”&gt;</a:t>
            </a:r>
            <a:r>
              <a:rPr lang="en-US" dirty="0"/>
              <a:t>Water&lt;/drink&gt;</a:t>
            </a:r>
          </a:p>
          <a:p>
            <a:pPr marL="0" indent="0">
              <a:buNone/>
            </a:pPr>
            <a:r>
              <a:rPr lang="en-US" dirty="0"/>
              <a:t>  &lt;/drinks&gt;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smtClean="0"/>
              <a:t>desserts&gt;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&lt;dessert </a:t>
            </a:r>
            <a:r>
              <a:rPr lang="en-US" dirty="0"/>
              <a:t>price</a:t>
            </a:r>
            <a:r>
              <a:rPr lang="en-US" dirty="0" smtClean="0"/>
              <a:t>=“0.75”&gt;Apple </a:t>
            </a:r>
            <a:r>
              <a:rPr lang="en-US" dirty="0"/>
              <a:t>Pie</a:t>
            </a:r>
            <a:r>
              <a:rPr lang="en-US" dirty="0" smtClean="0"/>
              <a:t>&lt;/dessert&gt;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smtClean="0"/>
              <a:t>desserts&gt;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&lt;/dinner&gt;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48400" y="1828800"/>
            <a:ext cx="2743200" cy="3048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Find the root, elements, and attributes.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many unique elements are there?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story does the document tell us?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&lt;?xml version="1.0" encoding="ISO-8859-15</a:t>
            </a:r>
            <a:r>
              <a:rPr lang="en-US" dirty="0" smtClean="0">
                <a:solidFill>
                  <a:schemeClr val="accent2"/>
                </a:solidFill>
              </a:rPr>
              <a:t>"?&gt;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&lt;!DOCTYPE note SYSTEM "Note.dtd"&gt;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&lt;class&gt;</a:t>
            </a:r>
          </a:p>
          <a:p>
            <a:pPr marL="0" indent="0">
              <a:buNone/>
            </a:pPr>
            <a:r>
              <a:rPr lang="en-US" dirty="0" smtClean="0"/>
              <a:t>  &lt;teacher&gt;Professor X&lt;/teacher&gt;</a:t>
            </a:r>
          </a:p>
          <a:p>
            <a:pPr marL="0" indent="0">
              <a:buNone/>
            </a:pPr>
            <a:r>
              <a:rPr lang="en-US" dirty="0" smtClean="0"/>
              <a:t>  &lt;students&gt;</a:t>
            </a:r>
          </a:p>
          <a:p>
            <a:pPr marL="0" indent="0">
              <a:buNone/>
            </a:pPr>
            <a:r>
              <a:rPr lang="en-US" dirty="0" smtClean="0"/>
              <a:t>    &lt;student age=“17”&gt;Kitty Pride&lt;/student&gt;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&lt;/students&gt;</a:t>
            </a:r>
          </a:p>
          <a:p>
            <a:pPr marL="0" indent="0">
              <a:buNone/>
            </a:pPr>
            <a:r>
              <a:rPr lang="en-US" dirty="0" smtClean="0"/>
              <a:t>&lt;/class&gt;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-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version="1.0" encoding="ISO-8859-15</a:t>
            </a:r>
            <a:r>
              <a:rPr lang="en-US" dirty="0" smtClean="0"/>
              <a:t>"?&gt;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Specifies version of document</a:t>
            </a:r>
          </a:p>
          <a:p>
            <a:r>
              <a:rPr lang="en-US" dirty="0" smtClean="0"/>
              <a:t>Encoding type</a:t>
            </a:r>
          </a:p>
          <a:p>
            <a:r>
              <a:rPr lang="en-US" dirty="0" smtClean="0"/>
              <a:t>DTD </a:t>
            </a:r>
          </a:p>
          <a:p>
            <a:r>
              <a:rPr lang="en-US" dirty="0" smtClean="0"/>
              <a:t>Is optional (not needed)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-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DOCTYPE note </a:t>
            </a:r>
            <a:r>
              <a:rPr lang="en-US" dirty="0" smtClean="0"/>
              <a:t>SYSTEM </a:t>
            </a:r>
            <a:r>
              <a:rPr lang="en-US" dirty="0"/>
              <a:t>"Note.dtd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DTD – Document Type Definition</a:t>
            </a:r>
          </a:p>
          <a:p>
            <a:r>
              <a:rPr lang="en-US" dirty="0" smtClean="0"/>
              <a:t>Specifies the rules the document conforms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XML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705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 smtClean="0"/>
              <a:t>H</a:t>
            </a:r>
            <a:r>
              <a:rPr lang="en-US" dirty="0" smtClean="0"/>
              <a:t> – hyper </a:t>
            </a:r>
          </a:p>
          <a:p>
            <a:pPr marL="0" indent="0">
              <a:buNone/>
            </a:pPr>
            <a:r>
              <a:rPr lang="en-US" sz="6000" dirty="0" smtClean="0"/>
              <a:t>T</a:t>
            </a:r>
            <a:r>
              <a:rPr lang="en-US" dirty="0" smtClean="0"/>
              <a:t> – text</a:t>
            </a:r>
          </a:p>
          <a:p>
            <a:pPr marL="0" indent="0">
              <a:buNone/>
            </a:pPr>
            <a:r>
              <a:rPr lang="en-US" sz="6000" dirty="0" smtClean="0"/>
              <a:t>M</a:t>
            </a:r>
            <a:r>
              <a:rPr lang="en-US" dirty="0" smtClean="0"/>
              <a:t> – markup</a:t>
            </a:r>
          </a:p>
          <a:p>
            <a:pPr marL="0" indent="0">
              <a:buNone/>
            </a:pPr>
            <a:r>
              <a:rPr lang="en-US" sz="6000" dirty="0" smtClean="0"/>
              <a:t>L</a:t>
            </a:r>
            <a:r>
              <a:rPr lang="en-US" dirty="0" smtClean="0"/>
              <a:t> – language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represents an xml document in memory as a tree.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438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2438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724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57300" y="4724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562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CSE 3345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724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33600" y="4267200"/>
            <a:ext cx="483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213360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295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72300" y="427413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3009900" y="3200400"/>
            <a:ext cx="15430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 flipH="1">
            <a:off x="4552950" y="3200400"/>
            <a:ext cx="14287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02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&lt;class&gt;</a:t>
            </a:r>
          </a:p>
          <a:p>
            <a:pPr marL="0" indent="0">
              <a:buNone/>
            </a:pPr>
            <a:r>
              <a:rPr lang="en-US" sz="2000" dirty="0"/>
              <a:t>  &lt;teacher&gt;Professor X&lt;/teacher&gt;</a:t>
            </a:r>
          </a:p>
          <a:p>
            <a:pPr marL="0" indent="0">
              <a:buNone/>
            </a:pPr>
            <a:r>
              <a:rPr lang="en-US" sz="2000" dirty="0"/>
              <a:t>  &lt;students&gt;</a:t>
            </a:r>
          </a:p>
          <a:p>
            <a:pPr marL="0" indent="0">
              <a:buNone/>
            </a:pPr>
            <a:r>
              <a:rPr lang="en-US" sz="2000" dirty="0"/>
              <a:t>    &lt;student age=“17”&gt;Jean Grey&lt;/student&gt;</a:t>
            </a:r>
          </a:p>
          <a:p>
            <a:pPr marL="0" indent="0">
              <a:buNone/>
            </a:pPr>
            <a:r>
              <a:rPr lang="en-US" sz="2000" dirty="0"/>
              <a:t>    &lt;student age=“16”&gt;Scott Summers&lt;/student&gt;</a:t>
            </a:r>
          </a:p>
          <a:p>
            <a:pPr marL="0" indent="0">
              <a:buNone/>
            </a:pPr>
            <a:r>
              <a:rPr lang="en-US" sz="2000" dirty="0"/>
              <a:t>  &lt;/students&gt;</a:t>
            </a:r>
          </a:p>
          <a:p>
            <a:pPr marL="0" indent="0">
              <a:buNone/>
            </a:pPr>
            <a:r>
              <a:rPr lang="en-US" sz="2000" dirty="0"/>
              <a:t>&lt;/class&gt;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8284" y="3697705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4535905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Teacher: Professor 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4535905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8384" y="5638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Student: Jean Grey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3700" y="5610726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Student: Scott Summers</a:t>
            </a:r>
            <a:endParaRPr lang="en-US" dirty="0"/>
          </a:p>
        </p:txBody>
      </p:sp>
      <p:cxnSp>
        <p:nvCxnSpPr>
          <p:cNvPr id="12" name="Straight Connector 11"/>
          <p:cNvCxnSpPr>
            <a:endCxn id="6" idx="1"/>
          </p:cNvCxnSpPr>
          <p:nvPr/>
        </p:nvCxnSpPr>
        <p:spPr>
          <a:xfrm flipV="1">
            <a:off x="2705100" y="4116805"/>
            <a:ext cx="1213184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>
            <a:off x="5518484" y="4116805"/>
            <a:ext cx="996616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8" idx="2"/>
          </p:cNvCxnSpPr>
          <p:nvPr/>
        </p:nvCxnSpPr>
        <p:spPr>
          <a:xfrm flipV="1">
            <a:off x="5518484" y="5374105"/>
            <a:ext cx="996616" cy="26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8" idx="2"/>
          </p:cNvCxnSpPr>
          <p:nvPr/>
        </p:nvCxnSpPr>
        <p:spPr>
          <a:xfrm flipH="1" flipV="1">
            <a:off x="6515100" y="5374105"/>
            <a:ext cx="1028700" cy="23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Family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&lt;dinner begins=“5:00pm” ends=“9:30pm” &gt;</a:t>
            </a:r>
          </a:p>
          <a:p>
            <a:r>
              <a:rPr lang="en-US" sz="2400" dirty="0"/>
              <a:t>  &lt;entrées&gt;</a:t>
            </a:r>
          </a:p>
          <a:p>
            <a:r>
              <a:rPr lang="en-US" sz="2400" dirty="0"/>
              <a:t>    &lt;entrée price=“4.95”&gt;Hamburger&lt;/entrée&gt;</a:t>
            </a:r>
          </a:p>
          <a:p>
            <a:r>
              <a:rPr lang="en-US" sz="2400" dirty="0"/>
              <a:t>    &lt;entrée price=“1.95”&gt;French Fries&lt;/entrée&gt;</a:t>
            </a:r>
          </a:p>
          <a:p>
            <a:r>
              <a:rPr lang="en-US" sz="2400" dirty="0"/>
              <a:t>  &lt;/entrées&gt;</a:t>
            </a:r>
          </a:p>
          <a:p>
            <a:r>
              <a:rPr lang="en-US" sz="2400" dirty="0"/>
              <a:t> &lt;drinks&gt;</a:t>
            </a:r>
          </a:p>
          <a:p>
            <a:r>
              <a:rPr lang="en-US" sz="2400" dirty="0"/>
              <a:t>    &lt;drink price=“1.95”&gt;Milk Shake&lt;/drink&gt;</a:t>
            </a:r>
          </a:p>
          <a:p>
            <a:r>
              <a:rPr lang="en-US" sz="2400" dirty="0"/>
              <a:t>    &lt;drink price=“0.00”&gt;Water&lt;/drink&gt;</a:t>
            </a:r>
          </a:p>
          <a:p>
            <a:r>
              <a:rPr lang="en-US" sz="2400" dirty="0"/>
              <a:t>  &lt;/drinks&gt;</a:t>
            </a:r>
          </a:p>
          <a:p>
            <a:r>
              <a:rPr lang="en-US" sz="2400" dirty="0"/>
              <a:t>  &lt;desserts&gt;</a:t>
            </a:r>
          </a:p>
          <a:p>
            <a:r>
              <a:rPr lang="en-US" sz="2400" dirty="0"/>
              <a:t>    &lt;dessert price=“0.75”&gt;Apple Pie&lt;/dessert&gt;</a:t>
            </a:r>
          </a:p>
          <a:p>
            <a:r>
              <a:rPr lang="en-US" sz="2400" dirty="0"/>
              <a:t>  &lt;/desserts&gt;</a:t>
            </a:r>
          </a:p>
          <a:p>
            <a:r>
              <a:rPr lang="en-US" sz="2400" dirty="0"/>
              <a:t>&lt;/dinner&gt;</a:t>
            </a:r>
          </a:p>
        </p:txBody>
      </p:sp>
    </p:spTree>
    <p:extLst>
      <p:ext uri="{BB962C8B-B14F-4D97-AF65-F5344CB8AC3E}">
        <p14:creationId xmlns:p14="http://schemas.microsoft.com/office/powerpoint/2010/main" val="1582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Family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2590800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inner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618" y="3619500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3617768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3617768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desserts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9" y="4651662"/>
            <a:ext cx="1295401" cy="134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entrée</a:t>
            </a:r>
          </a:p>
          <a:p>
            <a:pPr algn="ctr"/>
            <a:r>
              <a:rPr lang="en-US" dirty="0"/>
              <a:t>Hamburger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124200" y="4651664"/>
            <a:ext cx="1267691" cy="13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</a:t>
            </a:r>
          </a:p>
          <a:p>
            <a:pPr algn="ctr"/>
            <a:r>
              <a:rPr lang="en-US" dirty="0" smtClean="0"/>
              <a:t>Milk Shake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599" y="4637808"/>
            <a:ext cx="1191491" cy="136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</a:t>
            </a:r>
          </a:p>
          <a:p>
            <a:pPr algn="ctr"/>
            <a:r>
              <a:rPr lang="en-US" dirty="0" smtClean="0"/>
              <a:t>Water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2690" y="4686300"/>
            <a:ext cx="1170709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dessert</a:t>
            </a:r>
          </a:p>
          <a:p>
            <a:pPr algn="ctr"/>
            <a:r>
              <a:rPr lang="en-US" dirty="0" smtClean="0"/>
              <a:t>Apple Pie</a:t>
            </a:r>
          </a:p>
        </p:txBody>
      </p: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flipH="1">
            <a:off x="1475509" y="3086100"/>
            <a:ext cx="2992582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8" idx="0"/>
          </p:cNvCxnSpPr>
          <p:nvPr/>
        </p:nvCxnSpPr>
        <p:spPr>
          <a:xfrm>
            <a:off x="4468091" y="3086100"/>
            <a:ext cx="0" cy="53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4468091" y="3086100"/>
            <a:ext cx="3048000" cy="53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52500" y="4114800"/>
            <a:ext cx="419102" cy="53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4113068"/>
            <a:ext cx="762000" cy="53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16091" y="4079298"/>
            <a:ext cx="0" cy="60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</p:cNvCxnSpPr>
          <p:nvPr/>
        </p:nvCxnSpPr>
        <p:spPr>
          <a:xfrm>
            <a:off x="4468091" y="4113068"/>
            <a:ext cx="865909" cy="57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12" idx="0"/>
          </p:cNvCxnSpPr>
          <p:nvPr/>
        </p:nvCxnSpPr>
        <p:spPr>
          <a:xfrm flipH="1">
            <a:off x="3758046" y="4113068"/>
            <a:ext cx="710045" cy="53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14055" y="4651664"/>
            <a:ext cx="1205345" cy="13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entrée</a:t>
            </a:r>
          </a:p>
          <a:p>
            <a:pPr algn="ctr"/>
            <a:r>
              <a:rPr lang="en-US" dirty="0" smtClean="0"/>
              <a:t>French Fries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4800" y="1676400"/>
            <a:ext cx="1170709" cy="1066800"/>
            <a:chOff x="304800" y="1676400"/>
            <a:chExt cx="1170709" cy="1066800"/>
          </a:xfrm>
        </p:grpSpPr>
        <p:sp>
          <p:nvSpPr>
            <p:cNvPr id="22" name="Rectangle 21"/>
            <p:cNvSpPr/>
            <p:nvPr/>
          </p:nvSpPr>
          <p:spPr>
            <a:xfrm>
              <a:off x="304800" y="1905000"/>
              <a:ext cx="117070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rgbClr val="FFC000"/>
                  </a:solidFill>
                </a:rPr>
                <a:t> </a:t>
              </a:r>
              <a:r>
                <a:rPr lang="en-US" dirty="0" smtClean="0">
                  <a:solidFill>
                    <a:srgbClr val="FFC000"/>
                  </a:solidFill>
                </a:rPr>
                <a:t>   element</a:t>
              </a:r>
            </a:p>
            <a:p>
              <a:pPr algn="just"/>
              <a:r>
                <a:rPr lang="en-US" dirty="0" smtClean="0"/>
                <a:t>    data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11144" y="2142602"/>
              <a:ext cx="1333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144" y="2427306"/>
              <a:ext cx="1333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9172" y="1676400"/>
              <a:ext cx="633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7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Ancestor – Anyone that comes </a:t>
            </a:r>
            <a:r>
              <a:rPr lang="en-US" b="1" dirty="0" smtClean="0"/>
              <a:t>before</a:t>
            </a:r>
            <a:r>
              <a:rPr lang="en-US" dirty="0" smtClean="0"/>
              <a:t> you</a:t>
            </a:r>
          </a:p>
          <a:p>
            <a:r>
              <a:rPr lang="en-US" dirty="0" smtClean="0"/>
              <a:t>Descendant – Anyone that comes </a:t>
            </a:r>
            <a:r>
              <a:rPr lang="en-US" b="1" dirty="0" smtClean="0"/>
              <a:t>after</a:t>
            </a:r>
            <a:r>
              <a:rPr lang="en-US" dirty="0" smtClean="0"/>
              <a:t> you</a:t>
            </a:r>
          </a:p>
          <a:p>
            <a:r>
              <a:rPr lang="en-US" dirty="0" smtClean="0"/>
              <a:t>Parent – An element’s direct ancestor</a:t>
            </a:r>
          </a:p>
          <a:p>
            <a:r>
              <a:rPr lang="en-US" dirty="0" smtClean="0"/>
              <a:t>Child – An element contained one level below another element</a:t>
            </a:r>
          </a:p>
          <a:p>
            <a:r>
              <a:rPr lang="en-US" dirty="0" smtClean="0"/>
              <a:t>Sibling – When elements share the same parent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 the Family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26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05200" y="2590800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inner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618" y="3619500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05200" y="3617768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53200" y="3617768"/>
            <a:ext cx="1925782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desserts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399" y="4651662"/>
            <a:ext cx="1295401" cy="134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entrée</a:t>
            </a:r>
          </a:p>
          <a:p>
            <a:pPr algn="ctr"/>
            <a:r>
              <a:rPr lang="en-US" dirty="0"/>
              <a:t>Hamburger</a:t>
            </a:r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124200" y="4651664"/>
            <a:ext cx="1267691" cy="13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</a:t>
            </a:r>
          </a:p>
          <a:p>
            <a:pPr algn="ctr"/>
            <a:r>
              <a:rPr lang="en-US" dirty="0" smtClean="0"/>
              <a:t>Milk Shake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599" y="4637808"/>
            <a:ext cx="1191491" cy="136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drink</a:t>
            </a:r>
          </a:p>
          <a:p>
            <a:pPr algn="ctr"/>
            <a:r>
              <a:rPr lang="en-US" dirty="0" smtClean="0"/>
              <a:t>Water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2690" y="4686300"/>
            <a:ext cx="1170709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dessert</a:t>
            </a:r>
          </a:p>
          <a:p>
            <a:pPr algn="ctr"/>
            <a:r>
              <a:rPr lang="en-US" dirty="0" smtClean="0"/>
              <a:t>Apple Pie</a:t>
            </a:r>
          </a:p>
        </p:txBody>
      </p:sp>
      <p:cxnSp>
        <p:nvCxnSpPr>
          <p:cNvPr id="35" name="Straight Connector 34"/>
          <p:cNvCxnSpPr>
            <a:stCxn id="22" idx="2"/>
            <a:endCxn id="24" idx="0"/>
          </p:cNvCxnSpPr>
          <p:nvPr/>
        </p:nvCxnSpPr>
        <p:spPr>
          <a:xfrm flipH="1">
            <a:off x="1475509" y="3086100"/>
            <a:ext cx="2992582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  <a:endCxn id="26" idx="0"/>
          </p:cNvCxnSpPr>
          <p:nvPr/>
        </p:nvCxnSpPr>
        <p:spPr>
          <a:xfrm>
            <a:off x="4468091" y="3086100"/>
            <a:ext cx="0" cy="53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8" idx="0"/>
          </p:cNvCxnSpPr>
          <p:nvPr/>
        </p:nvCxnSpPr>
        <p:spPr>
          <a:xfrm>
            <a:off x="4468091" y="3086100"/>
            <a:ext cx="3048000" cy="53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52500" y="4114800"/>
            <a:ext cx="419102" cy="53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71600" y="4113068"/>
            <a:ext cx="762000" cy="53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16091" y="4079298"/>
            <a:ext cx="0" cy="60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</p:cNvCxnSpPr>
          <p:nvPr/>
        </p:nvCxnSpPr>
        <p:spPr>
          <a:xfrm>
            <a:off x="4468091" y="4113068"/>
            <a:ext cx="865909" cy="57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2" idx="0"/>
          </p:cNvCxnSpPr>
          <p:nvPr/>
        </p:nvCxnSpPr>
        <p:spPr>
          <a:xfrm flipH="1">
            <a:off x="3758046" y="4113068"/>
            <a:ext cx="710045" cy="53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14055" y="4651664"/>
            <a:ext cx="1205345" cy="13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entrée</a:t>
            </a:r>
          </a:p>
          <a:p>
            <a:pPr algn="ctr"/>
            <a:r>
              <a:rPr lang="en-US" dirty="0" smtClean="0"/>
              <a:t>French Fries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04800" y="1676400"/>
            <a:ext cx="1170709" cy="1066800"/>
            <a:chOff x="304800" y="1676400"/>
            <a:chExt cx="1170709" cy="1066800"/>
          </a:xfrm>
        </p:grpSpPr>
        <p:sp>
          <p:nvSpPr>
            <p:cNvPr id="49" name="Rectangle 48"/>
            <p:cNvSpPr/>
            <p:nvPr/>
          </p:nvSpPr>
          <p:spPr>
            <a:xfrm>
              <a:off x="304800" y="1905000"/>
              <a:ext cx="117070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rgbClr val="FFC000"/>
                  </a:solidFill>
                </a:rPr>
                <a:t> </a:t>
              </a:r>
              <a:r>
                <a:rPr lang="en-US" dirty="0" smtClean="0">
                  <a:solidFill>
                    <a:srgbClr val="FFC000"/>
                  </a:solidFill>
                </a:rPr>
                <a:t>   element</a:t>
              </a:r>
            </a:p>
            <a:p>
              <a:pPr algn="just"/>
              <a:r>
                <a:rPr lang="en-US" dirty="0" smtClean="0"/>
                <a:t>    data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1144" y="2142602"/>
              <a:ext cx="1333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1144" y="2427306"/>
              <a:ext cx="1333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9172" y="1676400"/>
              <a:ext cx="633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give structure to a document</a:t>
            </a:r>
          </a:p>
          <a:p>
            <a:r>
              <a:rPr lang="en-US" dirty="0" smtClean="0"/>
              <a:t>Composed of </a:t>
            </a:r>
            <a:r>
              <a:rPr lang="en-US" b="1" dirty="0" smtClean="0"/>
              <a:t>tags</a:t>
            </a:r>
            <a:r>
              <a:rPr lang="en-US" dirty="0" smtClean="0"/>
              <a:t> to </a:t>
            </a:r>
            <a:r>
              <a:rPr lang="en-US" dirty="0" err="1" smtClean="0"/>
              <a:t>‘mark</a:t>
            </a:r>
            <a:r>
              <a:rPr lang="en-US" dirty="0" smtClean="0"/>
              <a:t>’ the </a:t>
            </a:r>
            <a:r>
              <a:rPr lang="en-US" b="1" dirty="0" smtClean="0"/>
              <a:t>data</a:t>
            </a:r>
            <a:r>
              <a:rPr lang="en-US" dirty="0" smtClean="0"/>
              <a:t> inside a document</a:t>
            </a:r>
          </a:p>
          <a:p>
            <a:r>
              <a:rPr lang="en-US" dirty="0" smtClean="0"/>
              <a:t>Tags encapsulate and classify data</a:t>
            </a:r>
          </a:p>
          <a:p>
            <a:r>
              <a:rPr lang="en-US" dirty="0" smtClean="0"/>
              <a:t>Tags provide </a:t>
            </a:r>
            <a:r>
              <a:rPr lang="en-US" b="1" dirty="0" smtClean="0"/>
              <a:t>semantic</a:t>
            </a:r>
            <a:r>
              <a:rPr lang="en-US" dirty="0" smtClean="0"/>
              <a:t> markup or meaning to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Language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&lt;class&gt;</a:t>
            </a:r>
          </a:p>
          <a:p>
            <a:pPr marL="0" indent="0">
              <a:buNone/>
            </a:pPr>
            <a:r>
              <a:rPr lang="en-US" dirty="0" smtClean="0"/>
              <a:t>  &lt;teacher&gt;Professor X&lt;/teacher&gt;</a:t>
            </a:r>
          </a:p>
          <a:p>
            <a:pPr marL="0" indent="0">
              <a:buNone/>
            </a:pPr>
            <a:r>
              <a:rPr lang="en-US" dirty="0" smtClean="0"/>
              <a:t>  &lt;students&gt;</a:t>
            </a:r>
          </a:p>
          <a:p>
            <a:pPr marL="0" indent="0">
              <a:buNone/>
            </a:pPr>
            <a:r>
              <a:rPr lang="en-US" dirty="0" smtClean="0"/>
              <a:t>    &lt;student age=“17”&gt;Jean Grey&lt;/student&gt;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&lt;student age=“16”&gt;Scott Summers&lt;/student&gt;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&lt;/students&gt;</a:t>
            </a:r>
          </a:p>
          <a:p>
            <a:pPr marL="0" indent="0">
              <a:buNone/>
            </a:pPr>
            <a:r>
              <a:rPr lang="en-US" dirty="0" smtClean="0"/>
              <a:t>&lt;/class&gt;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&lt;class&gt;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&lt;teacher&gt;</a:t>
            </a:r>
            <a:r>
              <a:rPr lang="en-US" dirty="0" smtClean="0"/>
              <a:t>Professor X</a:t>
            </a:r>
            <a:r>
              <a:rPr lang="en-US" dirty="0" smtClean="0">
                <a:solidFill>
                  <a:schemeClr val="accent2"/>
                </a:solidFill>
              </a:rPr>
              <a:t>&lt;/teacher&gt;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&lt;students&gt;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&lt;student age=“17”&gt;</a:t>
            </a:r>
            <a:r>
              <a:rPr lang="en-US" dirty="0" smtClean="0"/>
              <a:t>Kitty Pride</a:t>
            </a:r>
            <a:r>
              <a:rPr lang="en-US" dirty="0" smtClean="0">
                <a:solidFill>
                  <a:schemeClr val="accent2"/>
                </a:solidFill>
              </a:rPr>
              <a:t>&lt;/student&gt;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>
                <a:solidFill>
                  <a:schemeClr val="accent2"/>
                </a:solidFill>
              </a:rPr>
              <a:t>student age=“16”&gt;</a:t>
            </a:r>
            <a:r>
              <a:rPr lang="en-US" dirty="0"/>
              <a:t>Scott Summers</a:t>
            </a:r>
            <a:r>
              <a:rPr lang="en-US" dirty="0">
                <a:solidFill>
                  <a:schemeClr val="accent2"/>
                </a:solidFill>
              </a:rPr>
              <a:t>&lt;/student&gt;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&lt;/students&gt;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&lt;/class&gt;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&lt;class&gt;</a:t>
            </a:r>
          </a:p>
          <a:p>
            <a:pPr marL="0" indent="0">
              <a:buNone/>
            </a:pPr>
            <a:r>
              <a:rPr lang="en-US" dirty="0" smtClean="0"/>
              <a:t>  &lt;teacher&gt;</a:t>
            </a:r>
            <a:r>
              <a:rPr lang="en-US" dirty="0" smtClean="0">
                <a:solidFill>
                  <a:schemeClr val="accent2"/>
                </a:solidFill>
              </a:rPr>
              <a:t>Professor X</a:t>
            </a:r>
            <a:r>
              <a:rPr lang="en-US" dirty="0" smtClean="0"/>
              <a:t>&lt;/teacher&gt;</a:t>
            </a:r>
          </a:p>
          <a:p>
            <a:pPr marL="0" indent="0">
              <a:buNone/>
            </a:pPr>
            <a:r>
              <a:rPr lang="en-US" dirty="0" smtClean="0"/>
              <a:t>  &lt;students&gt;</a:t>
            </a:r>
          </a:p>
          <a:p>
            <a:pPr marL="0" indent="0">
              <a:buNone/>
            </a:pPr>
            <a:r>
              <a:rPr lang="en-US" dirty="0" smtClean="0"/>
              <a:t>    &lt;student age=“17”&gt;</a:t>
            </a:r>
            <a:r>
              <a:rPr lang="en-US" dirty="0" smtClean="0">
                <a:solidFill>
                  <a:schemeClr val="accent2"/>
                </a:solidFill>
              </a:rPr>
              <a:t>Kitty Pride</a:t>
            </a:r>
            <a:r>
              <a:rPr lang="en-US" dirty="0" smtClean="0"/>
              <a:t>&lt;/student&gt;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&lt;student age=“16”&gt;</a:t>
            </a:r>
            <a:r>
              <a:rPr lang="en-US" dirty="0">
                <a:solidFill>
                  <a:schemeClr val="accent2"/>
                </a:solidFill>
              </a:rPr>
              <a:t>Scott Summers</a:t>
            </a:r>
            <a:r>
              <a:rPr lang="en-US" dirty="0"/>
              <a:t>&lt;/student&gt;</a:t>
            </a:r>
          </a:p>
          <a:p>
            <a:pPr marL="0" indent="0">
              <a:buNone/>
            </a:pPr>
            <a:r>
              <a:rPr lang="en-US" dirty="0" smtClean="0"/>
              <a:t>  &lt;/students&gt;</a:t>
            </a:r>
          </a:p>
          <a:p>
            <a:pPr marL="0" indent="0">
              <a:buNone/>
            </a:pPr>
            <a:r>
              <a:rPr lang="en-US" dirty="0" smtClean="0"/>
              <a:t>&lt;/class&gt;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3345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Three types of tags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Opening</a:t>
            </a:r>
            <a:r>
              <a:rPr lang="en-US" dirty="0" smtClean="0"/>
              <a:t>:                                   &lt;tag&gt;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Closing</a:t>
            </a:r>
            <a:r>
              <a:rPr lang="en-US" dirty="0" smtClean="0"/>
              <a:t>:                                     &lt;/tag&gt;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Solo</a:t>
            </a:r>
            <a:r>
              <a:rPr lang="en-US" dirty="0" smtClean="0"/>
              <a:t>:                                          &lt;tag/&gt;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&lt;tag&gt;</a:t>
            </a:r>
            <a:r>
              <a:rPr lang="en-US" dirty="0" smtClean="0"/>
              <a:t>Data</a:t>
            </a:r>
            <a:r>
              <a:rPr lang="en-US" dirty="0" smtClean="0">
                <a:solidFill>
                  <a:srgbClr val="0070C0"/>
                </a:solidFill>
              </a:rPr>
              <a:t>&lt;/tag&gt;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&lt;tag</a:t>
            </a:r>
            <a:r>
              <a:rPr lang="en-US" dirty="0" smtClean="0"/>
              <a:t> data=“”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/&gt;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3550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Opening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599" y="43550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Closing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780" y="43550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Solo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Tags are also called </a:t>
            </a:r>
            <a:r>
              <a:rPr lang="en-US" b="1" dirty="0" smtClean="0"/>
              <a:t>elements</a:t>
            </a:r>
          </a:p>
          <a:p>
            <a:r>
              <a:rPr lang="en-US" dirty="0" smtClean="0"/>
              <a:t>Can contain attributes, child elements, and data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92D050"/>
                </a:solidFill>
              </a:rPr>
              <a:t>opening</a:t>
            </a:r>
            <a:r>
              <a:rPr lang="en-US" dirty="0" smtClean="0"/>
              <a:t> element must have a </a:t>
            </a:r>
            <a:r>
              <a:rPr lang="en-US" dirty="0" smtClean="0">
                <a:solidFill>
                  <a:srgbClr val="00B0F0"/>
                </a:solidFill>
              </a:rPr>
              <a:t>closing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An element’s </a:t>
            </a:r>
            <a:r>
              <a:rPr lang="en-US" dirty="0" smtClean="0">
                <a:solidFill>
                  <a:srgbClr val="92D050"/>
                </a:solidFill>
              </a:rPr>
              <a:t>opening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closing</a:t>
            </a:r>
            <a:r>
              <a:rPr lang="en-US" dirty="0" smtClean="0"/>
              <a:t> tag must have the same name (case counts).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&lt;element&gt;&lt;/element&gt;      &lt;element&gt;&lt;/</a:t>
            </a:r>
            <a:r>
              <a:rPr lang="en-US" dirty="0" err="1" smtClean="0"/>
              <a:t>tron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All information that belongs to an element must be contained between its </a:t>
            </a:r>
            <a:r>
              <a:rPr lang="en-US" dirty="0" smtClean="0">
                <a:solidFill>
                  <a:srgbClr val="92D050"/>
                </a:solidFill>
              </a:rPr>
              <a:t>opening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closing</a:t>
            </a:r>
            <a:r>
              <a:rPr lang="en-US" dirty="0" smtClean="0"/>
              <a:t> tags.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3345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628A-481D-4A44-91E7-6B9A1454A9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334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</TotalTime>
  <Words>1097</Words>
  <Application>Microsoft Macintosh PowerPoint</Application>
  <PresentationFormat>On-screen Show (4:3)</PresentationFormat>
  <Paragraphs>276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CSE3345</vt:lpstr>
      <vt:lpstr>1_Custom Design</vt:lpstr>
      <vt:lpstr>2_Custom Design</vt:lpstr>
      <vt:lpstr>HTML Warmup</vt:lpstr>
      <vt:lpstr>HTML Warm-up</vt:lpstr>
      <vt:lpstr>Markup Language</vt:lpstr>
      <vt:lpstr>Markup Language Example</vt:lpstr>
      <vt:lpstr>Tags</vt:lpstr>
      <vt:lpstr>Data</vt:lpstr>
      <vt:lpstr>Tags</vt:lpstr>
      <vt:lpstr>Elements</vt:lpstr>
      <vt:lpstr>Elements</vt:lpstr>
      <vt:lpstr>A Bad example </vt:lpstr>
      <vt:lpstr>A Good example</vt:lpstr>
      <vt:lpstr>Attributes</vt:lpstr>
      <vt:lpstr>Root Element</vt:lpstr>
      <vt:lpstr>Root Element</vt:lpstr>
      <vt:lpstr>Dissecting the Document</vt:lpstr>
      <vt:lpstr>XML</vt:lpstr>
      <vt:lpstr>XML - Prolog</vt:lpstr>
      <vt:lpstr>XML - DTD</vt:lpstr>
      <vt:lpstr>The XML Tree</vt:lpstr>
      <vt:lpstr>XML Trees</vt:lpstr>
      <vt:lpstr>Family Tree</vt:lpstr>
      <vt:lpstr>XML Tree</vt:lpstr>
      <vt:lpstr>XML Family Tree</vt:lpstr>
      <vt:lpstr>XML Family Tree</vt:lpstr>
      <vt:lpstr>Family Tree Terms</vt:lpstr>
      <vt:lpstr>Dissect the Family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3345 - Graphical User Interfaces</dc:title>
  <dc:creator>craley</dc:creator>
  <cp:lastModifiedBy>Microsoft Office User</cp:lastModifiedBy>
  <cp:revision>44</cp:revision>
  <dcterms:created xsi:type="dcterms:W3CDTF">2012-07-02T03:13:12Z</dcterms:created>
  <dcterms:modified xsi:type="dcterms:W3CDTF">2017-02-03T02:54:49Z</dcterms:modified>
</cp:coreProperties>
</file>