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K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55CC58-C408-63D4-CEF2-04D5B49D73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7E096AC-338B-EC9A-8AAF-28472AD794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AB21647-7C72-54C2-5808-DE2539090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A7B3-4110-409A-99AA-C38E52942E44}" type="datetimeFigureOut">
              <a:rPr lang="ru-KZ" smtClean="0"/>
              <a:t>20.03.2025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961D6B8-6139-B79C-7010-6409BB262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CFB59AF-BF7A-D852-E898-1886DAEFF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2BCBF-7EB4-46AC-9A6C-D3E6E21EA912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192773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9BADFB-10E2-B0DD-E28F-E3EBEAB76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C5212B8-A4E9-A71A-46AA-9552377B3F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A6E4FC4-E8CF-E205-D057-9BFB8B4CA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A7B3-4110-409A-99AA-C38E52942E44}" type="datetimeFigureOut">
              <a:rPr lang="ru-KZ" smtClean="0"/>
              <a:t>20.03.2025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97EE5C5-6696-6CBC-CF74-D38C4361F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E37C80A-DD04-D46D-A9FD-E21059D9E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2BCBF-7EB4-46AC-9A6C-D3E6E21EA912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515304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D63D5F2-BA73-B6E1-9107-C7C47CB975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346E1AB-CDF1-A894-6EA1-B65E000E4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BBE6D5C-E704-D152-6CCE-367798B9B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A7B3-4110-409A-99AA-C38E52942E44}" type="datetimeFigureOut">
              <a:rPr lang="ru-KZ" smtClean="0"/>
              <a:t>20.03.2025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6E4A16D-C299-A109-BE35-459652A09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13E49B7-D6AA-0879-D72A-BC654AB0E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2BCBF-7EB4-46AC-9A6C-D3E6E21EA912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493068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8FA7A8-FB24-1C32-FB85-6257C7EBE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E01847-B28C-0781-F88E-39D3AFEBF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D284D95-E337-07C9-D44A-E88083E0F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A7B3-4110-409A-99AA-C38E52942E44}" type="datetimeFigureOut">
              <a:rPr lang="ru-KZ" smtClean="0"/>
              <a:t>20.03.2025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36324A6-537D-E959-6E77-F86FFB937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CCD01BD-0434-9916-BA4A-C644DB00E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2BCBF-7EB4-46AC-9A6C-D3E6E21EA912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45005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906914-DD28-926A-3F3D-F6144B40A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2FB8B61-E2F8-D8AA-91B4-554E44554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E7406F9-7F24-C674-A028-1929E2F72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A7B3-4110-409A-99AA-C38E52942E44}" type="datetimeFigureOut">
              <a:rPr lang="ru-KZ" smtClean="0"/>
              <a:t>20.03.2025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0DBD0DE-FA61-CE76-C058-FDA8C5C65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FFD6A0B-3ACB-8664-E865-797895757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2BCBF-7EB4-46AC-9A6C-D3E6E21EA912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283213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985D6F-8745-824D-9D1D-43E13ADF7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5F3097-60E7-1C45-C02F-9A8718B08B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4DB2E74-C99F-4A3A-D051-66709378CD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B9F5D56-772C-36A1-968B-90D5AC12E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A7B3-4110-409A-99AA-C38E52942E44}" type="datetimeFigureOut">
              <a:rPr lang="ru-KZ" smtClean="0"/>
              <a:t>20.03.2025</a:t>
            </a:fld>
            <a:endParaRPr lang="ru-KZ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8C00787-9502-363A-D56B-B2BB6CD85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FE9BA31-A35C-9619-0A1E-999C1FFFC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2BCBF-7EB4-46AC-9A6C-D3E6E21EA912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34403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307E4C-BBFC-1DBF-52C1-9C7639C57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D0E705B-266B-67D0-7FCE-F283C9D73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43609B4-B573-CE96-6CEA-AAD3CCCD2B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36D41C9-6B8C-1EDA-7652-63537F6244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4D9F244-EFEA-3DB7-FB84-3C16A8A65B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2124B58-8388-47A8-73DA-67CB6D469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A7B3-4110-409A-99AA-C38E52942E44}" type="datetimeFigureOut">
              <a:rPr lang="ru-KZ" smtClean="0"/>
              <a:t>20.03.2025</a:t>
            </a:fld>
            <a:endParaRPr lang="ru-KZ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A23FBBE-FC45-3560-0AEB-A4850824B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BC67C89-5373-A3BD-0438-FAD245E3C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2BCBF-7EB4-46AC-9A6C-D3E6E21EA912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391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263908-8B9D-A291-C9FC-FC634266D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7AA46A4-4657-4337-D399-E153F9F06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A7B3-4110-409A-99AA-C38E52942E44}" type="datetimeFigureOut">
              <a:rPr lang="ru-KZ" smtClean="0"/>
              <a:t>20.03.2025</a:t>
            </a:fld>
            <a:endParaRPr lang="ru-KZ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1DB88A1-47BD-6F1E-E52A-6106F80FE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84BBDAC-32DC-65BE-4512-88EBA752A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2BCBF-7EB4-46AC-9A6C-D3E6E21EA912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301407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ED7807F-D295-1F8E-3C94-4FD294ECA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A7B3-4110-409A-99AA-C38E52942E44}" type="datetimeFigureOut">
              <a:rPr lang="ru-KZ" smtClean="0"/>
              <a:t>20.03.2025</a:t>
            </a:fld>
            <a:endParaRPr lang="ru-KZ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34E714F-5177-D131-B2CA-0A37A159B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CE28809-61E6-4419-211D-1609AA283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2BCBF-7EB4-46AC-9A6C-D3E6E21EA912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828267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B17EEF-3E63-4E0A-C683-8833AB837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25EA55-8EEF-82C4-C7D2-DC22BF99E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A1B3D6A-FC6E-0098-4206-41D3F946B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ABF461B-663A-9806-D64B-886AE1E58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A7B3-4110-409A-99AA-C38E52942E44}" type="datetimeFigureOut">
              <a:rPr lang="ru-KZ" smtClean="0"/>
              <a:t>20.03.2025</a:t>
            </a:fld>
            <a:endParaRPr lang="ru-KZ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7619E5B-D0A8-1A27-62C2-87BCFB5D8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6C44AED-7AB7-EC05-D04E-44E9B0336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2BCBF-7EB4-46AC-9A6C-D3E6E21EA912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4070103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E190CF-C295-F883-5572-D457D85FC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433176E-1140-8027-8982-E1F3F475CB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KZ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2C668F2-1DFB-5080-0218-271EAE3970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9C3AD34-EEC2-F0F9-6FEE-5083CABBA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A7B3-4110-409A-99AA-C38E52942E44}" type="datetimeFigureOut">
              <a:rPr lang="ru-KZ" smtClean="0"/>
              <a:t>20.03.2025</a:t>
            </a:fld>
            <a:endParaRPr lang="ru-KZ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EC24162-91A4-3AAA-1689-898DF9F1E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E351804-46BD-9693-04D6-771B601E7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2BCBF-7EB4-46AC-9A6C-D3E6E21EA912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804900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4397F4-D8B4-1D76-8C57-7F17FE5D6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1DD4D8C-D1A8-DC1B-0946-9B073C696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A87A5FE-9A61-C90A-731C-36AAB12B62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ADA7B3-4110-409A-99AA-C38E52942E44}" type="datetimeFigureOut">
              <a:rPr lang="ru-KZ" smtClean="0"/>
              <a:t>20.03.2025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C8E0B97-68F3-4D55-DE78-F5761A17B1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19DB7A0-19FF-1753-5AE7-CE73A8D83A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62BCBF-7EB4-46AC-9A6C-D3E6E21EA912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728344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K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66D6A4-7317-0EFA-D9D4-1B05D8131D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0304" y="2235200"/>
            <a:ext cx="9144000" cy="2387600"/>
          </a:xfrm>
        </p:spPr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Poppins" panose="00000500000000000000" pitchFamily="2" charset="0"/>
              </a:rPr>
              <a:t>Augmented Reality</a:t>
            </a:r>
            <a:br>
              <a:rPr lang="en-US" b="0" i="0" dirty="0">
                <a:solidFill>
                  <a:srgbClr val="333333"/>
                </a:solidFill>
                <a:effectLst/>
                <a:latin typeface="Poppins" panose="00000500000000000000" pitchFamily="2" charset="0"/>
              </a:rPr>
            </a:br>
            <a:endParaRPr lang="ru-KZ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5FE83CE-2221-1610-F43D-A37D2BF5FA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4071188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A3C443B3-09DC-4B0B-0078-E786BC634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3601"/>
            <a:ext cx="10515600" cy="4351338"/>
          </a:xfrm>
        </p:spPr>
        <p:txBody>
          <a:bodyPr/>
          <a:lstStyle/>
          <a:p>
            <a:pPr algn="just">
              <a:lnSpc>
                <a:spcPts val="2175"/>
              </a:lnSpc>
              <a:spcAft>
                <a:spcPts val="2250"/>
              </a:spcAft>
              <a:buNone/>
            </a:pPr>
            <a:r>
              <a:rPr lang="en-US" dirty="0">
                <a:latin typeface="Abadi" panose="020B0604020104020204" pitchFamily="34" charset="0"/>
              </a:rPr>
              <a:t>Why invest in make-up or trendy clothes and eyewear when  Snapchat and Instagram provide filters that can make you look as wild, exotic, or beautiful as you wish, that too in a matter of seconds. </a:t>
            </a:r>
          </a:p>
          <a:p>
            <a:pPr marL="0" indent="0" algn="just">
              <a:lnSpc>
                <a:spcPts val="2175"/>
              </a:lnSpc>
              <a:spcAft>
                <a:spcPts val="2250"/>
              </a:spcAft>
              <a:buNone/>
            </a:pPr>
            <a:r>
              <a:rPr lang="en-US" dirty="0">
                <a:latin typeface="Abadi" panose="020B0604020104020204" pitchFamily="34" charset="0"/>
              </a:rPr>
              <a:t>Maybe you would want just to goof around and turn into a witch or Santa, or perhaps your favorite fictional character just by adding a filter onto your face. There are hundreds of such filters, all powered by Augmented Reality (AR). </a:t>
            </a:r>
          </a:p>
          <a:p>
            <a:pPr algn="just"/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3286843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ugmented Reality - mediapipe face filter&#10;">
            <a:extLst>
              <a:ext uri="{FF2B5EF4-FFF2-40B4-BE49-F238E27FC236}">
                <a16:creationId xmlns:a16="http://schemas.microsoft.com/office/drawing/2014/main" id="{EFA8219E-5741-DF08-96D1-EB9B7D8DF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36"/>
          <a:stretch/>
        </p:blipFill>
        <p:spPr bwMode="auto">
          <a:xfrm>
            <a:off x="1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0A42A3-5F16-27D0-10AB-BB4582672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1842" y="1492368"/>
            <a:ext cx="4669534" cy="4469519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1800" dirty="0">
                <a:latin typeface="Abadi" panose="020B0604020104020204" pitchFamily="34" charset="0"/>
              </a:rPr>
              <a:t>Augmented Reality (AR) is an interactive experience of a real-world environment where computer-generated digital objects can reside. It is a combination of the real-world and virtual world, whereas Virtual Reality (VR) completely replaces the real environment with a virtual one.</a:t>
            </a:r>
          </a:p>
          <a:p>
            <a:pPr algn="just">
              <a:lnSpc>
                <a:spcPts val="2175"/>
              </a:lnSpc>
              <a:spcAft>
                <a:spcPts val="2250"/>
              </a:spcAft>
              <a:buNone/>
            </a:pPr>
            <a:endParaRPr lang="en-US" sz="1800" dirty="0">
              <a:latin typeface="Abadi" panose="020B0604020104020204" pitchFamily="34" charset="0"/>
            </a:endParaRPr>
          </a:p>
          <a:p>
            <a:pPr algn="just">
              <a:lnSpc>
                <a:spcPts val="2175"/>
              </a:lnSpc>
              <a:spcAft>
                <a:spcPts val="2250"/>
              </a:spcAft>
              <a:buNone/>
            </a:pPr>
            <a:r>
              <a:rPr lang="en-US" sz="1800" dirty="0">
                <a:latin typeface="Abadi" panose="020B0604020104020204" pitchFamily="34" charset="0"/>
              </a:rPr>
              <a:t>Thanks to the advancements in AI, you can build these seemingly magical Augmented Reality filters and run them on the most modest of hardware. </a:t>
            </a:r>
          </a:p>
          <a:p>
            <a:pPr algn="just">
              <a:buNone/>
            </a:pPr>
            <a:br>
              <a:rPr lang="en-US" sz="1800" dirty="0">
                <a:latin typeface="Abadi" panose="020B0604020104020204" pitchFamily="34" charset="0"/>
              </a:rPr>
            </a:br>
            <a:endParaRPr lang="ru-KZ" sz="1800" dirty="0"/>
          </a:p>
        </p:txBody>
      </p:sp>
    </p:spTree>
    <p:extLst>
      <p:ext uri="{BB962C8B-B14F-4D97-AF65-F5344CB8AC3E}">
        <p14:creationId xmlns:p14="http://schemas.microsoft.com/office/powerpoint/2010/main" val="827173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36D0E6-BE9C-B137-ED52-30507271C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E1E1E"/>
                </a:solidFill>
                <a:effectLst/>
                <a:latin typeface="Abadi" panose="020B0604020104020204" pitchFamily="34" charset="0"/>
              </a:rPr>
              <a:t>Augmented Reality has a lot of applications in different domains, such as</a:t>
            </a:r>
            <a:endParaRPr lang="ru-KZ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9C90A5-B4D2-8C7A-1408-4A907B092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>
              <a:spcAft>
                <a:spcPts val="21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badi" panose="020B0604020104020204" pitchFamily="34" charset="0"/>
              </a:rPr>
              <a:t>Gaming: We have all heard about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badi" panose="020B0604020104020204" pitchFamily="34" charset="0"/>
              </a:rPr>
              <a:t>PokemonGo</a:t>
            </a:r>
            <a:r>
              <a:rPr lang="en-US" b="0" i="0" dirty="0">
                <a:solidFill>
                  <a:srgbClr val="333333"/>
                </a:solidFill>
                <a:effectLst/>
                <a:latin typeface="Abadi" panose="020B0604020104020204" pitchFamily="34" charset="0"/>
              </a:rPr>
              <a:t>. This game allows you to catch and collect virtual cartoon characters.</a:t>
            </a:r>
          </a:p>
          <a:p>
            <a:pPr algn="l">
              <a:spcAft>
                <a:spcPts val="21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badi" panose="020B0604020104020204" pitchFamily="34" charset="0"/>
              </a:rPr>
              <a:t>Retail: Imagine how seamless would be the shopping experience if you could try on clothes with a click of a button.</a:t>
            </a:r>
          </a:p>
          <a:p>
            <a:pPr algn="l">
              <a:spcAft>
                <a:spcPts val="21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badi" panose="020B0604020104020204" pitchFamily="34" charset="0"/>
              </a:rPr>
              <a:t>Marketing: Companies can create new experiences to attract the eyes of consumers.</a:t>
            </a:r>
          </a:p>
          <a:p>
            <a:pPr algn="l">
              <a:spcAft>
                <a:spcPts val="21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badi" panose="020B0604020104020204" pitchFamily="34" charset="0"/>
              </a:rPr>
              <a:t>Education: New interactive AR experiences can be designed to aid the learning process. </a:t>
            </a:r>
          </a:p>
          <a:p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119581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B0AF9E-5D96-1A82-82BE-4FF1AEFBA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B57D399-9705-14DB-D5A7-C5F9C7B8E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3430"/>
            <a:ext cx="10515600" cy="4351338"/>
          </a:xfrm>
        </p:spPr>
        <p:txBody>
          <a:bodyPr/>
          <a:lstStyle/>
          <a:p>
            <a:r>
              <a:rPr lang="en-US" b="0" i="0" dirty="0">
                <a:solidFill>
                  <a:srgbClr val="1E1E1E"/>
                </a:solidFill>
                <a:effectLst/>
                <a:latin typeface="Abadi" panose="020B0604020104020204" pitchFamily="34" charset="0"/>
              </a:rPr>
              <a:t>If you have heard of Metaverse, you know that Facebook is investing heavily in AR. Apple, too came out with </a:t>
            </a:r>
            <a:r>
              <a:rPr lang="en-US" b="0" i="0" dirty="0" err="1">
                <a:solidFill>
                  <a:srgbClr val="1E1E1E"/>
                </a:solidFill>
                <a:effectLst/>
                <a:latin typeface="Abadi" panose="020B0604020104020204" pitchFamily="34" charset="0"/>
              </a:rPr>
              <a:t>Animojis</a:t>
            </a:r>
            <a:r>
              <a:rPr lang="en-US" b="0" i="0" dirty="0">
                <a:solidFill>
                  <a:srgbClr val="1E1E1E"/>
                </a:solidFill>
                <a:effectLst/>
                <a:latin typeface="Abadi" panose="020B0604020104020204" pitchFamily="34" charset="0"/>
              </a:rPr>
              <a:t>. But by far, the most popular application of AR camera filters on social media apps like Instagram and Snapchat.</a:t>
            </a:r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1099687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2EC590-082C-6708-A958-5EE796A7C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Abadi" panose="020B0604020104020204" pitchFamily="34" charset="0"/>
              </a:rPr>
              <a:t>How AR filters work</a:t>
            </a:r>
            <a:br>
              <a:rPr lang="en-US" b="0" i="0" dirty="0">
                <a:solidFill>
                  <a:srgbClr val="333333"/>
                </a:solidFill>
                <a:effectLst/>
                <a:latin typeface="Abadi" panose="020B0604020104020204" pitchFamily="34" charset="0"/>
              </a:rPr>
            </a:br>
            <a:endParaRPr lang="ru-KZ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8C6081-6C1E-B3A4-4CC7-DFAE0FF32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464" y="1395857"/>
            <a:ext cx="10515600" cy="4877562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sz="1600" dirty="0">
                <a:latin typeface="Abadi" panose="020B0604020104020204" pitchFamily="34" charset="0"/>
              </a:rPr>
              <a:t>Although it doesn’t seem like it, there are several technologies working together to produce a simple camera filter on your face. Let’s look at the different parts of the puzzle and how they work together.</a:t>
            </a:r>
          </a:p>
          <a:p>
            <a:pPr algn="just">
              <a:lnSpc>
                <a:spcPct val="150000"/>
              </a:lnSpc>
              <a:spcAft>
                <a:spcPts val="2100"/>
              </a:spcAft>
              <a:buFont typeface="+mj-lt"/>
              <a:buAutoNum type="arabicPeriod"/>
            </a:pPr>
            <a:r>
              <a:rPr lang="en-US" sz="1600" dirty="0">
                <a:latin typeface="Abadi" panose="020B0604020104020204" pitchFamily="34" charset="0"/>
              </a:rPr>
              <a:t>Face detection:</a:t>
            </a:r>
            <a:br>
              <a:rPr lang="en-US" sz="1600" dirty="0">
                <a:latin typeface="Abadi" panose="020B0604020104020204" pitchFamily="34" charset="0"/>
              </a:rPr>
            </a:br>
            <a:r>
              <a:rPr lang="en-US" sz="1600" dirty="0">
                <a:latin typeface="Abadi" panose="020B0604020104020204" pitchFamily="34" charset="0"/>
              </a:rPr>
              <a:t>First and foremost, your face is detected in the camera frame. In the past, this was achieved using crude detection methods such as the Viola-Jones algorithm, Histogram of Oriented Gradients ( HOG ), etc. In the present age, with advances in machine learning and mobile hardware getting more and more powerful, it is possible to get good face detection with a significantly modest computational load.</a:t>
            </a:r>
          </a:p>
          <a:p>
            <a:pPr algn="just">
              <a:lnSpc>
                <a:spcPct val="150000"/>
              </a:lnSpc>
              <a:spcAft>
                <a:spcPts val="2100"/>
              </a:spcAft>
              <a:buFont typeface="+mj-lt"/>
              <a:buAutoNum type="arabicPeriod"/>
            </a:pPr>
            <a:r>
              <a:rPr lang="en-US" sz="1600" dirty="0">
                <a:latin typeface="Abadi" panose="020B0604020104020204" pitchFamily="34" charset="0"/>
              </a:rPr>
              <a:t>Feature key points detection:</a:t>
            </a:r>
            <a:br>
              <a:rPr lang="en-US" sz="1600" dirty="0">
                <a:latin typeface="Abadi" panose="020B0604020104020204" pitchFamily="34" charset="0"/>
              </a:rPr>
            </a:br>
            <a:r>
              <a:rPr lang="en-US" sz="1600" dirty="0">
                <a:latin typeface="Abadi" panose="020B0604020104020204" pitchFamily="34" charset="0"/>
              </a:rPr>
              <a:t>Once the face is detected, the next step is to identify the key points of your facial features. A Facial Landmark predictor is used for this, which aligns the predefined set of feature points to your face.</a:t>
            </a:r>
          </a:p>
          <a:p>
            <a:pPr algn="just">
              <a:lnSpc>
                <a:spcPct val="150000"/>
              </a:lnSpc>
              <a:spcAft>
                <a:spcPts val="2100"/>
              </a:spcAft>
              <a:buFont typeface="+mj-lt"/>
              <a:buAutoNum type="arabicPeriod"/>
            </a:pPr>
            <a:r>
              <a:rPr lang="en-US" sz="1600" dirty="0">
                <a:latin typeface="Abadi" panose="020B0604020104020204" pitchFamily="34" charset="0"/>
              </a:rPr>
              <a:t>Applying filter: Finally, the detected key points mesh can be morphed, or a filter can be applied on top of it to change the appearance of the face.</a:t>
            </a:r>
          </a:p>
        </p:txBody>
      </p:sp>
    </p:spTree>
    <p:extLst>
      <p:ext uri="{BB962C8B-B14F-4D97-AF65-F5344CB8AC3E}">
        <p14:creationId xmlns:p14="http://schemas.microsoft.com/office/powerpoint/2010/main" val="1418757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7" name="Rectangle 2056">
            <a:extLst>
              <a:ext uri="{FF2B5EF4-FFF2-40B4-BE49-F238E27FC236}">
                <a16:creationId xmlns:a16="http://schemas.microsoft.com/office/drawing/2014/main" id="{8761DDFE-071F-4200-B0AA-394476C2D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44CEB9-19D1-97D7-D0F8-6231285FE261}"/>
              </a:ext>
            </a:extLst>
          </p:cNvPr>
          <p:cNvSpPr txBox="1"/>
          <p:nvPr/>
        </p:nvSpPr>
        <p:spPr>
          <a:xfrm>
            <a:off x="6757852" y="1957804"/>
            <a:ext cx="4806901" cy="3071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sz="2400" b="0" i="0" dirty="0">
                <a:effectLst/>
              </a:rPr>
              <a:t>Why </a:t>
            </a:r>
            <a:r>
              <a:rPr lang="en-US" sz="2400" b="0" i="0" dirty="0" err="1">
                <a:effectLst/>
              </a:rPr>
              <a:t>MediaPipe</a:t>
            </a:r>
            <a:r>
              <a:rPr lang="en-US" sz="2400" b="0" i="0" dirty="0">
                <a:effectLst/>
              </a:rPr>
              <a:t>?</a:t>
            </a:r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b="0" i="0" dirty="0">
              <a:effectLst/>
            </a:endParaRPr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</a:rPr>
              <a:t>On top of lightweight and blazingly fast performance, </a:t>
            </a:r>
            <a:r>
              <a:rPr lang="en-US" sz="2400" b="0" i="0" dirty="0" err="1">
                <a:effectLst/>
              </a:rPr>
              <a:t>MediaPipe</a:t>
            </a:r>
            <a:r>
              <a:rPr lang="en-US" sz="2400" b="0" i="0" dirty="0">
                <a:effectLst/>
              </a:rPr>
              <a:t> supports cross-platform compatibility. The idea is to build an ML model once and deploy it on different platforms and devices with reproducible results. </a:t>
            </a:r>
            <a:endParaRPr lang="en-US" sz="2400" dirty="0"/>
          </a:p>
        </p:txBody>
      </p:sp>
      <p:pic>
        <p:nvPicPr>
          <p:cNvPr id="2052" name="Picture 4" descr="Medisnapchat filters using python&#10;aPipe Solutions - ">
            <a:extLst>
              <a:ext uri="{FF2B5EF4-FFF2-40B4-BE49-F238E27FC236}">
                <a16:creationId xmlns:a16="http://schemas.microsoft.com/office/drawing/2014/main" id="{AB0E08C2-6569-3369-8B9C-224597D434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3627" y="1653119"/>
            <a:ext cx="5970597" cy="4657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MediaPipe Logo">
            <a:extLst>
              <a:ext uri="{FF2B5EF4-FFF2-40B4-BE49-F238E27FC236}">
                <a16:creationId xmlns:a16="http://schemas.microsoft.com/office/drawing/2014/main" id="{ED4BE64D-A10A-905F-1C19-01509CA5642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5332" y="201497"/>
            <a:ext cx="5167185" cy="125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562509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531</Words>
  <Application>Microsoft Office PowerPoint</Application>
  <PresentationFormat>Широкоэкранный</PresentationFormat>
  <Paragraphs>21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Abadi</vt:lpstr>
      <vt:lpstr>Aptos</vt:lpstr>
      <vt:lpstr>Aptos Display</vt:lpstr>
      <vt:lpstr>Arial</vt:lpstr>
      <vt:lpstr>Poppins</vt:lpstr>
      <vt:lpstr>Тема Office</vt:lpstr>
      <vt:lpstr>Augmented Reality </vt:lpstr>
      <vt:lpstr>Презентация PowerPoint</vt:lpstr>
      <vt:lpstr>Презентация PowerPoint</vt:lpstr>
      <vt:lpstr>Augmented Reality has a lot of applications in different domains, such as</vt:lpstr>
      <vt:lpstr>Презентация PowerPoint</vt:lpstr>
      <vt:lpstr>How AR filters work 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Муратхан Есболат</dc:creator>
  <cp:lastModifiedBy>Муратхан Есболат</cp:lastModifiedBy>
  <cp:revision>1</cp:revision>
  <dcterms:created xsi:type="dcterms:W3CDTF">2025-03-19T23:14:58Z</dcterms:created>
  <dcterms:modified xsi:type="dcterms:W3CDTF">2025-03-19T23:33:11Z</dcterms:modified>
</cp:coreProperties>
</file>