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55CC58-C408-63D4-CEF2-04D5B49D73A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KZ"/>
          </a:p>
        </p:txBody>
      </p:sp>
      <p:sp>
        <p:nvSpPr>
          <p:cNvPr id="3" name="Подзаголовок 2">
            <a:extLst>
              <a:ext uri="{FF2B5EF4-FFF2-40B4-BE49-F238E27FC236}">
                <a16:creationId xmlns:a16="http://schemas.microsoft.com/office/drawing/2014/main" id="{D7E096AC-338B-EC9A-8AAF-28472AD794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KZ"/>
          </a:p>
        </p:txBody>
      </p:sp>
      <p:sp>
        <p:nvSpPr>
          <p:cNvPr id="4" name="Дата 3">
            <a:extLst>
              <a:ext uri="{FF2B5EF4-FFF2-40B4-BE49-F238E27FC236}">
                <a16:creationId xmlns:a16="http://schemas.microsoft.com/office/drawing/2014/main" id="{9AB21647-7C72-54C2-5808-DE25390904B2}"/>
              </a:ext>
            </a:extLst>
          </p:cNvPr>
          <p:cNvSpPr>
            <a:spLocks noGrp="1"/>
          </p:cNvSpPr>
          <p:nvPr>
            <p:ph type="dt" sz="half" idx="10"/>
          </p:nvPr>
        </p:nvSpPr>
        <p:spPr/>
        <p:txBody>
          <a:bodyPr/>
          <a:lstStyle/>
          <a:p>
            <a:fld id="{48ADA7B3-4110-409A-99AA-C38E52942E44}" type="datetimeFigureOut">
              <a:rPr lang="ru-KZ" smtClean="0"/>
              <a:t>20.03.2025</a:t>
            </a:fld>
            <a:endParaRPr lang="ru-KZ"/>
          </a:p>
        </p:txBody>
      </p:sp>
      <p:sp>
        <p:nvSpPr>
          <p:cNvPr id="5" name="Нижний колонтитул 4">
            <a:extLst>
              <a:ext uri="{FF2B5EF4-FFF2-40B4-BE49-F238E27FC236}">
                <a16:creationId xmlns:a16="http://schemas.microsoft.com/office/drawing/2014/main" id="{2961D6B8-6139-B79C-7010-6409BB262584}"/>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9CFB59AF-BF7A-D852-E898-1886DAEFF9D7}"/>
              </a:ext>
            </a:extLst>
          </p:cNvPr>
          <p:cNvSpPr>
            <a:spLocks noGrp="1"/>
          </p:cNvSpPr>
          <p:nvPr>
            <p:ph type="sldNum" sz="quarter" idx="12"/>
          </p:nvPr>
        </p:nvSpPr>
        <p:spPr/>
        <p:txBody>
          <a:bodyPr/>
          <a:lstStyle/>
          <a:p>
            <a:fld id="{D962BCBF-7EB4-46AC-9A6C-D3E6E21EA912}" type="slidenum">
              <a:rPr lang="ru-KZ" smtClean="0"/>
              <a:t>‹#›</a:t>
            </a:fld>
            <a:endParaRPr lang="ru-KZ"/>
          </a:p>
        </p:txBody>
      </p:sp>
    </p:spTree>
    <p:extLst>
      <p:ext uri="{BB962C8B-B14F-4D97-AF65-F5344CB8AC3E}">
        <p14:creationId xmlns:p14="http://schemas.microsoft.com/office/powerpoint/2010/main" val="119277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9BADFB-10E2-B0DD-E28F-E3EBEAB76F02}"/>
              </a:ext>
            </a:extLst>
          </p:cNvPr>
          <p:cNvSpPr>
            <a:spLocks noGrp="1"/>
          </p:cNvSpPr>
          <p:nvPr>
            <p:ph type="title"/>
          </p:nvPr>
        </p:nvSpPr>
        <p:spPr/>
        <p:txBody>
          <a:bodyPr/>
          <a:lstStyle/>
          <a:p>
            <a:r>
              <a:rPr lang="ru-RU"/>
              <a:t>Образец заголовка</a:t>
            </a:r>
            <a:endParaRPr lang="ru-KZ"/>
          </a:p>
        </p:txBody>
      </p:sp>
      <p:sp>
        <p:nvSpPr>
          <p:cNvPr id="3" name="Вертикальный текст 2">
            <a:extLst>
              <a:ext uri="{FF2B5EF4-FFF2-40B4-BE49-F238E27FC236}">
                <a16:creationId xmlns:a16="http://schemas.microsoft.com/office/drawing/2014/main" id="{5C5212B8-A4E9-A71A-46AA-9552377B3FE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FA6E4FC4-E8CF-E205-D057-9BFB8B4CA7BA}"/>
              </a:ext>
            </a:extLst>
          </p:cNvPr>
          <p:cNvSpPr>
            <a:spLocks noGrp="1"/>
          </p:cNvSpPr>
          <p:nvPr>
            <p:ph type="dt" sz="half" idx="10"/>
          </p:nvPr>
        </p:nvSpPr>
        <p:spPr/>
        <p:txBody>
          <a:bodyPr/>
          <a:lstStyle/>
          <a:p>
            <a:fld id="{48ADA7B3-4110-409A-99AA-C38E52942E44}" type="datetimeFigureOut">
              <a:rPr lang="ru-KZ" smtClean="0"/>
              <a:t>20.03.2025</a:t>
            </a:fld>
            <a:endParaRPr lang="ru-KZ"/>
          </a:p>
        </p:txBody>
      </p:sp>
      <p:sp>
        <p:nvSpPr>
          <p:cNvPr id="5" name="Нижний колонтитул 4">
            <a:extLst>
              <a:ext uri="{FF2B5EF4-FFF2-40B4-BE49-F238E27FC236}">
                <a16:creationId xmlns:a16="http://schemas.microsoft.com/office/drawing/2014/main" id="{897EE5C5-6696-6CBC-CF74-D38C4361FDD1}"/>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3E37C80A-DD04-D46D-A9FD-E21059D9E1A6}"/>
              </a:ext>
            </a:extLst>
          </p:cNvPr>
          <p:cNvSpPr>
            <a:spLocks noGrp="1"/>
          </p:cNvSpPr>
          <p:nvPr>
            <p:ph type="sldNum" sz="quarter" idx="12"/>
          </p:nvPr>
        </p:nvSpPr>
        <p:spPr/>
        <p:txBody>
          <a:bodyPr/>
          <a:lstStyle/>
          <a:p>
            <a:fld id="{D962BCBF-7EB4-46AC-9A6C-D3E6E21EA912}" type="slidenum">
              <a:rPr lang="ru-KZ" smtClean="0"/>
              <a:t>‹#›</a:t>
            </a:fld>
            <a:endParaRPr lang="ru-KZ"/>
          </a:p>
        </p:txBody>
      </p:sp>
    </p:spTree>
    <p:extLst>
      <p:ext uri="{BB962C8B-B14F-4D97-AF65-F5344CB8AC3E}">
        <p14:creationId xmlns:p14="http://schemas.microsoft.com/office/powerpoint/2010/main" val="2515304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D63D5F2-BA73-B6E1-9107-C7C47CB97569}"/>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KZ"/>
          </a:p>
        </p:txBody>
      </p:sp>
      <p:sp>
        <p:nvSpPr>
          <p:cNvPr id="3" name="Вертикальный текст 2">
            <a:extLst>
              <a:ext uri="{FF2B5EF4-FFF2-40B4-BE49-F238E27FC236}">
                <a16:creationId xmlns:a16="http://schemas.microsoft.com/office/drawing/2014/main" id="{D346E1AB-CDF1-A894-6EA1-B65E000E49F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FBBE6D5C-E704-D152-6CCE-367798B9BA40}"/>
              </a:ext>
            </a:extLst>
          </p:cNvPr>
          <p:cNvSpPr>
            <a:spLocks noGrp="1"/>
          </p:cNvSpPr>
          <p:nvPr>
            <p:ph type="dt" sz="half" idx="10"/>
          </p:nvPr>
        </p:nvSpPr>
        <p:spPr/>
        <p:txBody>
          <a:bodyPr/>
          <a:lstStyle/>
          <a:p>
            <a:fld id="{48ADA7B3-4110-409A-99AA-C38E52942E44}" type="datetimeFigureOut">
              <a:rPr lang="ru-KZ" smtClean="0"/>
              <a:t>20.03.2025</a:t>
            </a:fld>
            <a:endParaRPr lang="ru-KZ"/>
          </a:p>
        </p:txBody>
      </p:sp>
      <p:sp>
        <p:nvSpPr>
          <p:cNvPr id="5" name="Нижний колонтитул 4">
            <a:extLst>
              <a:ext uri="{FF2B5EF4-FFF2-40B4-BE49-F238E27FC236}">
                <a16:creationId xmlns:a16="http://schemas.microsoft.com/office/drawing/2014/main" id="{96E4A16D-C299-A109-BE35-459652A09FE0}"/>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913E49B7-D6AA-0879-D72A-BC654AB0E6B0}"/>
              </a:ext>
            </a:extLst>
          </p:cNvPr>
          <p:cNvSpPr>
            <a:spLocks noGrp="1"/>
          </p:cNvSpPr>
          <p:nvPr>
            <p:ph type="sldNum" sz="quarter" idx="12"/>
          </p:nvPr>
        </p:nvSpPr>
        <p:spPr/>
        <p:txBody>
          <a:bodyPr/>
          <a:lstStyle/>
          <a:p>
            <a:fld id="{D962BCBF-7EB4-46AC-9A6C-D3E6E21EA912}" type="slidenum">
              <a:rPr lang="ru-KZ" smtClean="0"/>
              <a:t>‹#›</a:t>
            </a:fld>
            <a:endParaRPr lang="ru-KZ"/>
          </a:p>
        </p:txBody>
      </p:sp>
    </p:spTree>
    <p:extLst>
      <p:ext uri="{BB962C8B-B14F-4D97-AF65-F5344CB8AC3E}">
        <p14:creationId xmlns:p14="http://schemas.microsoft.com/office/powerpoint/2010/main" val="2493068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8FA7A8-FB24-1C32-FB85-6257C7EBE060}"/>
              </a:ext>
            </a:extLst>
          </p:cNvPr>
          <p:cNvSpPr>
            <a:spLocks noGrp="1"/>
          </p:cNvSpPr>
          <p:nvPr>
            <p:ph type="title"/>
          </p:nvPr>
        </p:nvSpPr>
        <p:spPr/>
        <p:txBody>
          <a:bodyPr/>
          <a:lstStyle/>
          <a:p>
            <a:r>
              <a:rPr lang="ru-RU"/>
              <a:t>Образец заголовка</a:t>
            </a:r>
            <a:endParaRPr lang="ru-KZ"/>
          </a:p>
        </p:txBody>
      </p:sp>
      <p:sp>
        <p:nvSpPr>
          <p:cNvPr id="3" name="Объект 2">
            <a:extLst>
              <a:ext uri="{FF2B5EF4-FFF2-40B4-BE49-F238E27FC236}">
                <a16:creationId xmlns:a16="http://schemas.microsoft.com/office/drawing/2014/main" id="{C8E01847-B28C-0781-F88E-39D3AFEBFF7B}"/>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3D284D95-E337-07C9-D44A-E88083E0F662}"/>
              </a:ext>
            </a:extLst>
          </p:cNvPr>
          <p:cNvSpPr>
            <a:spLocks noGrp="1"/>
          </p:cNvSpPr>
          <p:nvPr>
            <p:ph type="dt" sz="half" idx="10"/>
          </p:nvPr>
        </p:nvSpPr>
        <p:spPr/>
        <p:txBody>
          <a:bodyPr/>
          <a:lstStyle/>
          <a:p>
            <a:fld id="{48ADA7B3-4110-409A-99AA-C38E52942E44}" type="datetimeFigureOut">
              <a:rPr lang="ru-KZ" smtClean="0"/>
              <a:t>20.03.2025</a:t>
            </a:fld>
            <a:endParaRPr lang="ru-KZ"/>
          </a:p>
        </p:txBody>
      </p:sp>
      <p:sp>
        <p:nvSpPr>
          <p:cNvPr id="5" name="Нижний колонтитул 4">
            <a:extLst>
              <a:ext uri="{FF2B5EF4-FFF2-40B4-BE49-F238E27FC236}">
                <a16:creationId xmlns:a16="http://schemas.microsoft.com/office/drawing/2014/main" id="{436324A6-537D-E959-6E77-F86FFB937F6A}"/>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BCCD01BD-0434-9916-BA4A-C644DB00E856}"/>
              </a:ext>
            </a:extLst>
          </p:cNvPr>
          <p:cNvSpPr>
            <a:spLocks noGrp="1"/>
          </p:cNvSpPr>
          <p:nvPr>
            <p:ph type="sldNum" sz="quarter" idx="12"/>
          </p:nvPr>
        </p:nvSpPr>
        <p:spPr/>
        <p:txBody>
          <a:bodyPr/>
          <a:lstStyle/>
          <a:p>
            <a:fld id="{D962BCBF-7EB4-46AC-9A6C-D3E6E21EA912}" type="slidenum">
              <a:rPr lang="ru-KZ" smtClean="0"/>
              <a:t>‹#›</a:t>
            </a:fld>
            <a:endParaRPr lang="ru-KZ"/>
          </a:p>
        </p:txBody>
      </p:sp>
    </p:spTree>
    <p:extLst>
      <p:ext uri="{BB962C8B-B14F-4D97-AF65-F5344CB8AC3E}">
        <p14:creationId xmlns:p14="http://schemas.microsoft.com/office/powerpoint/2010/main" val="45005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906914-DD28-926A-3F3D-F6144B40A76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KZ"/>
          </a:p>
        </p:txBody>
      </p:sp>
      <p:sp>
        <p:nvSpPr>
          <p:cNvPr id="3" name="Текст 2">
            <a:extLst>
              <a:ext uri="{FF2B5EF4-FFF2-40B4-BE49-F238E27FC236}">
                <a16:creationId xmlns:a16="http://schemas.microsoft.com/office/drawing/2014/main" id="{A2FB8B61-E2F8-D8AA-91B4-554E445540D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FE7406F9-7F24-C674-A028-1929E2F725A8}"/>
              </a:ext>
            </a:extLst>
          </p:cNvPr>
          <p:cNvSpPr>
            <a:spLocks noGrp="1"/>
          </p:cNvSpPr>
          <p:nvPr>
            <p:ph type="dt" sz="half" idx="10"/>
          </p:nvPr>
        </p:nvSpPr>
        <p:spPr/>
        <p:txBody>
          <a:bodyPr/>
          <a:lstStyle/>
          <a:p>
            <a:fld id="{48ADA7B3-4110-409A-99AA-C38E52942E44}" type="datetimeFigureOut">
              <a:rPr lang="ru-KZ" smtClean="0"/>
              <a:t>20.03.2025</a:t>
            </a:fld>
            <a:endParaRPr lang="ru-KZ"/>
          </a:p>
        </p:txBody>
      </p:sp>
      <p:sp>
        <p:nvSpPr>
          <p:cNvPr id="5" name="Нижний колонтитул 4">
            <a:extLst>
              <a:ext uri="{FF2B5EF4-FFF2-40B4-BE49-F238E27FC236}">
                <a16:creationId xmlns:a16="http://schemas.microsoft.com/office/drawing/2014/main" id="{B0DBD0DE-FA61-CE76-C058-FDA8C5C6550E}"/>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4FFD6A0B-3ACB-8664-E865-797895757978}"/>
              </a:ext>
            </a:extLst>
          </p:cNvPr>
          <p:cNvSpPr>
            <a:spLocks noGrp="1"/>
          </p:cNvSpPr>
          <p:nvPr>
            <p:ph type="sldNum" sz="quarter" idx="12"/>
          </p:nvPr>
        </p:nvSpPr>
        <p:spPr/>
        <p:txBody>
          <a:bodyPr/>
          <a:lstStyle/>
          <a:p>
            <a:fld id="{D962BCBF-7EB4-46AC-9A6C-D3E6E21EA912}" type="slidenum">
              <a:rPr lang="ru-KZ" smtClean="0"/>
              <a:t>‹#›</a:t>
            </a:fld>
            <a:endParaRPr lang="ru-KZ"/>
          </a:p>
        </p:txBody>
      </p:sp>
    </p:spTree>
    <p:extLst>
      <p:ext uri="{BB962C8B-B14F-4D97-AF65-F5344CB8AC3E}">
        <p14:creationId xmlns:p14="http://schemas.microsoft.com/office/powerpoint/2010/main" val="2283213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985D6F-8745-824D-9D1D-43E13ADF7D86}"/>
              </a:ext>
            </a:extLst>
          </p:cNvPr>
          <p:cNvSpPr>
            <a:spLocks noGrp="1"/>
          </p:cNvSpPr>
          <p:nvPr>
            <p:ph type="title"/>
          </p:nvPr>
        </p:nvSpPr>
        <p:spPr/>
        <p:txBody>
          <a:bodyPr/>
          <a:lstStyle/>
          <a:p>
            <a:r>
              <a:rPr lang="ru-RU"/>
              <a:t>Образец заголовка</a:t>
            </a:r>
            <a:endParaRPr lang="ru-KZ"/>
          </a:p>
        </p:txBody>
      </p:sp>
      <p:sp>
        <p:nvSpPr>
          <p:cNvPr id="3" name="Объект 2">
            <a:extLst>
              <a:ext uri="{FF2B5EF4-FFF2-40B4-BE49-F238E27FC236}">
                <a16:creationId xmlns:a16="http://schemas.microsoft.com/office/drawing/2014/main" id="{215F3097-60E7-1C45-C02F-9A8718B08BA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Объект 3">
            <a:extLst>
              <a:ext uri="{FF2B5EF4-FFF2-40B4-BE49-F238E27FC236}">
                <a16:creationId xmlns:a16="http://schemas.microsoft.com/office/drawing/2014/main" id="{C4DB2E74-C99F-4A3A-D051-66709378CD7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5" name="Дата 4">
            <a:extLst>
              <a:ext uri="{FF2B5EF4-FFF2-40B4-BE49-F238E27FC236}">
                <a16:creationId xmlns:a16="http://schemas.microsoft.com/office/drawing/2014/main" id="{5B9F5D56-772C-36A1-968B-90D5AC12E015}"/>
              </a:ext>
            </a:extLst>
          </p:cNvPr>
          <p:cNvSpPr>
            <a:spLocks noGrp="1"/>
          </p:cNvSpPr>
          <p:nvPr>
            <p:ph type="dt" sz="half" idx="10"/>
          </p:nvPr>
        </p:nvSpPr>
        <p:spPr/>
        <p:txBody>
          <a:bodyPr/>
          <a:lstStyle/>
          <a:p>
            <a:fld id="{48ADA7B3-4110-409A-99AA-C38E52942E44}" type="datetimeFigureOut">
              <a:rPr lang="ru-KZ" smtClean="0"/>
              <a:t>20.03.2025</a:t>
            </a:fld>
            <a:endParaRPr lang="ru-KZ"/>
          </a:p>
        </p:txBody>
      </p:sp>
      <p:sp>
        <p:nvSpPr>
          <p:cNvPr id="6" name="Нижний колонтитул 5">
            <a:extLst>
              <a:ext uri="{FF2B5EF4-FFF2-40B4-BE49-F238E27FC236}">
                <a16:creationId xmlns:a16="http://schemas.microsoft.com/office/drawing/2014/main" id="{18C00787-9502-363A-D56B-B2BB6CD855DF}"/>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BFE9BA31-A35C-9619-0A1E-999C1FFFCB81}"/>
              </a:ext>
            </a:extLst>
          </p:cNvPr>
          <p:cNvSpPr>
            <a:spLocks noGrp="1"/>
          </p:cNvSpPr>
          <p:nvPr>
            <p:ph type="sldNum" sz="quarter" idx="12"/>
          </p:nvPr>
        </p:nvSpPr>
        <p:spPr/>
        <p:txBody>
          <a:bodyPr/>
          <a:lstStyle/>
          <a:p>
            <a:fld id="{D962BCBF-7EB4-46AC-9A6C-D3E6E21EA912}" type="slidenum">
              <a:rPr lang="ru-KZ" smtClean="0"/>
              <a:t>‹#›</a:t>
            </a:fld>
            <a:endParaRPr lang="ru-KZ"/>
          </a:p>
        </p:txBody>
      </p:sp>
    </p:spTree>
    <p:extLst>
      <p:ext uri="{BB962C8B-B14F-4D97-AF65-F5344CB8AC3E}">
        <p14:creationId xmlns:p14="http://schemas.microsoft.com/office/powerpoint/2010/main" val="23440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307E4C-BBFC-1DBF-52C1-9C7639C57902}"/>
              </a:ext>
            </a:extLst>
          </p:cNvPr>
          <p:cNvSpPr>
            <a:spLocks noGrp="1"/>
          </p:cNvSpPr>
          <p:nvPr>
            <p:ph type="title"/>
          </p:nvPr>
        </p:nvSpPr>
        <p:spPr>
          <a:xfrm>
            <a:off x="839788" y="365125"/>
            <a:ext cx="10515600" cy="1325563"/>
          </a:xfrm>
        </p:spPr>
        <p:txBody>
          <a:bodyPr/>
          <a:lstStyle/>
          <a:p>
            <a:r>
              <a:rPr lang="ru-RU"/>
              <a:t>Образец заголовка</a:t>
            </a:r>
            <a:endParaRPr lang="ru-KZ"/>
          </a:p>
        </p:txBody>
      </p:sp>
      <p:sp>
        <p:nvSpPr>
          <p:cNvPr id="3" name="Текст 2">
            <a:extLst>
              <a:ext uri="{FF2B5EF4-FFF2-40B4-BE49-F238E27FC236}">
                <a16:creationId xmlns:a16="http://schemas.microsoft.com/office/drawing/2014/main" id="{9D0E705B-266B-67D0-7FCE-F283C9D73E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43609B4-B573-CE96-6CEA-AAD3CCCD2B01}"/>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5" name="Текст 4">
            <a:extLst>
              <a:ext uri="{FF2B5EF4-FFF2-40B4-BE49-F238E27FC236}">
                <a16:creationId xmlns:a16="http://schemas.microsoft.com/office/drawing/2014/main" id="{736D41C9-6B8C-1EDA-7652-63537F6244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4D9F244-EFEA-3DB7-FB84-3C16A8A65B4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7" name="Дата 6">
            <a:extLst>
              <a:ext uri="{FF2B5EF4-FFF2-40B4-BE49-F238E27FC236}">
                <a16:creationId xmlns:a16="http://schemas.microsoft.com/office/drawing/2014/main" id="{42124B58-8388-47A8-73DA-67CB6D469E68}"/>
              </a:ext>
            </a:extLst>
          </p:cNvPr>
          <p:cNvSpPr>
            <a:spLocks noGrp="1"/>
          </p:cNvSpPr>
          <p:nvPr>
            <p:ph type="dt" sz="half" idx="10"/>
          </p:nvPr>
        </p:nvSpPr>
        <p:spPr/>
        <p:txBody>
          <a:bodyPr/>
          <a:lstStyle/>
          <a:p>
            <a:fld id="{48ADA7B3-4110-409A-99AA-C38E52942E44}" type="datetimeFigureOut">
              <a:rPr lang="ru-KZ" smtClean="0"/>
              <a:t>20.03.2025</a:t>
            </a:fld>
            <a:endParaRPr lang="ru-KZ"/>
          </a:p>
        </p:txBody>
      </p:sp>
      <p:sp>
        <p:nvSpPr>
          <p:cNvPr id="8" name="Нижний колонтитул 7">
            <a:extLst>
              <a:ext uri="{FF2B5EF4-FFF2-40B4-BE49-F238E27FC236}">
                <a16:creationId xmlns:a16="http://schemas.microsoft.com/office/drawing/2014/main" id="{DA23FBBE-FC45-3560-0AEB-A4850824B627}"/>
              </a:ext>
            </a:extLst>
          </p:cNvPr>
          <p:cNvSpPr>
            <a:spLocks noGrp="1"/>
          </p:cNvSpPr>
          <p:nvPr>
            <p:ph type="ftr" sz="quarter" idx="11"/>
          </p:nvPr>
        </p:nvSpPr>
        <p:spPr/>
        <p:txBody>
          <a:bodyPr/>
          <a:lstStyle/>
          <a:p>
            <a:endParaRPr lang="ru-KZ"/>
          </a:p>
        </p:txBody>
      </p:sp>
      <p:sp>
        <p:nvSpPr>
          <p:cNvPr id="9" name="Номер слайда 8">
            <a:extLst>
              <a:ext uri="{FF2B5EF4-FFF2-40B4-BE49-F238E27FC236}">
                <a16:creationId xmlns:a16="http://schemas.microsoft.com/office/drawing/2014/main" id="{EBC67C89-5373-A3BD-0438-FAD245E3CC52}"/>
              </a:ext>
            </a:extLst>
          </p:cNvPr>
          <p:cNvSpPr>
            <a:spLocks noGrp="1"/>
          </p:cNvSpPr>
          <p:nvPr>
            <p:ph type="sldNum" sz="quarter" idx="12"/>
          </p:nvPr>
        </p:nvSpPr>
        <p:spPr/>
        <p:txBody>
          <a:bodyPr/>
          <a:lstStyle/>
          <a:p>
            <a:fld id="{D962BCBF-7EB4-46AC-9A6C-D3E6E21EA912}" type="slidenum">
              <a:rPr lang="ru-KZ" smtClean="0"/>
              <a:t>‹#›</a:t>
            </a:fld>
            <a:endParaRPr lang="ru-KZ"/>
          </a:p>
        </p:txBody>
      </p:sp>
    </p:spTree>
    <p:extLst>
      <p:ext uri="{BB962C8B-B14F-4D97-AF65-F5344CB8AC3E}">
        <p14:creationId xmlns:p14="http://schemas.microsoft.com/office/powerpoint/2010/main" val="3391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263908-8B9D-A291-C9FC-FC634266DCB5}"/>
              </a:ext>
            </a:extLst>
          </p:cNvPr>
          <p:cNvSpPr>
            <a:spLocks noGrp="1"/>
          </p:cNvSpPr>
          <p:nvPr>
            <p:ph type="title"/>
          </p:nvPr>
        </p:nvSpPr>
        <p:spPr/>
        <p:txBody>
          <a:bodyPr/>
          <a:lstStyle/>
          <a:p>
            <a:r>
              <a:rPr lang="ru-RU"/>
              <a:t>Образец заголовка</a:t>
            </a:r>
            <a:endParaRPr lang="ru-KZ"/>
          </a:p>
        </p:txBody>
      </p:sp>
      <p:sp>
        <p:nvSpPr>
          <p:cNvPr id="3" name="Дата 2">
            <a:extLst>
              <a:ext uri="{FF2B5EF4-FFF2-40B4-BE49-F238E27FC236}">
                <a16:creationId xmlns:a16="http://schemas.microsoft.com/office/drawing/2014/main" id="{D7AA46A4-4657-4337-D399-E153F9F06B1E}"/>
              </a:ext>
            </a:extLst>
          </p:cNvPr>
          <p:cNvSpPr>
            <a:spLocks noGrp="1"/>
          </p:cNvSpPr>
          <p:nvPr>
            <p:ph type="dt" sz="half" idx="10"/>
          </p:nvPr>
        </p:nvSpPr>
        <p:spPr/>
        <p:txBody>
          <a:bodyPr/>
          <a:lstStyle/>
          <a:p>
            <a:fld id="{48ADA7B3-4110-409A-99AA-C38E52942E44}" type="datetimeFigureOut">
              <a:rPr lang="ru-KZ" smtClean="0"/>
              <a:t>20.03.2025</a:t>
            </a:fld>
            <a:endParaRPr lang="ru-KZ"/>
          </a:p>
        </p:txBody>
      </p:sp>
      <p:sp>
        <p:nvSpPr>
          <p:cNvPr id="4" name="Нижний колонтитул 3">
            <a:extLst>
              <a:ext uri="{FF2B5EF4-FFF2-40B4-BE49-F238E27FC236}">
                <a16:creationId xmlns:a16="http://schemas.microsoft.com/office/drawing/2014/main" id="{A1DB88A1-47BD-6F1E-E52A-6106F80FE51D}"/>
              </a:ext>
            </a:extLst>
          </p:cNvPr>
          <p:cNvSpPr>
            <a:spLocks noGrp="1"/>
          </p:cNvSpPr>
          <p:nvPr>
            <p:ph type="ftr" sz="quarter" idx="11"/>
          </p:nvPr>
        </p:nvSpPr>
        <p:spPr/>
        <p:txBody>
          <a:bodyPr/>
          <a:lstStyle/>
          <a:p>
            <a:endParaRPr lang="ru-KZ"/>
          </a:p>
        </p:txBody>
      </p:sp>
      <p:sp>
        <p:nvSpPr>
          <p:cNvPr id="5" name="Номер слайда 4">
            <a:extLst>
              <a:ext uri="{FF2B5EF4-FFF2-40B4-BE49-F238E27FC236}">
                <a16:creationId xmlns:a16="http://schemas.microsoft.com/office/drawing/2014/main" id="{784BBDAC-32DC-65BE-4512-88EBA752A808}"/>
              </a:ext>
            </a:extLst>
          </p:cNvPr>
          <p:cNvSpPr>
            <a:spLocks noGrp="1"/>
          </p:cNvSpPr>
          <p:nvPr>
            <p:ph type="sldNum" sz="quarter" idx="12"/>
          </p:nvPr>
        </p:nvSpPr>
        <p:spPr/>
        <p:txBody>
          <a:bodyPr/>
          <a:lstStyle/>
          <a:p>
            <a:fld id="{D962BCBF-7EB4-46AC-9A6C-D3E6E21EA912}" type="slidenum">
              <a:rPr lang="ru-KZ" smtClean="0"/>
              <a:t>‹#›</a:t>
            </a:fld>
            <a:endParaRPr lang="ru-KZ"/>
          </a:p>
        </p:txBody>
      </p:sp>
    </p:spTree>
    <p:extLst>
      <p:ext uri="{BB962C8B-B14F-4D97-AF65-F5344CB8AC3E}">
        <p14:creationId xmlns:p14="http://schemas.microsoft.com/office/powerpoint/2010/main" val="3301407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ED7807F-D295-1F8E-3C94-4FD294ECA506}"/>
              </a:ext>
            </a:extLst>
          </p:cNvPr>
          <p:cNvSpPr>
            <a:spLocks noGrp="1"/>
          </p:cNvSpPr>
          <p:nvPr>
            <p:ph type="dt" sz="half" idx="10"/>
          </p:nvPr>
        </p:nvSpPr>
        <p:spPr/>
        <p:txBody>
          <a:bodyPr/>
          <a:lstStyle/>
          <a:p>
            <a:fld id="{48ADA7B3-4110-409A-99AA-C38E52942E44}" type="datetimeFigureOut">
              <a:rPr lang="ru-KZ" smtClean="0"/>
              <a:t>20.03.2025</a:t>
            </a:fld>
            <a:endParaRPr lang="ru-KZ"/>
          </a:p>
        </p:txBody>
      </p:sp>
      <p:sp>
        <p:nvSpPr>
          <p:cNvPr id="3" name="Нижний колонтитул 2">
            <a:extLst>
              <a:ext uri="{FF2B5EF4-FFF2-40B4-BE49-F238E27FC236}">
                <a16:creationId xmlns:a16="http://schemas.microsoft.com/office/drawing/2014/main" id="{D34E714F-5177-D131-B2CA-0A37A159BBF2}"/>
              </a:ext>
            </a:extLst>
          </p:cNvPr>
          <p:cNvSpPr>
            <a:spLocks noGrp="1"/>
          </p:cNvSpPr>
          <p:nvPr>
            <p:ph type="ftr" sz="quarter" idx="11"/>
          </p:nvPr>
        </p:nvSpPr>
        <p:spPr/>
        <p:txBody>
          <a:bodyPr/>
          <a:lstStyle/>
          <a:p>
            <a:endParaRPr lang="ru-KZ"/>
          </a:p>
        </p:txBody>
      </p:sp>
      <p:sp>
        <p:nvSpPr>
          <p:cNvPr id="4" name="Номер слайда 3">
            <a:extLst>
              <a:ext uri="{FF2B5EF4-FFF2-40B4-BE49-F238E27FC236}">
                <a16:creationId xmlns:a16="http://schemas.microsoft.com/office/drawing/2014/main" id="{7CE28809-61E6-4419-211D-1609AA28329A}"/>
              </a:ext>
            </a:extLst>
          </p:cNvPr>
          <p:cNvSpPr>
            <a:spLocks noGrp="1"/>
          </p:cNvSpPr>
          <p:nvPr>
            <p:ph type="sldNum" sz="quarter" idx="12"/>
          </p:nvPr>
        </p:nvSpPr>
        <p:spPr/>
        <p:txBody>
          <a:bodyPr/>
          <a:lstStyle/>
          <a:p>
            <a:fld id="{D962BCBF-7EB4-46AC-9A6C-D3E6E21EA912}" type="slidenum">
              <a:rPr lang="ru-KZ" smtClean="0"/>
              <a:t>‹#›</a:t>
            </a:fld>
            <a:endParaRPr lang="ru-KZ"/>
          </a:p>
        </p:txBody>
      </p:sp>
    </p:spTree>
    <p:extLst>
      <p:ext uri="{BB962C8B-B14F-4D97-AF65-F5344CB8AC3E}">
        <p14:creationId xmlns:p14="http://schemas.microsoft.com/office/powerpoint/2010/main" val="382826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B17EEF-3E63-4E0A-C683-8833AB8373D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KZ"/>
          </a:p>
        </p:txBody>
      </p:sp>
      <p:sp>
        <p:nvSpPr>
          <p:cNvPr id="3" name="Объект 2">
            <a:extLst>
              <a:ext uri="{FF2B5EF4-FFF2-40B4-BE49-F238E27FC236}">
                <a16:creationId xmlns:a16="http://schemas.microsoft.com/office/drawing/2014/main" id="{B625EA55-8EEF-82C4-C7D2-DC22BF99E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Текст 3">
            <a:extLst>
              <a:ext uri="{FF2B5EF4-FFF2-40B4-BE49-F238E27FC236}">
                <a16:creationId xmlns:a16="http://schemas.microsoft.com/office/drawing/2014/main" id="{7A1B3D6A-FC6E-0098-4206-41D3F946B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ABF461B-663A-9806-D64B-886AE1E58462}"/>
              </a:ext>
            </a:extLst>
          </p:cNvPr>
          <p:cNvSpPr>
            <a:spLocks noGrp="1"/>
          </p:cNvSpPr>
          <p:nvPr>
            <p:ph type="dt" sz="half" idx="10"/>
          </p:nvPr>
        </p:nvSpPr>
        <p:spPr/>
        <p:txBody>
          <a:bodyPr/>
          <a:lstStyle/>
          <a:p>
            <a:fld id="{48ADA7B3-4110-409A-99AA-C38E52942E44}" type="datetimeFigureOut">
              <a:rPr lang="ru-KZ" smtClean="0"/>
              <a:t>20.03.2025</a:t>
            </a:fld>
            <a:endParaRPr lang="ru-KZ"/>
          </a:p>
        </p:txBody>
      </p:sp>
      <p:sp>
        <p:nvSpPr>
          <p:cNvPr id="6" name="Нижний колонтитул 5">
            <a:extLst>
              <a:ext uri="{FF2B5EF4-FFF2-40B4-BE49-F238E27FC236}">
                <a16:creationId xmlns:a16="http://schemas.microsoft.com/office/drawing/2014/main" id="{F7619E5B-D0A8-1A27-62C2-87BCFB5D8E28}"/>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76C44AED-7AB7-EC05-D04E-44E9B0336248}"/>
              </a:ext>
            </a:extLst>
          </p:cNvPr>
          <p:cNvSpPr>
            <a:spLocks noGrp="1"/>
          </p:cNvSpPr>
          <p:nvPr>
            <p:ph type="sldNum" sz="quarter" idx="12"/>
          </p:nvPr>
        </p:nvSpPr>
        <p:spPr/>
        <p:txBody>
          <a:bodyPr/>
          <a:lstStyle/>
          <a:p>
            <a:fld id="{D962BCBF-7EB4-46AC-9A6C-D3E6E21EA912}" type="slidenum">
              <a:rPr lang="ru-KZ" smtClean="0"/>
              <a:t>‹#›</a:t>
            </a:fld>
            <a:endParaRPr lang="ru-KZ"/>
          </a:p>
        </p:txBody>
      </p:sp>
    </p:spTree>
    <p:extLst>
      <p:ext uri="{BB962C8B-B14F-4D97-AF65-F5344CB8AC3E}">
        <p14:creationId xmlns:p14="http://schemas.microsoft.com/office/powerpoint/2010/main" val="4070103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E190CF-C295-F883-5572-D457D85FC4A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KZ"/>
          </a:p>
        </p:txBody>
      </p:sp>
      <p:sp>
        <p:nvSpPr>
          <p:cNvPr id="3" name="Рисунок 2">
            <a:extLst>
              <a:ext uri="{FF2B5EF4-FFF2-40B4-BE49-F238E27FC236}">
                <a16:creationId xmlns:a16="http://schemas.microsoft.com/office/drawing/2014/main" id="{1433176E-1140-8027-8982-E1F3F475CB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KZ"/>
          </a:p>
        </p:txBody>
      </p:sp>
      <p:sp>
        <p:nvSpPr>
          <p:cNvPr id="4" name="Текст 3">
            <a:extLst>
              <a:ext uri="{FF2B5EF4-FFF2-40B4-BE49-F238E27FC236}">
                <a16:creationId xmlns:a16="http://schemas.microsoft.com/office/drawing/2014/main" id="{12C668F2-1DFB-5080-0218-271EAE397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9C3AD34-EEC2-F0F9-6FEE-5083CABBA2E2}"/>
              </a:ext>
            </a:extLst>
          </p:cNvPr>
          <p:cNvSpPr>
            <a:spLocks noGrp="1"/>
          </p:cNvSpPr>
          <p:nvPr>
            <p:ph type="dt" sz="half" idx="10"/>
          </p:nvPr>
        </p:nvSpPr>
        <p:spPr/>
        <p:txBody>
          <a:bodyPr/>
          <a:lstStyle/>
          <a:p>
            <a:fld id="{48ADA7B3-4110-409A-99AA-C38E52942E44}" type="datetimeFigureOut">
              <a:rPr lang="ru-KZ" smtClean="0"/>
              <a:t>20.03.2025</a:t>
            </a:fld>
            <a:endParaRPr lang="ru-KZ"/>
          </a:p>
        </p:txBody>
      </p:sp>
      <p:sp>
        <p:nvSpPr>
          <p:cNvPr id="6" name="Нижний колонтитул 5">
            <a:extLst>
              <a:ext uri="{FF2B5EF4-FFF2-40B4-BE49-F238E27FC236}">
                <a16:creationId xmlns:a16="http://schemas.microsoft.com/office/drawing/2014/main" id="{1EC24162-91A4-3AAA-1689-898DF9F1E140}"/>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2E351804-46BD-9693-04D6-771B601E749D}"/>
              </a:ext>
            </a:extLst>
          </p:cNvPr>
          <p:cNvSpPr>
            <a:spLocks noGrp="1"/>
          </p:cNvSpPr>
          <p:nvPr>
            <p:ph type="sldNum" sz="quarter" idx="12"/>
          </p:nvPr>
        </p:nvSpPr>
        <p:spPr/>
        <p:txBody>
          <a:bodyPr/>
          <a:lstStyle/>
          <a:p>
            <a:fld id="{D962BCBF-7EB4-46AC-9A6C-D3E6E21EA912}" type="slidenum">
              <a:rPr lang="ru-KZ" smtClean="0"/>
              <a:t>‹#›</a:t>
            </a:fld>
            <a:endParaRPr lang="ru-KZ"/>
          </a:p>
        </p:txBody>
      </p:sp>
    </p:spTree>
    <p:extLst>
      <p:ext uri="{BB962C8B-B14F-4D97-AF65-F5344CB8AC3E}">
        <p14:creationId xmlns:p14="http://schemas.microsoft.com/office/powerpoint/2010/main" val="804900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4397F4-D8B4-1D76-8C57-7F17FE5D65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KZ"/>
          </a:p>
        </p:txBody>
      </p:sp>
      <p:sp>
        <p:nvSpPr>
          <p:cNvPr id="3" name="Текст 2">
            <a:extLst>
              <a:ext uri="{FF2B5EF4-FFF2-40B4-BE49-F238E27FC236}">
                <a16:creationId xmlns:a16="http://schemas.microsoft.com/office/drawing/2014/main" id="{C1DD4D8C-D1A8-DC1B-0946-9B073C6966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CA87A5FE-9A61-C90A-731C-36AAB12B6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ADA7B3-4110-409A-99AA-C38E52942E44}" type="datetimeFigureOut">
              <a:rPr lang="ru-KZ" smtClean="0"/>
              <a:t>20.03.2025</a:t>
            </a:fld>
            <a:endParaRPr lang="ru-KZ"/>
          </a:p>
        </p:txBody>
      </p:sp>
      <p:sp>
        <p:nvSpPr>
          <p:cNvPr id="5" name="Нижний колонтитул 4">
            <a:extLst>
              <a:ext uri="{FF2B5EF4-FFF2-40B4-BE49-F238E27FC236}">
                <a16:creationId xmlns:a16="http://schemas.microsoft.com/office/drawing/2014/main" id="{DC8E0B97-68F3-4D55-DE78-F5761A17B1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u-KZ"/>
          </a:p>
        </p:txBody>
      </p:sp>
      <p:sp>
        <p:nvSpPr>
          <p:cNvPr id="6" name="Номер слайда 5">
            <a:extLst>
              <a:ext uri="{FF2B5EF4-FFF2-40B4-BE49-F238E27FC236}">
                <a16:creationId xmlns:a16="http://schemas.microsoft.com/office/drawing/2014/main" id="{819DB7A0-19FF-1753-5AE7-CE73A8D83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62BCBF-7EB4-46AC-9A6C-D3E6E21EA912}" type="slidenum">
              <a:rPr lang="ru-KZ" smtClean="0"/>
              <a:t>‹#›</a:t>
            </a:fld>
            <a:endParaRPr lang="ru-KZ"/>
          </a:p>
        </p:txBody>
      </p:sp>
    </p:spTree>
    <p:extLst>
      <p:ext uri="{BB962C8B-B14F-4D97-AF65-F5344CB8AC3E}">
        <p14:creationId xmlns:p14="http://schemas.microsoft.com/office/powerpoint/2010/main" val="3728344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Изображение выглядит как снимок экрана, Фиолетовый, фиолетовый, человек&#10;&#10;Контент, сгенерированный ИИ, может содержать ошибки.">
            <a:extLst>
              <a:ext uri="{FF2B5EF4-FFF2-40B4-BE49-F238E27FC236}">
                <a16:creationId xmlns:a16="http://schemas.microsoft.com/office/drawing/2014/main" id="{C3E69E99-42B2-4018-2C7B-7CEEFD7A1235}"/>
              </a:ext>
            </a:extLst>
          </p:cNvPr>
          <p:cNvPicPr>
            <a:picLocks noChangeAspect="1" noChangeArrowheads="1"/>
          </p:cNvPicPr>
          <p:nvPr/>
        </p:nvPicPr>
        <p:blipFill>
          <a:blip r:embed="rId2">
            <a:alphaModFix amt="40000"/>
            <a:extLst>
              <a:ext uri="{28A0092B-C50C-407E-A947-70E740481C1C}">
                <a14:useLocalDpi xmlns:a14="http://schemas.microsoft.com/office/drawing/2010/main" val="0"/>
              </a:ext>
            </a:extLst>
          </a:blip>
          <a:srcRect b="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9966D6A4-7317-0EFA-D9D4-1B05D8131D78}"/>
              </a:ext>
            </a:extLst>
          </p:cNvPr>
          <p:cNvSpPr>
            <a:spLocks noGrp="1"/>
          </p:cNvSpPr>
          <p:nvPr>
            <p:ph type="ctrTitle"/>
          </p:nvPr>
        </p:nvSpPr>
        <p:spPr>
          <a:xfrm>
            <a:off x="626872" y="1920240"/>
            <a:ext cx="5252720" cy="1622277"/>
          </a:xfrm>
        </p:spPr>
        <p:txBody>
          <a:bodyPr>
            <a:noAutofit/>
          </a:bodyPr>
          <a:lstStyle/>
          <a:p>
            <a:pPr algn="l"/>
            <a:r>
              <a:rPr lang="en-US" sz="4000" b="0" i="0" dirty="0">
                <a:ln w="22225">
                  <a:solidFill>
                    <a:schemeClr val="tx1"/>
                  </a:solidFill>
                  <a:miter lim="800000"/>
                </a:ln>
                <a:noFill/>
                <a:effectLst/>
                <a:latin typeface="Poppins" panose="00000500000000000000" pitchFamily="2" charset="0"/>
              </a:rPr>
              <a:t>Augmented Reality</a:t>
            </a:r>
            <a:br>
              <a:rPr lang="en-US" sz="4000" b="0" i="0" dirty="0">
                <a:ln w="22225">
                  <a:solidFill>
                    <a:schemeClr val="tx1"/>
                  </a:solidFill>
                  <a:miter lim="800000"/>
                </a:ln>
                <a:noFill/>
                <a:effectLst/>
                <a:latin typeface="Poppins" panose="00000500000000000000" pitchFamily="2" charset="0"/>
              </a:rPr>
            </a:br>
            <a:endParaRPr lang="ru-KZ" sz="4000" dirty="0">
              <a:ln w="22225">
                <a:solidFill>
                  <a:schemeClr val="tx1"/>
                </a:solidFill>
                <a:miter lim="800000"/>
              </a:ln>
              <a:noFill/>
            </a:endParaRPr>
          </a:p>
        </p:txBody>
      </p:sp>
    </p:spTree>
    <p:extLst>
      <p:ext uri="{BB962C8B-B14F-4D97-AF65-F5344CB8AC3E}">
        <p14:creationId xmlns:p14="http://schemas.microsoft.com/office/powerpoint/2010/main" val="40711880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Изображение выглядит как Пурпурный цвет, Фиолетовый, розовый, Танец&#10;&#10;Контент, сгенерированный ИИ, может содержать ошибки.">
            <a:extLst>
              <a:ext uri="{FF2B5EF4-FFF2-40B4-BE49-F238E27FC236}">
                <a16:creationId xmlns:a16="http://schemas.microsoft.com/office/drawing/2014/main" id="{D55521E7-8F5C-FC7B-1911-735B586BC130}"/>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t="9448" b="628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A3C443B3-09DC-4B0B-0078-E786BC634E69}"/>
              </a:ext>
            </a:extLst>
          </p:cNvPr>
          <p:cNvSpPr>
            <a:spLocks noGrp="1"/>
          </p:cNvSpPr>
          <p:nvPr>
            <p:ph idx="1"/>
          </p:nvPr>
        </p:nvSpPr>
        <p:spPr>
          <a:xfrm>
            <a:off x="838200" y="1825625"/>
            <a:ext cx="10515600" cy="4351338"/>
          </a:xfrm>
        </p:spPr>
        <p:txBody>
          <a:bodyPr>
            <a:normAutofit/>
          </a:bodyPr>
          <a:lstStyle/>
          <a:p>
            <a:pPr>
              <a:spcAft>
                <a:spcPts val="2250"/>
              </a:spcAft>
              <a:buNone/>
            </a:pPr>
            <a:r>
              <a:rPr lang="en-US">
                <a:solidFill>
                  <a:srgbClr val="FFFFFF"/>
                </a:solidFill>
                <a:latin typeface="Abadi" panose="020B0604020104020204" pitchFamily="34" charset="0"/>
              </a:rPr>
              <a:t>Why invest in make-up or trendy clothes and eyewear when  Snapchat and Instagram provide filters that can make you look as wild, exotic, or beautiful as you wish, that too in a matter of seconds. </a:t>
            </a:r>
          </a:p>
          <a:p>
            <a:pPr marL="0" indent="0">
              <a:spcAft>
                <a:spcPts val="2250"/>
              </a:spcAft>
              <a:buNone/>
            </a:pPr>
            <a:r>
              <a:rPr lang="en-US">
                <a:solidFill>
                  <a:srgbClr val="FFFFFF"/>
                </a:solidFill>
                <a:latin typeface="Abadi" panose="020B0604020104020204" pitchFamily="34" charset="0"/>
              </a:rPr>
              <a:t>Maybe you would want just to goof around and turn into a witch or Santa, or perhaps your favorite fictional character just by adding a filter onto your face. There are hundreds of such filters, all powered by Augmented Reality (AR). </a:t>
            </a:r>
          </a:p>
          <a:p>
            <a:endParaRPr lang="ru-KZ">
              <a:solidFill>
                <a:srgbClr val="FFFFFF"/>
              </a:solidFill>
            </a:endParaRPr>
          </a:p>
        </p:txBody>
      </p:sp>
    </p:spTree>
    <p:extLst>
      <p:ext uri="{BB962C8B-B14F-4D97-AF65-F5344CB8AC3E}">
        <p14:creationId xmlns:p14="http://schemas.microsoft.com/office/powerpoint/2010/main" val="328684395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ugmented Reality - mediapipe face filter&#10;">
            <a:extLst>
              <a:ext uri="{FF2B5EF4-FFF2-40B4-BE49-F238E27FC236}">
                <a16:creationId xmlns:a16="http://schemas.microsoft.com/office/drawing/2014/main" id="{EFA8219E-5741-DF08-96D1-EB9B7D8DF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436"/>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Объект 2">
            <a:extLst>
              <a:ext uri="{FF2B5EF4-FFF2-40B4-BE49-F238E27FC236}">
                <a16:creationId xmlns:a16="http://schemas.microsoft.com/office/drawing/2014/main" id="{F90A42A3-5F16-27D0-10AB-BB4582672E10}"/>
              </a:ext>
            </a:extLst>
          </p:cNvPr>
          <p:cNvSpPr>
            <a:spLocks noGrp="1"/>
          </p:cNvSpPr>
          <p:nvPr>
            <p:ph idx="1"/>
          </p:nvPr>
        </p:nvSpPr>
        <p:spPr>
          <a:xfrm>
            <a:off x="7101842" y="1492368"/>
            <a:ext cx="4669534" cy="4469519"/>
          </a:xfrm>
        </p:spPr>
        <p:txBody>
          <a:bodyPr>
            <a:normAutofit lnSpcReduction="10000"/>
          </a:bodyPr>
          <a:lstStyle/>
          <a:p>
            <a:pPr algn="just"/>
            <a:r>
              <a:rPr lang="en-US" sz="1800" dirty="0">
                <a:latin typeface="Abadi" panose="020B0604020104020204" pitchFamily="34" charset="0"/>
              </a:rPr>
              <a:t>Augmented Reality (AR) is an interactive experience of a real-world environment where computer-generated digital objects can reside. It is a combination of the real-world and virtual world, whereas Virtual Reality (VR) completely replaces the real environment with a virtual one.</a:t>
            </a:r>
          </a:p>
          <a:p>
            <a:pPr algn="just">
              <a:lnSpc>
                <a:spcPts val="2175"/>
              </a:lnSpc>
              <a:spcAft>
                <a:spcPts val="2250"/>
              </a:spcAft>
              <a:buNone/>
            </a:pPr>
            <a:endParaRPr lang="en-US" sz="1800" dirty="0">
              <a:latin typeface="Abadi" panose="020B0604020104020204" pitchFamily="34" charset="0"/>
            </a:endParaRPr>
          </a:p>
          <a:p>
            <a:pPr algn="just">
              <a:lnSpc>
                <a:spcPts val="2175"/>
              </a:lnSpc>
              <a:spcAft>
                <a:spcPts val="2250"/>
              </a:spcAft>
              <a:buNone/>
            </a:pPr>
            <a:r>
              <a:rPr lang="en-US" sz="1800" dirty="0">
                <a:latin typeface="Abadi" panose="020B0604020104020204" pitchFamily="34" charset="0"/>
              </a:rPr>
              <a:t>Thanks to the advancements in AI, you can build these seemingly magical Augmented Reality filters and run them on the most modest of hardware. </a:t>
            </a:r>
          </a:p>
          <a:p>
            <a:pPr algn="just">
              <a:buNone/>
            </a:pPr>
            <a:br>
              <a:rPr lang="en-US" sz="1800" dirty="0">
                <a:latin typeface="Abadi" panose="020B0604020104020204" pitchFamily="34" charset="0"/>
              </a:rPr>
            </a:br>
            <a:endParaRPr lang="ru-KZ" sz="1800" dirty="0"/>
          </a:p>
        </p:txBody>
      </p:sp>
    </p:spTree>
    <p:extLst>
      <p:ext uri="{BB962C8B-B14F-4D97-AF65-F5344CB8AC3E}">
        <p14:creationId xmlns:p14="http://schemas.microsoft.com/office/powerpoint/2010/main" val="827173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Изображение выглядит как Человеческое лицо, человек, одежда, снимок экрана&#10;&#10;Контент, сгенерированный ИИ, может содержать ошибки.">
            <a:extLst>
              <a:ext uri="{FF2B5EF4-FFF2-40B4-BE49-F238E27FC236}">
                <a16:creationId xmlns:a16="http://schemas.microsoft.com/office/drawing/2014/main" id="{1B2F3946-49F1-26C1-690D-631DF4C209B6}"/>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5336D0E6-BE9C-B137-ED52-30507271CE37}"/>
              </a:ext>
            </a:extLst>
          </p:cNvPr>
          <p:cNvSpPr>
            <a:spLocks noGrp="1"/>
          </p:cNvSpPr>
          <p:nvPr>
            <p:ph type="title"/>
          </p:nvPr>
        </p:nvSpPr>
        <p:spPr>
          <a:xfrm>
            <a:off x="838199" y="1065862"/>
            <a:ext cx="6052955" cy="4726276"/>
          </a:xfrm>
        </p:spPr>
        <p:txBody>
          <a:bodyPr>
            <a:normAutofit/>
          </a:bodyPr>
          <a:lstStyle/>
          <a:p>
            <a:pPr algn="just"/>
            <a:r>
              <a:rPr lang="en-US" sz="4000" b="0" i="0" dirty="0">
                <a:ln w="22225">
                  <a:solidFill>
                    <a:srgbClr val="FFFFFF"/>
                  </a:solidFill>
                </a:ln>
                <a:noFill/>
                <a:effectLst/>
                <a:latin typeface="Abadi" panose="020B0604020104020204" pitchFamily="34" charset="0"/>
              </a:rPr>
              <a:t>Augmented Reality has a lot of applications in different domains, such as</a:t>
            </a:r>
            <a:endParaRPr lang="ru-KZ" sz="4000" dirty="0">
              <a:ln w="22225">
                <a:solidFill>
                  <a:srgbClr val="FFFFFF"/>
                </a:solidFill>
              </a:ln>
              <a:noFill/>
            </a:endParaRPr>
          </a:p>
        </p:txBody>
      </p:sp>
      <p:cxnSp>
        <p:nvCxnSpPr>
          <p:cNvPr id="3081" name="Straight Connector 3080">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7E9C90A5-B4D2-8C7A-1408-4A907B0923C2}"/>
              </a:ext>
            </a:extLst>
          </p:cNvPr>
          <p:cNvSpPr>
            <a:spLocks noGrp="1"/>
          </p:cNvSpPr>
          <p:nvPr>
            <p:ph idx="1"/>
          </p:nvPr>
        </p:nvSpPr>
        <p:spPr>
          <a:xfrm>
            <a:off x="7534641" y="1065862"/>
            <a:ext cx="3860002" cy="4726276"/>
          </a:xfrm>
        </p:spPr>
        <p:txBody>
          <a:bodyPr anchor="ctr">
            <a:normAutofit/>
          </a:bodyPr>
          <a:lstStyle/>
          <a:p>
            <a:pPr>
              <a:spcAft>
                <a:spcPts val="2100"/>
              </a:spcAft>
              <a:buFont typeface="Arial" panose="020B0604020202020204" pitchFamily="34" charset="0"/>
              <a:buChar char="•"/>
            </a:pPr>
            <a:r>
              <a:rPr lang="en-US" sz="1600" b="0" i="0">
                <a:solidFill>
                  <a:srgbClr val="FFFFFF"/>
                </a:solidFill>
                <a:effectLst/>
                <a:latin typeface="Abadi" panose="020B0604020104020204" pitchFamily="34" charset="0"/>
              </a:rPr>
              <a:t>Gaming: We have all heard about PokemonGo. This game allows you to catch and collect virtual cartoon characters.</a:t>
            </a:r>
          </a:p>
          <a:p>
            <a:pPr>
              <a:spcAft>
                <a:spcPts val="2100"/>
              </a:spcAft>
              <a:buFont typeface="Arial" panose="020B0604020202020204" pitchFamily="34" charset="0"/>
              <a:buChar char="•"/>
            </a:pPr>
            <a:r>
              <a:rPr lang="en-US" sz="1600" b="0" i="0">
                <a:solidFill>
                  <a:srgbClr val="FFFFFF"/>
                </a:solidFill>
                <a:effectLst/>
                <a:latin typeface="Abadi" panose="020B0604020104020204" pitchFamily="34" charset="0"/>
              </a:rPr>
              <a:t>Retail: Imagine how seamless would be the shopping experience if you could try on clothes with a click of a button.</a:t>
            </a:r>
          </a:p>
          <a:p>
            <a:pPr>
              <a:spcAft>
                <a:spcPts val="2100"/>
              </a:spcAft>
              <a:buFont typeface="Arial" panose="020B0604020202020204" pitchFamily="34" charset="0"/>
              <a:buChar char="•"/>
            </a:pPr>
            <a:r>
              <a:rPr lang="en-US" sz="1600" b="0" i="0">
                <a:solidFill>
                  <a:srgbClr val="FFFFFF"/>
                </a:solidFill>
                <a:effectLst/>
                <a:latin typeface="Abadi" panose="020B0604020104020204" pitchFamily="34" charset="0"/>
              </a:rPr>
              <a:t>Marketing: Companies can create new experiences to attract the eyes of consumers.</a:t>
            </a:r>
          </a:p>
          <a:p>
            <a:pPr>
              <a:spcAft>
                <a:spcPts val="2100"/>
              </a:spcAft>
              <a:buFont typeface="Arial" panose="020B0604020202020204" pitchFamily="34" charset="0"/>
              <a:buChar char="•"/>
            </a:pPr>
            <a:r>
              <a:rPr lang="en-US" sz="1600" b="0" i="0">
                <a:solidFill>
                  <a:srgbClr val="FFFFFF"/>
                </a:solidFill>
                <a:effectLst/>
                <a:latin typeface="Abadi" panose="020B0604020104020204" pitchFamily="34" charset="0"/>
              </a:rPr>
              <a:t>Education: New interactive AR experiences can be designed to aid the learning process. </a:t>
            </a:r>
          </a:p>
          <a:p>
            <a:endParaRPr lang="ru-KZ" sz="1600">
              <a:solidFill>
                <a:srgbClr val="FFFFFF"/>
              </a:solidFill>
            </a:endParaRPr>
          </a:p>
        </p:txBody>
      </p:sp>
    </p:spTree>
    <p:extLst>
      <p:ext uri="{BB962C8B-B14F-4D97-AF65-F5344CB8AC3E}">
        <p14:creationId xmlns:p14="http://schemas.microsoft.com/office/powerpoint/2010/main" val="11958107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8C6DB0DD-69E5-39EC-093C-BA2437438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29" r="30029"/>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5" name="Rectangle 410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Объект 2">
            <a:extLst>
              <a:ext uri="{FF2B5EF4-FFF2-40B4-BE49-F238E27FC236}">
                <a16:creationId xmlns:a16="http://schemas.microsoft.com/office/drawing/2014/main" id="{7B57D399-9705-14DB-D5A7-C5F9C7B8E7F6}"/>
              </a:ext>
            </a:extLst>
          </p:cNvPr>
          <p:cNvSpPr>
            <a:spLocks noGrp="1"/>
          </p:cNvSpPr>
          <p:nvPr>
            <p:ph idx="1"/>
          </p:nvPr>
        </p:nvSpPr>
        <p:spPr>
          <a:xfrm>
            <a:off x="838200" y="2434201"/>
            <a:ext cx="3822189" cy="3742762"/>
          </a:xfrm>
        </p:spPr>
        <p:txBody>
          <a:bodyPr>
            <a:normAutofit/>
          </a:bodyPr>
          <a:lstStyle/>
          <a:p>
            <a:r>
              <a:rPr lang="en-US" sz="2000" b="0" i="0">
                <a:effectLst/>
                <a:latin typeface="Abadi" panose="020B0604020104020204" pitchFamily="34" charset="0"/>
              </a:rPr>
              <a:t>If you have heard of Metaverse, you know that Facebook is investing heavily in AR. Apple, too came out with Animojis. But by far, the most popular application of AR camera filters on social media apps like Instagram and Snapchat.</a:t>
            </a:r>
            <a:endParaRPr lang="ru-KZ" sz="2000"/>
          </a:p>
        </p:txBody>
      </p:sp>
    </p:spTree>
    <p:extLst>
      <p:ext uri="{BB962C8B-B14F-4D97-AF65-F5344CB8AC3E}">
        <p14:creationId xmlns:p14="http://schemas.microsoft.com/office/powerpoint/2010/main" val="1099687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Рисунок 6">
            <a:extLst>
              <a:ext uri="{FF2B5EF4-FFF2-40B4-BE49-F238E27FC236}">
                <a16:creationId xmlns:a16="http://schemas.microsoft.com/office/drawing/2014/main" id="{0AE2594D-2FC1-3C22-64AE-D42D70B6926C}"/>
              </a:ext>
            </a:extLst>
          </p:cNvPr>
          <p:cNvPicPr>
            <a:picLocks noChangeAspect="1"/>
          </p:cNvPicPr>
          <p:nvPr/>
        </p:nvPicPr>
        <p:blipFill>
          <a:blip r:embed="rId2"/>
          <a:stretch>
            <a:fillRect/>
          </a:stretch>
        </p:blipFill>
        <p:spPr>
          <a:xfrm>
            <a:off x="0" y="752222"/>
            <a:ext cx="12192000" cy="5334556"/>
          </a:xfrm>
          <a:prstGeom prst="rect">
            <a:avLst/>
          </a:prstGeom>
        </p:spPr>
      </p:pic>
      <p:cxnSp>
        <p:nvCxnSpPr>
          <p:cNvPr id="5129" name="Straight Connector 5128">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148C6081-6C1E-B3A4-4CC7-DFAE0FF32BFB}"/>
              </a:ext>
            </a:extLst>
          </p:cNvPr>
          <p:cNvSpPr>
            <a:spLocks noGrp="1"/>
          </p:cNvSpPr>
          <p:nvPr>
            <p:ph idx="1"/>
          </p:nvPr>
        </p:nvSpPr>
        <p:spPr>
          <a:xfrm>
            <a:off x="7534641" y="1065862"/>
            <a:ext cx="3860002" cy="4726276"/>
          </a:xfrm>
        </p:spPr>
        <p:txBody>
          <a:bodyPr anchor="ctr">
            <a:normAutofit/>
          </a:bodyPr>
          <a:lstStyle/>
          <a:p>
            <a:pPr algn="just"/>
            <a:r>
              <a:rPr lang="en-US" sz="1200" dirty="0">
                <a:latin typeface="Abadi" panose="020B0604020104020204" pitchFamily="34" charset="0"/>
              </a:rPr>
              <a:t>Although it doesn’t seem like it, there are several technologies working together to produce a simple camera filter on your face. Let’s look at the different parts of the puzzle and how they work together.</a:t>
            </a:r>
          </a:p>
          <a:p>
            <a:pPr algn="just">
              <a:spcAft>
                <a:spcPts val="2100"/>
              </a:spcAft>
              <a:buFont typeface="+mj-lt"/>
              <a:buAutoNum type="arabicPeriod"/>
            </a:pPr>
            <a:r>
              <a:rPr lang="en-US" sz="1200" dirty="0">
                <a:latin typeface="Abadi" panose="020B0604020104020204" pitchFamily="34" charset="0"/>
              </a:rPr>
              <a:t>Face detection:</a:t>
            </a:r>
            <a:br>
              <a:rPr lang="en-US" sz="1200" dirty="0">
                <a:latin typeface="Abadi" panose="020B0604020104020204" pitchFamily="34" charset="0"/>
              </a:rPr>
            </a:br>
            <a:r>
              <a:rPr lang="en-US" sz="1200" dirty="0">
                <a:latin typeface="Abadi" panose="020B0604020104020204" pitchFamily="34" charset="0"/>
              </a:rPr>
              <a:t>First and foremost, your face is detected in the camera frame. In the past, this was achieved using crude detection methods such as the Viola-Jones algorithm, Histogram of Oriented Gradients ( HOG ), etc. In the present age, with advances in machine learning and mobile hardware getting more and more powerful, it is possible to get good face detection with a significantly modest computational load.</a:t>
            </a:r>
          </a:p>
          <a:p>
            <a:pPr algn="just">
              <a:spcAft>
                <a:spcPts val="2100"/>
              </a:spcAft>
              <a:buFont typeface="+mj-lt"/>
              <a:buAutoNum type="arabicPeriod"/>
            </a:pPr>
            <a:r>
              <a:rPr lang="en-US" sz="1200" dirty="0">
                <a:latin typeface="Abadi" panose="020B0604020104020204" pitchFamily="34" charset="0"/>
              </a:rPr>
              <a:t>Feature key points detection:</a:t>
            </a:r>
            <a:br>
              <a:rPr lang="en-US" sz="1200" dirty="0">
                <a:latin typeface="Abadi" panose="020B0604020104020204" pitchFamily="34" charset="0"/>
              </a:rPr>
            </a:br>
            <a:r>
              <a:rPr lang="en-US" sz="1200" dirty="0">
                <a:latin typeface="Abadi" panose="020B0604020104020204" pitchFamily="34" charset="0"/>
              </a:rPr>
              <a:t>Once the face is detected, the next step is to identify the key points of your facial features. A Facial Landmark predictor is used for this, which aligns the predefined set of feature points to your face.</a:t>
            </a:r>
          </a:p>
          <a:p>
            <a:pPr algn="just">
              <a:spcAft>
                <a:spcPts val="2100"/>
              </a:spcAft>
              <a:buFont typeface="+mj-lt"/>
              <a:buAutoNum type="arabicPeriod"/>
            </a:pPr>
            <a:r>
              <a:rPr lang="en-US" sz="1200" dirty="0">
                <a:latin typeface="Abadi" panose="020B0604020104020204" pitchFamily="34" charset="0"/>
              </a:rPr>
              <a:t>Applying filter: Finally, the detected key points mesh can be morphed, or a filter can be applied on top of it to change the appearance of the face.</a:t>
            </a:r>
          </a:p>
        </p:txBody>
      </p:sp>
      <p:sp>
        <p:nvSpPr>
          <p:cNvPr id="2" name="Заголовок 1">
            <a:extLst>
              <a:ext uri="{FF2B5EF4-FFF2-40B4-BE49-F238E27FC236}">
                <a16:creationId xmlns:a16="http://schemas.microsoft.com/office/drawing/2014/main" id="{9E2EC590-082C-6708-A958-5EE796A7CFC1}"/>
              </a:ext>
            </a:extLst>
          </p:cNvPr>
          <p:cNvSpPr>
            <a:spLocks noGrp="1"/>
          </p:cNvSpPr>
          <p:nvPr>
            <p:ph type="title"/>
          </p:nvPr>
        </p:nvSpPr>
        <p:spPr>
          <a:xfrm>
            <a:off x="740853" y="1360502"/>
            <a:ext cx="6052955" cy="4726276"/>
          </a:xfrm>
        </p:spPr>
        <p:txBody>
          <a:bodyPr>
            <a:normAutofit/>
          </a:bodyPr>
          <a:lstStyle/>
          <a:p>
            <a:r>
              <a:rPr lang="en-US" sz="8000" b="0" i="0" dirty="0">
                <a:ln w="22225">
                  <a:solidFill>
                    <a:srgbClr val="FFFFFF"/>
                  </a:solidFill>
                </a:ln>
                <a:solidFill>
                  <a:schemeClr val="bg1"/>
                </a:solidFill>
                <a:effectLst/>
                <a:latin typeface="Abadi" panose="020B0604020104020204" pitchFamily="34" charset="0"/>
              </a:rPr>
              <a:t>How AR filters work</a:t>
            </a:r>
            <a:br>
              <a:rPr lang="en-US" sz="8000" b="0" i="0" dirty="0">
                <a:ln w="22225">
                  <a:solidFill>
                    <a:srgbClr val="FFFFFF"/>
                  </a:solidFill>
                </a:ln>
                <a:solidFill>
                  <a:schemeClr val="bg1"/>
                </a:solidFill>
                <a:effectLst/>
                <a:latin typeface="Abadi" panose="020B0604020104020204" pitchFamily="34" charset="0"/>
              </a:rPr>
            </a:br>
            <a:endParaRPr lang="ru-KZ" sz="8000" dirty="0">
              <a:ln w="22225">
                <a:solidFill>
                  <a:srgbClr val="FFFFFF"/>
                </a:solidFill>
              </a:ln>
              <a:solidFill>
                <a:schemeClr val="bg1"/>
              </a:solidFill>
            </a:endParaRPr>
          </a:p>
        </p:txBody>
      </p:sp>
    </p:spTree>
    <p:extLst>
      <p:ext uri="{BB962C8B-B14F-4D97-AF65-F5344CB8AC3E}">
        <p14:creationId xmlns:p14="http://schemas.microsoft.com/office/powerpoint/2010/main" val="141875769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Прямоугольник 1">
            <a:extLst>
              <a:ext uri="{FF2B5EF4-FFF2-40B4-BE49-F238E27FC236}">
                <a16:creationId xmlns:a16="http://schemas.microsoft.com/office/drawing/2014/main" id="{83FB97D1-899B-C5C6-C4A0-6EC5DF5AF1CF}"/>
              </a:ext>
            </a:extLst>
          </p:cNvPr>
          <p:cNvSpPr/>
          <p:nvPr/>
        </p:nvSpPr>
        <p:spPr>
          <a:xfrm>
            <a:off x="-3049" y="0"/>
            <a:ext cx="12192000" cy="6858000"/>
          </a:xfrm>
          <a:prstGeom prst="rect">
            <a:avLst/>
          </a:prstGeom>
          <a:solidFill>
            <a:schemeClr val="tx1">
              <a:lumMod val="75000"/>
              <a:lumOff val="25000"/>
            </a:schemeClr>
          </a:solidFill>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KZ"/>
          </a:p>
        </p:txBody>
      </p:sp>
      <p:pic>
        <p:nvPicPr>
          <p:cNvPr id="2050" name="Picture 2" descr="MediaPipe Logo">
            <a:extLst>
              <a:ext uri="{FF2B5EF4-FFF2-40B4-BE49-F238E27FC236}">
                <a16:creationId xmlns:a16="http://schemas.microsoft.com/office/drawing/2014/main" id="{ED4BE64D-A10A-905F-1C19-01509CA564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93627" y="201497"/>
            <a:ext cx="5167185" cy="1250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edisnapchat filters using python&#10;aPipe Solutions - ">
            <a:extLst>
              <a:ext uri="{FF2B5EF4-FFF2-40B4-BE49-F238E27FC236}">
                <a16:creationId xmlns:a16="http://schemas.microsoft.com/office/drawing/2014/main" id="{AB0E08C2-6569-3369-8B9C-224597D4347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3627" y="1653119"/>
            <a:ext cx="5970597" cy="465706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A44CEB9-19D1-97D7-D0F8-6231285FE261}"/>
              </a:ext>
            </a:extLst>
          </p:cNvPr>
          <p:cNvSpPr txBox="1"/>
          <p:nvPr/>
        </p:nvSpPr>
        <p:spPr>
          <a:xfrm>
            <a:off x="6757852" y="1957804"/>
            <a:ext cx="4806901" cy="3071396"/>
          </a:xfrm>
          <a:prstGeom prst="rect">
            <a:avLst/>
          </a:prstGeom>
        </p:spPr>
        <p:txBody>
          <a:bodyPr vert="horz" lIns="91440" tIns="45720" rIns="91440" bIns="45720" rtlCol="0" anchor="ctr">
            <a:normAutofit lnSpcReduction="10000"/>
          </a:bodyPr>
          <a:lstStyle/>
          <a:p>
            <a:pPr algn="just">
              <a:lnSpc>
                <a:spcPct val="90000"/>
              </a:lnSpc>
              <a:spcAft>
                <a:spcPts val="600"/>
              </a:spcAft>
            </a:pPr>
            <a:r>
              <a:rPr lang="en-US" sz="2400" b="0" i="0" dirty="0">
                <a:solidFill>
                  <a:schemeClr val="bg1"/>
                </a:solidFill>
                <a:effectLst/>
              </a:rPr>
              <a:t>Why </a:t>
            </a:r>
            <a:r>
              <a:rPr lang="en-US" sz="2400" b="0" i="0" dirty="0" err="1">
                <a:solidFill>
                  <a:schemeClr val="bg1"/>
                </a:solidFill>
                <a:effectLst/>
              </a:rPr>
              <a:t>MediaPipe</a:t>
            </a:r>
            <a:r>
              <a:rPr lang="en-US" sz="2400" b="0" i="0" dirty="0">
                <a:solidFill>
                  <a:schemeClr val="bg1"/>
                </a:solidFill>
                <a:effectLst/>
              </a:rPr>
              <a:t>?</a:t>
            </a:r>
          </a:p>
          <a:p>
            <a:pPr indent="-228600" algn="just">
              <a:lnSpc>
                <a:spcPct val="90000"/>
              </a:lnSpc>
              <a:spcAft>
                <a:spcPts val="600"/>
              </a:spcAft>
              <a:buFont typeface="Arial" panose="020B0604020202020204" pitchFamily="34" charset="0"/>
              <a:buChar char="•"/>
            </a:pPr>
            <a:endParaRPr lang="en-US" sz="2400" b="0" i="0" dirty="0">
              <a:solidFill>
                <a:schemeClr val="bg1"/>
              </a:solidFill>
              <a:effectLst/>
            </a:endParaRPr>
          </a:p>
          <a:p>
            <a:pPr indent="-228600" algn="just">
              <a:lnSpc>
                <a:spcPct val="90000"/>
              </a:lnSpc>
              <a:spcAft>
                <a:spcPts val="600"/>
              </a:spcAft>
              <a:buFont typeface="Arial" panose="020B0604020202020204" pitchFamily="34" charset="0"/>
              <a:buChar char="•"/>
            </a:pPr>
            <a:r>
              <a:rPr lang="en-US" sz="2400" b="0" i="0" dirty="0">
                <a:solidFill>
                  <a:schemeClr val="bg1"/>
                </a:solidFill>
                <a:effectLst/>
              </a:rPr>
              <a:t>On top of lightweight and blazingly fast performance, </a:t>
            </a:r>
            <a:r>
              <a:rPr lang="en-US" sz="2400" b="0" i="0" dirty="0" err="1">
                <a:solidFill>
                  <a:schemeClr val="bg1"/>
                </a:solidFill>
                <a:effectLst/>
              </a:rPr>
              <a:t>MediaPipe</a:t>
            </a:r>
            <a:r>
              <a:rPr lang="en-US" sz="2400" b="0" i="0" dirty="0">
                <a:solidFill>
                  <a:schemeClr val="bg1"/>
                </a:solidFill>
                <a:effectLst/>
              </a:rPr>
              <a:t> supports cross-platform compatibility. The idea is to build an ML model once and deploy it on different platforms and devices with reproducible results. </a:t>
            </a:r>
            <a:endParaRPr lang="en-US" sz="2400" dirty="0">
              <a:solidFill>
                <a:schemeClr val="bg1"/>
              </a:solidFill>
            </a:endParaRPr>
          </a:p>
        </p:txBody>
      </p:sp>
    </p:spTree>
    <p:extLst>
      <p:ext uri="{BB962C8B-B14F-4D97-AF65-F5344CB8AC3E}">
        <p14:creationId xmlns:p14="http://schemas.microsoft.com/office/powerpoint/2010/main" val="384562509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TotalTime>
  <Words>531</Words>
  <Application>Microsoft Office PowerPoint</Application>
  <PresentationFormat>Широкоэкранный</PresentationFormat>
  <Paragraphs>21</Paragraphs>
  <Slides>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7</vt:i4>
      </vt:variant>
    </vt:vector>
  </HeadingPairs>
  <TitlesOfParts>
    <vt:vector size="13" baseType="lpstr">
      <vt:lpstr>Abadi</vt:lpstr>
      <vt:lpstr>Aptos</vt:lpstr>
      <vt:lpstr>Aptos Display</vt:lpstr>
      <vt:lpstr>Arial</vt:lpstr>
      <vt:lpstr>Poppins</vt:lpstr>
      <vt:lpstr>Тема Office</vt:lpstr>
      <vt:lpstr>Augmented Reality </vt:lpstr>
      <vt:lpstr>Презентация PowerPoint</vt:lpstr>
      <vt:lpstr>Презентация PowerPoint</vt:lpstr>
      <vt:lpstr>Augmented Reality has a lot of applications in different domains, such as</vt:lpstr>
      <vt:lpstr>Презентация PowerPoint</vt:lpstr>
      <vt:lpstr>How AR filters work </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Муратхан Есболат</dc:creator>
  <cp:lastModifiedBy>Муратхан Есболат</cp:lastModifiedBy>
  <cp:revision>2</cp:revision>
  <dcterms:created xsi:type="dcterms:W3CDTF">2025-03-19T23:14:58Z</dcterms:created>
  <dcterms:modified xsi:type="dcterms:W3CDTF">2025-03-20T05:50:00Z</dcterms:modified>
</cp:coreProperties>
</file>