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61" r:id="rId3"/>
    <p:sldId id="260" r:id="rId4"/>
    <p:sldId id="286" r:id="rId5"/>
    <p:sldId id="294" r:id="rId6"/>
    <p:sldId id="288" r:id="rId7"/>
    <p:sldId id="289" r:id="rId8"/>
    <p:sldId id="290" r:id="rId9"/>
    <p:sldId id="291" r:id="rId10"/>
    <p:sldId id="293" r:id="rId11"/>
    <p:sldId id="292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272" r:id="rId21"/>
    <p:sldId id="303" r:id="rId22"/>
    <p:sldId id="304" r:id="rId23"/>
    <p:sldId id="306" r:id="rId24"/>
    <p:sldId id="305" r:id="rId25"/>
    <p:sldId id="307" r:id="rId26"/>
    <p:sldId id="308" r:id="rId27"/>
    <p:sldId id="309" r:id="rId28"/>
    <p:sldId id="271" r:id="rId29"/>
    <p:sldId id="310" r:id="rId30"/>
    <p:sldId id="311" r:id="rId31"/>
  </p:sldIdLst>
  <p:sldSz cx="9144000" cy="5143500" type="screen16x9"/>
  <p:notesSz cx="6858000" cy="9144000"/>
  <p:embeddedFontLst>
    <p:embeddedFont>
      <p:font typeface="Dosis" pitchFamily="2" charset="0"/>
      <p:regular r:id="rId33"/>
      <p:bold r:id="rId34"/>
    </p:embeddedFont>
    <p:embeddedFont>
      <p:font typeface="Dosis ExtraLight" pitchFamily="2" charset="0"/>
      <p:regular r:id="rId35"/>
      <p:bold r:id="rId36"/>
    </p:embeddedFont>
    <p:embeddedFont>
      <p:font typeface="Titillium Web" pitchFamily="2" charset="0"/>
      <p:regular r:id="rId37"/>
      <p:bold r:id="rId38"/>
      <p:italic r:id="rId39"/>
      <p:boldItalic r:id="rId40"/>
    </p:embeddedFont>
    <p:embeddedFont>
      <p:font typeface="Titillium Web Light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28EFD-C747-4B63-B342-DE6663AAD031}">
  <a:tblStyle styleId="{F5A28EFD-C747-4B63-B342-DE6663AAD0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762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264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387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150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1157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910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719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07210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5631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101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648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8167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70850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9180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2472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9920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7158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802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529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698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235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350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826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4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67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as.gov.ru/upload/other/%D0%BF%D1%80%D0%BE%D1%82%D0%BE%D0%BA%D0%BE%D0%BB%20%E2%84%96%2032%20%D0%BE%D1%82%2003.08.2017.pd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rcraftcompare.com/aircraft/boeing-777-300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avt.gov.ru/dejatelnost-ajeroporty-i-ajerodromy-ceny-na-aviags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1999" y="845212"/>
            <a:ext cx="5755038" cy="27840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pc="-300" dirty="0">
                <a:latin typeface="Times New Roman" panose="02020603050405020304" pitchFamily="18" charset="0"/>
                <a:ea typeface="Noteworthy Light" panose="02000400000000000000" pitchFamily="2" charset="0"/>
                <a:cs typeface="Times New Roman" panose="02020603050405020304" pitchFamily="18" charset="0"/>
              </a:rPr>
              <a:t>Анализ  прибыльности авиарейсов</a:t>
            </a:r>
            <a:endParaRPr spc="-300" dirty="0">
              <a:latin typeface="Times New Roman" panose="02020603050405020304" pitchFamily="18" charset="0"/>
              <a:ea typeface="Noteworthy Light" panose="020004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4" name="Google Shape;4076;p39">
            <a:extLst>
              <a:ext uri="{FF2B5EF4-FFF2-40B4-BE49-F238E27FC236}">
                <a16:creationId xmlns:a16="http://schemas.microsoft.com/office/drawing/2014/main" id="{6588EA4C-AA3A-D341-8D8F-41968E896087}"/>
              </a:ext>
            </a:extLst>
          </p:cNvPr>
          <p:cNvGrpSpPr/>
          <p:nvPr/>
        </p:nvGrpSpPr>
        <p:grpSpPr>
          <a:xfrm>
            <a:off x="762000" y="351345"/>
            <a:ext cx="408386" cy="345080"/>
            <a:chOff x="3918650" y="293075"/>
            <a:chExt cx="488500" cy="412775"/>
          </a:xfrm>
          <a:solidFill>
            <a:schemeClr val="accent2"/>
          </a:solidFill>
        </p:grpSpPr>
        <p:sp>
          <p:nvSpPr>
            <p:cNvPr id="5" name="Google Shape;4077;p39">
              <a:extLst>
                <a:ext uri="{FF2B5EF4-FFF2-40B4-BE49-F238E27FC236}">
                  <a16:creationId xmlns:a16="http://schemas.microsoft.com/office/drawing/2014/main" id="{27B210C3-460A-974E-AF0E-1DD624554C3F}"/>
                </a:ext>
              </a:extLst>
            </p:cNvPr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078;p39">
              <a:extLst>
                <a:ext uri="{FF2B5EF4-FFF2-40B4-BE49-F238E27FC236}">
                  <a16:creationId xmlns:a16="http://schemas.microsoft.com/office/drawing/2014/main" id="{2C466268-3207-1B4A-8A86-525C85F3A21C}"/>
                </a:ext>
              </a:extLst>
            </p:cNvPr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079;p39">
              <a:extLst>
                <a:ext uri="{FF2B5EF4-FFF2-40B4-BE49-F238E27FC236}">
                  <a16:creationId xmlns:a16="http://schemas.microsoft.com/office/drawing/2014/main" id="{567AAB84-1783-A14D-8FFF-2A43F5E1D2B6}"/>
                </a:ext>
              </a:extLst>
            </p:cNvPr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4243;p39">
            <a:extLst>
              <a:ext uri="{FF2B5EF4-FFF2-40B4-BE49-F238E27FC236}">
                <a16:creationId xmlns:a16="http://schemas.microsoft.com/office/drawing/2014/main" id="{6FF9DC33-4D9E-0E42-9A48-1E8E1B082649}"/>
              </a:ext>
            </a:extLst>
          </p:cNvPr>
          <p:cNvGrpSpPr/>
          <p:nvPr/>
        </p:nvGrpSpPr>
        <p:grpSpPr>
          <a:xfrm>
            <a:off x="1921677" y="382737"/>
            <a:ext cx="378750" cy="277698"/>
            <a:chOff x="3936375" y="3703750"/>
            <a:chExt cx="453050" cy="332175"/>
          </a:xfrm>
          <a:solidFill>
            <a:schemeClr val="accent2"/>
          </a:solidFill>
        </p:grpSpPr>
        <p:sp>
          <p:nvSpPr>
            <p:cNvPr id="9" name="Google Shape;4244;p39">
              <a:extLst>
                <a:ext uri="{FF2B5EF4-FFF2-40B4-BE49-F238E27FC236}">
                  <a16:creationId xmlns:a16="http://schemas.microsoft.com/office/drawing/2014/main" id="{1A6B9C04-A912-E148-A8A9-BD1444A61A27}"/>
                </a:ext>
              </a:extLst>
            </p:cNvPr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245;p39">
              <a:extLst>
                <a:ext uri="{FF2B5EF4-FFF2-40B4-BE49-F238E27FC236}">
                  <a16:creationId xmlns:a16="http://schemas.microsoft.com/office/drawing/2014/main" id="{DCFB0D44-5CF0-F94F-834B-0C85E15EB605}"/>
                </a:ext>
              </a:extLst>
            </p:cNvPr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246;p39">
              <a:extLst>
                <a:ext uri="{FF2B5EF4-FFF2-40B4-BE49-F238E27FC236}">
                  <a16:creationId xmlns:a16="http://schemas.microsoft.com/office/drawing/2014/main" id="{BB682E68-3E96-924A-A59B-670DC7FF6D5D}"/>
                </a:ext>
              </a:extLst>
            </p:cNvPr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247;p39">
              <a:extLst>
                <a:ext uri="{FF2B5EF4-FFF2-40B4-BE49-F238E27FC236}">
                  <a16:creationId xmlns:a16="http://schemas.microsoft.com/office/drawing/2014/main" id="{E8991CCE-CFC2-C348-929E-5663E9FBE129}"/>
                </a:ext>
              </a:extLst>
            </p:cNvPr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48;p39">
              <a:extLst>
                <a:ext uri="{FF2B5EF4-FFF2-40B4-BE49-F238E27FC236}">
                  <a16:creationId xmlns:a16="http://schemas.microsoft.com/office/drawing/2014/main" id="{172DF258-8441-3B4A-9DAF-12EC6361F642}"/>
                </a:ext>
              </a:extLst>
            </p:cNvPr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4276;p39">
            <a:extLst>
              <a:ext uri="{FF2B5EF4-FFF2-40B4-BE49-F238E27FC236}">
                <a16:creationId xmlns:a16="http://schemas.microsoft.com/office/drawing/2014/main" id="{1377EA43-A301-E944-AAB3-6681A39E4B47}"/>
              </a:ext>
            </a:extLst>
          </p:cNvPr>
          <p:cNvSpPr/>
          <p:nvPr/>
        </p:nvSpPr>
        <p:spPr>
          <a:xfrm>
            <a:off x="2498998" y="370991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283;p39">
            <a:extLst>
              <a:ext uri="{FF2B5EF4-FFF2-40B4-BE49-F238E27FC236}">
                <a16:creationId xmlns:a16="http://schemas.microsoft.com/office/drawing/2014/main" id="{0C15E11D-1FFE-F341-B89F-85B881FEE8B4}"/>
              </a:ext>
            </a:extLst>
          </p:cNvPr>
          <p:cNvSpPr/>
          <p:nvPr/>
        </p:nvSpPr>
        <p:spPr>
          <a:xfrm>
            <a:off x="1369854" y="347521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878;p19">
            <a:extLst>
              <a:ext uri="{FF2B5EF4-FFF2-40B4-BE49-F238E27FC236}">
                <a16:creationId xmlns:a16="http://schemas.microsoft.com/office/drawing/2014/main" id="{5ADF2CB0-4058-F147-9C01-7853ED690A48}"/>
              </a:ext>
            </a:extLst>
          </p:cNvPr>
          <p:cNvSpPr txBox="1">
            <a:spLocks/>
          </p:cNvSpPr>
          <p:nvPr/>
        </p:nvSpPr>
        <p:spPr>
          <a:xfrm>
            <a:off x="676759" y="4215538"/>
            <a:ext cx="2368658" cy="596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US" dirty="0">
                <a:solidFill>
                  <a:srgbClr val="80BFB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4 (SQL)</a:t>
            </a:r>
            <a:endParaRPr lang="en-GB" dirty="0">
              <a:solidFill>
                <a:srgbClr val="80BFB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236913" y="200164"/>
            <a:ext cx="4642658" cy="6560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Airports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3859;p16">
            <a:extLst>
              <a:ext uri="{FF2B5EF4-FFF2-40B4-BE49-F238E27FC236}">
                <a16:creationId xmlns:a16="http://schemas.microsoft.com/office/drawing/2014/main" id="{EB858F92-5F08-5448-B583-199B05F5221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6911" y="3776561"/>
            <a:ext cx="5809259" cy="1220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таблице содержатся данные, имеющие ценность для расчета прибыльности авиарейсов.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коду берутся город и местоположение.</a:t>
            </a:r>
          </a:p>
        </p:txBody>
      </p:sp>
      <p:graphicFrame>
        <p:nvGraphicFramePr>
          <p:cNvPr id="5" name="Google Shape;3938;p25">
            <a:extLst>
              <a:ext uri="{FF2B5EF4-FFF2-40B4-BE49-F238E27FC236}">
                <a16:creationId xmlns:a16="http://schemas.microsoft.com/office/drawing/2014/main" id="{2F8AC3E6-E6BF-EA4C-AC87-3C09255E11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7763548"/>
              </p:ext>
            </p:extLst>
          </p:nvPr>
        </p:nvGraphicFramePr>
        <p:xfrm>
          <a:off x="236912" y="856211"/>
          <a:ext cx="5809258" cy="2520000"/>
        </p:xfrm>
        <a:graphic>
          <a:graphicData uri="http://schemas.openxmlformats.org/drawingml/2006/table">
            <a:tbl>
              <a:tblPr>
                <a:noFill/>
                <a:tableStyleId>{F5A28EFD-C747-4B63-B342-DE6663AAD031}</a:tableStyleId>
              </a:tblPr>
              <a:tblGrid>
                <a:gridCol w="1146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8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797">
                  <a:extLst>
                    <a:ext uri="{9D8B030D-6E8A-4147-A177-3AD203B41FA5}">
                      <a16:colId xmlns:a16="http://schemas.microsoft.com/office/drawing/2014/main" val="23541568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Описание</a:t>
                      </a:r>
                      <a:endParaRPr sz="11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Необходимость</a:t>
                      </a:r>
                      <a:endParaRPr sz="11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Airport_code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Код аэропорта</a:t>
                      </a: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Airport_name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Имя аэропорта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City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Город</a:t>
                      </a: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Longitude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Долгота</a:t>
                      </a: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3134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Latitude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Широта</a:t>
                      </a: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9101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Timezone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Часовой пояс</a:t>
                      </a: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753944"/>
                  </a:ext>
                </a:extLst>
              </a:tr>
            </a:tbl>
          </a:graphicData>
        </a:graphic>
      </p:graphicFrame>
      <p:sp>
        <p:nvSpPr>
          <p:cNvPr id="7" name="Google Shape;4276;p39">
            <a:extLst>
              <a:ext uri="{FF2B5EF4-FFF2-40B4-BE49-F238E27FC236}">
                <a16:creationId xmlns:a16="http://schemas.microsoft.com/office/drawing/2014/main" id="{B8D21F8B-3BC6-E447-91ED-63B1FA091E7E}"/>
              </a:ext>
            </a:extLst>
          </p:cNvPr>
          <p:cNvSpPr/>
          <p:nvPr/>
        </p:nvSpPr>
        <p:spPr>
          <a:xfrm>
            <a:off x="5185529" y="1974423"/>
            <a:ext cx="238491" cy="247224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278;p39">
            <a:extLst>
              <a:ext uri="{FF2B5EF4-FFF2-40B4-BE49-F238E27FC236}">
                <a16:creationId xmlns:a16="http://schemas.microsoft.com/office/drawing/2014/main" id="{66B8CEAE-82D5-C44E-87E2-23C1AE478E33}"/>
              </a:ext>
            </a:extLst>
          </p:cNvPr>
          <p:cNvSpPr/>
          <p:nvPr/>
        </p:nvSpPr>
        <p:spPr>
          <a:xfrm>
            <a:off x="5185533" y="1635792"/>
            <a:ext cx="253757" cy="254863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278;p39">
            <a:extLst>
              <a:ext uri="{FF2B5EF4-FFF2-40B4-BE49-F238E27FC236}">
                <a16:creationId xmlns:a16="http://schemas.microsoft.com/office/drawing/2014/main" id="{A58835B5-D718-D743-AA05-976D48599876}"/>
              </a:ext>
            </a:extLst>
          </p:cNvPr>
          <p:cNvSpPr/>
          <p:nvPr/>
        </p:nvSpPr>
        <p:spPr>
          <a:xfrm>
            <a:off x="5185532" y="3056101"/>
            <a:ext cx="253757" cy="254863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276;p39">
            <a:extLst>
              <a:ext uri="{FF2B5EF4-FFF2-40B4-BE49-F238E27FC236}">
                <a16:creationId xmlns:a16="http://schemas.microsoft.com/office/drawing/2014/main" id="{A448ACF7-E92E-3D4A-A5A5-72AD66FE71CC}"/>
              </a:ext>
            </a:extLst>
          </p:cNvPr>
          <p:cNvSpPr/>
          <p:nvPr/>
        </p:nvSpPr>
        <p:spPr>
          <a:xfrm>
            <a:off x="5185532" y="1275694"/>
            <a:ext cx="238491" cy="247224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276;p39">
            <a:extLst>
              <a:ext uri="{FF2B5EF4-FFF2-40B4-BE49-F238E27FC236}">
                <a16:creationId xmlns:a16="http://schemas.microsoft.com/office/drawing/2014/main" id="{6411B749-3E35-CC48-9F7B-C5BD58C55B43}"/>
              </a:ext>
            </a:extLst>
          </p:cNvPr>
          <p:cNvSpPr/>
          <p:nvPr/>
        </p:nvSpPr>
        <p:spPr>
          <a:xfrm>
            <a:off x="5185531" y="2357372"/>
            <a:ext cx="238491" cy="247224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276;p39">
            <a:extLst>
              <a:ext uri="{FF2B5EF4-FFF2-40B4-BE49-F238E27FC236}">
                <a16:creationId xmlns:a16="http://schemas.microsoft.com/office/drawing/2014/main" id="{0BD8F7A4-8A9A-F14D-89F6-5A7C290D8091}"/>
              </a:ext>
            </a:extLst>
          </p:cNvPr>
          <p:cNvSpPr/>
          <p:nvPr/>
        </p:nvSpPr>
        <p:spPr>
          <a:xfrm>
            <a:off x="5185530" y="2706540"/>
            <a:ext cx="238491" cy="247224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430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236913" y="200164"/>
            <a:ext cx="4642658" cy="6560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Seats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3859;p16">
            <a:extLst>
              <a:ext uri="{FF2B5EF4-FFF2-40B4-BE49-F238E27FC236}">
                <a16:creationId xmlns:a16="http://schemas.microsoft.com/office/drawing/2014/main" id="{EB858F92-5F08-5448-B583-199B05F5221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6911" y="2696561"/>
            <a:ext cx="5809259" cy="1523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таблице содержатся данные, имеющие ценность для расчета прибыльности авиарейсов.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коду модели самолета рассчитано общее количество мест в самолете и по каждому классу.</a:t>
            </a:r>
          </a:p>
        </p:txBody>
      </p:sp>
      <p:graphicFrame>
        <p:nvGraphicFramePr>
          <p:cNvPr id="5" name="Google Shape;3938;p25">
            <a:extLst>
              <a:ext uri="{FF2B5EF4-FFF2-40B4-BE49-F238E27FC236}">
                <a16:creationId xmlns:a16="http://schemas.microsoft.com/office/drawing/2014/main" id="{2F8AC3E6-E6BF-EA4C-AC87-3C09255E11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5359298"/>
              </p:ext>
            </p:extLst>
          </p:nvPr>
        </p:nvGraphicFramePr>
        <p:xfrm>
          <a:off x="236912" y="856211"/>
          <a:ext cx="5809258" cy="1440000"/>
        </p:xfrm>
        <a:graphic>
          <a:graphicData uri="http://schemas.openxmlformats.org/drawingml/2006/table">
            <a:tbl>
              <a:tblPr>
                <a:noFill/>
                <a:tableStyleId>{F5A28EFD-C747-4B63-B342-DE6663AAD031}</a:tableStyleId>
              </a:tblPr>
              <a:tblGrid>
                <a:gridCol w="1146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8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797">
                  <a:extLst>
                    <a:ext uri="{9D8B030D-6E8A-4147-A177-3AD203B41FA5}">
                      <a16:colId xmlns:a16="http://schemas.microsoft.com/office/drawing/2014/main" val="23541568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Описание</a:t>
                      </a:r>
                      <a:endParaRPr sz="11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Необходимость</a:t>
                      </a:r>
                      <a:endParaRPr sz="11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Aircraft_code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Код модели самолета</a:t>
                      </a: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Seat_no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№ места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Fare_condition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Класс</a:t>
                      </a: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Google Shape;4276;p39">
            <a:extLst>
              <a:ext uri="{FF2B5EF4-FFF2-40B4-BE49-F238E27FC236}">
                <a16:creationId xmlns:a16="http://schemas.microsoft.com/office/drawing/2014/main" id="{B8D21F8B-3BC6-E447-91ED-63B1FA091E7E}"/>
              </a:ext>
            </a:extLst>
          </p:cNvPr>
          <p:cNvSpPr/>
          <p:nvPr/>
        </p:nvSpPr>
        <p:spPr>
          <a:xfrm>
            <a:off x="5200799" y="1623275"/>
            <a:ext cx="238491" cy="247224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276;p39">
            <a:extLst>
              <a:ext uri="{FF2B5EF4-FFF2-40B4-BE49-F238E27FC236}">
                <a16:creationId xmlns:a16="http://schemas.microsoft.com/office/drawing/2014/main" id="{0857EAA4-AE6E-F349-9274-09BD134256C9}"/>
              </a:ext>
            </a:extLst>
          </p:cNvPr>
          <p:cNvSpPr/>
          <p:nvPr/>
        </p:nvSpPr>
        <p:spPr>
          <a:xfrm>
            <a:off x="5200799" y="1992477"/>
            <a:ext cx="238491" cy="247224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276;p39">
            <a:extLst>
              <a:ext uri="{FF2B5EF4-FFF2-40B4-BE49-F238E27FC236}">
                <a16:creationId xmlns:a16="http://schemas.microsoft.com/office/drawing/2014/main" id="{AA90190B-8340-3040-A480-FC0D18BD7D9E}"/>
              </a:ext>
            </a:extLst>
          </p:cNvPr>
          <p:cNvSpPr/>
          <p:nvPr/>
        </p:nvSpPr>
        <p:spPr>
          <a:xfrm>
            <a:off x="5200798" y="1272564"/>
            <a:ext cx="238491" cy="247224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999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236913" y="200164"/>
            <a:ext cx="4642658" cy="6560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Aircrafts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3859;p16">
            <a:extLst>
              <a:ext uri="{FF2B5EF4-FFF2-40B4-BE49-F238E27FC236}">
                <a16:creationId xmlns:a16="http://schemas.microsoft.com/office/drawing/2014/main" id="{EB858F92-5F08-5448-B583-199B05F5221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6912" y="2593493"/>
            <a:ext cx="5809259" cy="21474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таблице содержатся данные, которые могут иметь ценность для расчета прибыльности авиарейсов.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Возможно, самолеты с большей дальностью полета можно заменить на аналоги с меньшей или другого производителя.</a:t>
            </a:r>
          </a:p>
        </p:txBody>
      </p:sp>
      <p:graphicFrame>
        <p:nvGraphicFramePr>
          <p:cNvPr id="5" name="Google Shape;3938;p25">
            <a:extLst>
              <a:ext uri="{FF2B5EF4-FFF2-40B4-BE49-F238E27FC236}">
                <a16:creationId xmlns:a16="http://schemas.microsoft.com/office/drawing/2014/main" id="{2F8AC3E6-E6BF-EA4C-AC87-3C09255E11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888267"/>
              </p:ext>
            </p:extLst>
          </p:nvPr>
        </p:nvGraphicFramePr>
        <p:xfrm>
          <a:off x="236912" y="856211"/>
          <a:ext cx="5809258" cy="1440000"/>
        </p:xfrm>
        <a:graphic>
          <a:graphicData uri="http://schemas.openxmlformats.org/drawingml/2006/table">
            <a:tbl>
              <a:tblPr>
                <a:noFill/>
                <a:tableStyleId>{F5A28EFD-C747-4B63-B342-DE6663AAD031}</a:tableStyleId>
              </a:tblPr>
              <a:tblGrid>
                <a:gridCol w="1146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8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797">
                  <a:extLst>
                    <a:ext uri="{9D8B030D-6E8A-4147-A177-3AD203B41FA5}">
                      <a16:colId xmlns:a16="http://schemas.microsoft.com/office/drawing/2014/main" val="23541568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Описание</a:t>
                      </a:r>
                      <a:endParaRPr sz="11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Необходимость</a:t>
                      </a:r>
                      <a:endParaRPr sz="11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Aircraft_code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Код модели самолета</a:t>
                      </a: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Model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Модель самолета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Range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Дальность самолета</a:t>
                      </a: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Google Shape;4276;p39">
            <a:extLst>
              <a:ext uri="{FF2B5EF4-FFF2-40B4-BE49-F238E27FC236}">
                <a16:creationId xmlns:a16="http://schemas.microsoft.com/office/drawing/2014/main" id="{B8D21F8B-3BC6-E447-91ED-63B1FA091E7E}"/>
              </a:ext>
            </a:extLst>
          </p:cNvPr>
          <p:cNvSpPr/>
          <p:nvPr/>
        </p:nvSpPr>
        <p:spPr>
          <a:xfrm>
            <a:off x="5179400" y="1638025"/>
            <a:ext cx="238491" cy="247224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276;p39">
            <a:extLst>
              <a:ext uri="{FF2B5EF4-FFF2-40B4-BE49-F238E27FC236}">
                <a16:creationId xmlns:a16="http://schemas.microsoft.com/office/drawing/2014/main" id="{5B71828C-B955-384B-80AB-1B884D2EBC9D}"/>
              </a:ext>
            </a:extLst>
          </p:cNvPr>
          <p:cNvSpPr/>
          <p:nvPr/>
        </p:nvSpPr>
        <p:spPr>
          <a:xfrm>
            <a:off x="5179401" y="1289457"/>
            <a:ext cx="238491" cy="247224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4276;p39">
            <a:extLst>
              <a:ext uri="{FF2B5EF4-FFF2-40B4-BE49-F238E27FC236}">
                <a16:creationId xmlns:a16="http://schemas.microsoft.com/office/drawing/2014/main" id="{4EE03A1D-A5B4-5741-9810-E48C9CF2DD38}"/>
              </a:ext>
            </a:extLst>
          </p:cNvPr>
          <p:cNvSpPr/>
          <p:nvPr/>
        </p:nvSpPr>
        <p:spPr>
          <a:xfrm>
            <a:off x="5179400" y="1986593"/>
            <a:ext cx="238491" cy="247224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1592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858;p16">
            <a:extLst>
              <a:ext uri="{FF2B5EF4-FFF2-40B4-BE49-F238E27FC236}">
                <a16:creationId xmlns:a16="http://schemas.microsoft.com/office/drawing/2014/main" id="{AD890202-AFA9-334C-9A2D-C385E2A8FBB4}"/>
              </a:ext>
            </a:extLst>
          </p:cNvPr>
          <p:cNvSpPr txBox="1">
            <a:spLocks/>
          </p:cNvSpPr>
          <p:nvPr/>
        </p:nvSpPr>
        <p:spPr>
          <a:xfrm>
            <a:off x="685800" y="973248"/>
            <a:ext cx="4642658" cy="26081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4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</a:p>
          <a:p>
            <a:pPr marL="76200">
              <a:spcBef>
                <a:spcPts val="600"/>
              </a:spcBef>
              <a:buSzPts val="2400"/>
            </a:pPr>
            <a:r>
              <a:rPr lang="ru-RU" sz="4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в выгрузке</a:t>
            </a:r>
          </a:p>
        </p:txBody>
      </p:sp>
      <p:sp>
        <p:nvSpPr>
          <p:cNvPr id="9" name="Google Shape;3859;p16">
            <a:extLst>
              <a:ext uri="{FF2B5EF4-FFF2-40B4-BE49-F238E27FC236}">
                <a16:creationId xmlns:a16="http://schemas.microsoft.com/office/drawing/2014/main" id="{BDBC6F5E-6563-C940-820E-5F26AB396212}"/>
              </a:ext>
            </a:extLst>
          </p:cNvPr>
          <p:cNvSpPr txBox="1">
            <a:spLocks/>
          </p:cNvSpPr>
          <p:nvPr/>
        </p:nvSpPr>
        <p:spPr>
          <a:xfrm>
            <a:off x="685800" y="3850291"/>
            <a:ext cx="5607424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0"/>
              </a:spcBef>
              <a:buFont typeface="Titillium Web Light"/>
              <a:buNone/>
            </a:pP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полей</a:t>
            </a:r>
          </a:p>
        </p:txBody>
      </p:sp>
    </p:spTree>
    <p:extLst>
      <p:ext uri="{BB962C8B-B14F-4D97-AF65-F5344CB8AC3E}">
        <p14:creationId xmlns:p14="http://schemas.microsoft.com/office/powerpoint/2010/main" val="780334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236913" y="200164"/>
            <a:ext cx="4642658" cy="6560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Поля выгрузки</a:t>
            </a:r>
          </a:p>
        </p:txBody>
      </p:sp>
      <p:graphicFrame>
        <p:nvGraphicFramePr>
          <p:cNvPr id="5" name="Google Shape;3938;p25">
            <a:extLst>
              <a:ext uri="{FF2B5EF4-FFF2-40B4-BE49-F238E27FC236}">
                <a16:creationId xmlns:a16="http://schemas.microsoft.com/office/drawing/2014/main" id="{2F8AC3E6-E6BF-EA4C-AC87-3C09255E11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2469287"/>
              </p:ext>
            </p:extLst>
          </p:nvPr>
        </p:nvGraphicFramePr>
        <p:xfrm>
          <a:off x="236912" y="856211"/>
          <a:ext cx="5786201" cy="3600000"/>
        </p:xfrm>
        <a:graphic>
          <a:graphicData uri="http://schemas.openxmlformats.org/drawingml/2006/table">
            <a:tbl>
              <a:tblPr>
                <a:noFill/>
                <a:tableStyleId>{F5A28EFD-C747-4B63-B342-DE6663AAD031}</a:tableStyleId>
              </a:tblPr>
              <a:tblGrid>
                <a:gridCol w="1541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5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Описание</a:t>
                      </a:r>
                      <a:endParaRPr sz="11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Flight_id</a:t>
                      </a:r>
                      <a:endParaRPr lang="ru-RU" sz="1100" dirty="0" err="1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ID </a:t>
                      </a:r>
                      <a:r>
                        <a:rPr lang="ru-RU" sz="1100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рейса</a:t>
                      </a:r>
                      <a:endParaRPr sz="1100"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Flight_no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№ регулярного рейса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Scheduled_departure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Плановое время вылета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Scheduled_arrival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Плановое время прилета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385995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Actual_flight_duration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Фактическое время полета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0567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Departure_airport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Код аэропорта вылета</a:t>
                      </a:r>
                      <a:endParaRPr sz="1100"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1098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Departure_city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Город вылета</a:t>
                      </a:r>
                      <a:endParaRPr sz="1100"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4869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Departure_longitude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Долгота аэропорта вылета</a:t>
                      </a:r>
                      <a:endParaRPr sz="1100"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2086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Departure_latitude</a:t>
                      </a:r>
                      <a:endParaRPr lang="en-US"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Широта аэропорта вылета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051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363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236913" y="200164"/>
            <a:ext cx="4642658" cy="6560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Поля выгрузки</a:t>
            </a:r>
          </a:p>
        </p:txBody>
      </p:sp>
      <p:graphicFrame>
        <p:nvGraphicFramePr>
          <p:cNvPr id="5" name="Google Shape;3938;p25">
            <a:extLst>
              <a:ext uri="{FF2B5EF4-FFF2-40B4-BE49-F238E27FC236}">
                <a16:creationId xmlns:a16="http://schemas.microsoft.com/office/drawing/2014/main" id="{2F8AC3E6-E6BF-EA4C-AC87-3C09255E11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6276632"/>
              </p:ext>
            </p:extLst>
          </p:nvPr>
        </p:nvGraphicFramePr>
        <p:xfrm>
          <a:off x="236912" y="856211"/>
          <a:ext cx="5786201" cy="3240000"/>
        </p:xfrm>
        <a:graphic>
          <a:graphicData uri="http://schemas.openxmlformats.org/drawingml/2006/table">
            <a:tbl>
              <a:tblPr>
                <a:noFill/>
                <a:tableStyleId>{F5A28EFD-C747-4B63-B342-DE6663AAD031}</a:tableStyleId>
              </a:tblPr>
              <a:tblGrid>
                <a:gridCol w="1541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5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Описание</a:t>
                      </a:r>
                      <a:endParaRPr sz="11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Arrival_airport</a:t>
                      </a:r>
                      <a:endParaRPr lang="ru-RU" sz="1100" dirty="0" err="1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Код аэропорта прилета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Arrival_city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Город прилета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Arrival_longitude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Долгота аэропорта прилета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Arrival_latitude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Широта аэропорта прилета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385995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Aircraft_code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Код модели самолета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0567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Model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Модель самолета</a:t>
                      </a:r>
                      <a:endParaRPr sz="1100"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1098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Range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Дальность полета самолета</a:t>
                      </a:r>
                      <a:endParaRPr sz="1100"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4869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Total_seats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Количество мест в самолете</a:t>
                      </a:r>
                      <a:endParaRPr sz="1100"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208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579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236913" y="200164"/>
            <a:ext cx="4642658" cy="6560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Поля выгрузки</a:t>
            </a:r>
          </a:p>
        </p:txBody>
      </p:sp>
      <p:graphicFrame>
        <p:nvGraphicFramePr>
          <p:cNvPr id="5" name="Google Shape;3938;p25">
            <a:extLst>
              <a:ext uri="{FF2B5EF4-FFF2-40B4-BE49-F238E27FC236}">
                <a16:creationId xmlns:a16="http://schemas.microsoft.com/office/drawing/2014/main" id="{2F8AC3E6-E6BF-EA4C-AC87-3C09255E11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6146678"/>
              </p:ext>
            </p:extLst>
          </p:nvPr>
        </p:nvGraphicFramePr>
        <p:xfrm>
          <a:off x="236912" y="856211"/>
          <a:ext cx="5786201" cy="3240000"/>
        </p:xfrm>
        <a:graphic>
          <a:graphicData uri="http://schemas.openxmlformats.org/drawingml/2006/table">
            <a:tbl>
              <a:tblPr>
                <a:noFill/>
                <a:tableStyleId>{F5A28EFD-C747-4B63-B342-DE6663AAD031}</a:tableStyleId>
              </a:tblPr>
              <a:tblGrid>
                <a:gridCol w="1541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5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Описание</a:t>
                      </a:r>
                      <a:endParaRPr sz="11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B_seats</a:t>
                      </a:r>
                      <a:endParaRPr lang="ru-RU" sz="1100" dirty="0" err="1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Количество мест </a:t>
                      </a:r>
                      <a:r>
                        <a:rPr lang="en-US" sz="1100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Business</a:t>
                      </a:r>
                      <a:endParaRPr lang="ru-RU" sz="1100"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C_seats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Количество мест</a:t>
                      </a:r>
                      <a:r>
                        <a:rPr lang="en-US" sz="1100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 Comfort</a:t>
                      </a:r>
                      <a:endParaRPr lang="ru-RU" sz="1100"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E_seats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Количество мест </a:t>
                      </a:r>
                      <a:r>
                        <a:rPr lang="en-US" sz="1100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Economy</a:t>
                      </a:r>
                      <a:endParaRPr lang="ru-RU" sz="1100"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B_tickets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Количество билетов </a:t>
                      </a:r>
                      <a:r>
                        <a:rPr lang="en-US" sz="1100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Business</a:t>
                      </a:r>
                      <a:endParaRPr lang="ru-RU" sz="1100"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385995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C_tickets</a:t>
                      </a:r>
                      <a:endParaRPr lang="en-US"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Количество билетов </a:t>
                      </a:r>
                      <a:r>
                        <a:rPr lang="en-US" sz="1100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Comfort</a:t>
                      </a:r>
                      <a:endParaRPr lang="ru-RU" sz="1100"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0567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E_tickets</a:t>
                      </a:r>
                      <a:endParaRPr lang="en-US"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Количество билетов </a:t>
                      </a:r>
                      <a:r>
                        <a:rPr lang="en-US" sz="1100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Economy</a:t>
                      </a:r>
                      <a:endParaRPr lang="ru-RU" sz="1100"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1098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Total_tickets</a:t>
                      </a:r>
                      <a:endParaRPr lang="en-US"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Количество проданных билетов</a:t>
                      </a:r>
                      <a:endParaRPr sz="1100"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4869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Revenues_per_flight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Выручка от рейса</a:t>
                      </a:r>
                      <a:endParaRPr sz="1100"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208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676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858;p16">
            <a:extLst>
              <a:ext uri="{FF2B5EF4-FFF2-40B4-BE49-F238E27FC236}">
                <a16:creationId xmlns:a16="http://schemas.microsoft.com/office/drawing/2014/main" id="{AD890202-AFA9-334C-9A2D-C385E2A8FBB4}"/>
              </a:ext>
            </a:extLst>
          </p:cNvPr>
          <p:cNvSpPr txBox="1">
            <a:spLocks/>
          </p:cNvSpPr>
          <p:nvPr/>
        </p:nvSpPr>
        <p:spPr>
          <a:xfrm>
            <a:off x="685800" y="973248"/>
            <a:ext cx="4642658" cy="26081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4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</a:t>
            </a:r>
          </a:p>
          <a:p>
            <a:pPr marL="76200">
              <a:spcBef>
                <a:spcPts val="600"/>
              </a:spcBef>
              <a:buSzPts val="2400"/>
            </a:pPr>
            <a:r>
              <a:rPr lang="ru-RU" sz="4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Недостающие данные</a:t>
            </a:r>
          </a:p>
        </p:txBody>
      </p:sp>
      <p:sp>
        <p:nvSpPr>
          <p:cNvPr id="9" name="Google Shape;3859;p16">
            <a:extLst>
              <a:ext uri="{FF2B5EF4-FFF2-40B4-BE49-F238E27FC236}">
                <a16:creationId xmlns:a16="http://schemas.microsoft.com/office/drawing/2014/main" id="{BDBC6F5E-6563-C940-820E-5F26AB396212}"/>
              </a:ext>
            </a:extLst>
          </p:cNvPr>
          <p:cNvSpPr txBox="1">
            <a:spLocks/>
          </p:cNvSpPr>
          <p:nvPr/>
        </p:nvSpPr>
        <p:spPr>
          <a:xfrm>
            <a:off x="685800" y="3850291"/>
            <a:ext cx="5607424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0"/>
              </a:spcBef>
              <a:buFont typeface="Titillium Web Light"/>
              <a:buNone/>
            </a:pP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Необходимые данные для расчетов расходов на полет</a:t>
            </a:r>
          </a:p>
        </p:txBody>
      </p:sp>
    </p:spTree>
    <p:extLst>
      <p:ext uri="{BB962C8B-B14F-4D97-AF65-F5344CB8AC3E}">
        <p14:creationId xmlns:p14="http://schemas.microsoft.com/office/powerpoint/2010/main" val="1911761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236913" y="200164"/>
            <a:ext cx="4642658" cy="11937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необходимых данных: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A3AE07-79D1-B347-BE30-6C87D5EB4E52}"/>
              </a:ext>
            </a:extLst>
          </p:cNvPr>
          <p:cNvSpPr txBox="1"/>
          <p:nvPr/>
        </p:nvSpPr>
        <p:spPr>
          <a:xfrm>
            <a:off x="1270276" y="2051824"/>
            <a:ext cx="330172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Топливо </a:t>
            </a:r>
          </a:p>
          <a:p>
            <a:endParaRPr lang="ru-RU" sz="24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Экипаж</a:t>
            </a:r>
          </a:p>
          <a:p>
            <a:endParaRPr lang="ru-RU" sz="24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 самолетов</a:t>
            </a:r>
          </a:p>
          <a:p>
            <a:endParaRPr lang="ru-RU" dirty="0"/>
          </a:p>
        </p:txBody>
      </p:sp>
      <p:grpSp>
        <p:nvGrpSpPr>
          <p:cNvPr id="10" name="Google Shape;4184;p39">
            <a:extLst>
              <a:ext uri="{FF2B5EF4-FFF2-40B4-BE49-F238E27FC236}">
                <a16:creationId xmlns:a16="http://schemas.microsoft.com/office/drawing/2014/main" id="{19473C4E-F20A-B24F-93CD-9459E9A86C6B}"/>
              </a:ext>
            </a:extLst>
          </p:cNvPr>
          <p:cNvGrpSpPr/>
          <p:nvPr/>
        </p:nvGrpSpPr>
        <p:grpSpPr>
          <a:xfrm>
            <a:off x="879474" y="2772368"/>
            <a:ext cx="170502" cy="425733"/>
            <a:chOff x="3386850" y="2264625"/>
            <a:chExt cx="203950" cy="509250"/>
          </a:xfrm>
        </p:grpSpPr>
        <p:sp>
          <p:nvSpPr>
            <p:cNvPr id="11" name="Google Shape;4185;p39">
              <a:extLst>
                <a:ext uri="{FF2B5EF4-FFF2-40B4-BE49-F238E27FC236}">
                  <a16:creationId xmlns:a16="http://schemas.microsoft.com/office/drawing/2014/main" id="{E8C3B55E-18BD-2645-A35F-B23CC02C41FA}"/>
                </a:ext>
              </a:extLst>
            </p:cNvPr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86;p39">
              <a:extLst>
                <a:ext uri="{FF2B5EF4-FFF2-40B4-BE49-F238E27FC236}">
                  <a16:creationId xmlns:a16="http://schemas.microsoft.com/office/drawing/2014/main" id="{8608D835-0977-394D-B9BF-18020B9F27FF}"/>
                </a:ext>
              </a:extLst>
            </p:cNvPr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4176;p39">
            <a:extLst>
              <a:ext uri="{FF2B5EF4-FFF2-40B4-BE49-F238E27FC236}">
                <a16:creationId xmlns:a16="http://schemas.microsoft.com/office/drawing/2014/main" id="{05DB1CD0-CE7B-A649-93A4-8198FA529D57}"/>
              </a:ext>
            </a:extLst>
          </p:cNvPr>
          <p:cNvGrpSpPr/>
          <p:nvPr/>
        </p:nvGrpSpPr>
        <p:grpSpPr>
          <a:xfrm>
            <a:off x="823075" y="2133159"/>
            <a:ext cx="303217" cy="325685"/>
            <a:chOff x="611175" y="2326900"/>
            <a:chExt cx="362700" cy="389575"/>
          </a:xfrm>
        </p:grpSpPr>
        <p:sp>
          <p:nvSpPr>
            <p:cNvPr id="14" name="Google Shape;4177;p39">
              <a:extLst>
                <a:ext uri="{FF2B5EF4-FFF2-40B4-BE49-F238E27FC236}">
                  <a16:creationId xmlns:a16="http://schemas.microsoft.com/office/drawing/2014/main" id="{F18ECB14-E065-9941-9EC5-B1FF1CD25A32}"/>
                </a:ext>
              </a:extLst>
            </p:cNvPr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178;p39">
              <a:extLst>
                <a:ext uri="{FF2B5EF4-FFF2-40B4-BE49-F238E27FC236}">
                  <a16:creationId xmlns:a16="http://schemas.microsoft.com/office/drawing/2014/main" id="{2CA59DB3-9A07-D842-9E0F-83BA77FD0D90}"/>
                </a:ext>
              </a:extLst>
            </p:cNvPr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179;p39">
              <a:extLst>
                <a:ext uri="{FF2B5EF4-FFF2-40B4-BE49-F238E27FC236}">
                  <a16:creationId xmlns:a16="http://schemas.microsoft.com/office/drawing/2014/main" id="{2F4F782D-1F80-7748-BD4C-9FA331FB5675}"/>
                </a:ext>
              </a:extLst>
            </p:cNvPr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180;p39">
              <a:extLst>
                <a:ext uri="{FF2B5EF4-FFF2-40B4-BE49-F238E27FC236}">
                  <a16:creationId xmlns:a16="http://schemas.microsoft.com/office/drawing/2014/main" id="{91C382BA-2367-DC49-8B6E-EC1EC44C0C7E}"/>
                </a:ext>
              </a:extLst>
            </p:cNvPr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4107;p39">
            <a:extLst>
              <a:ext uri="{FF2B5EF4-FFF2-40B4-BE49-F238E27FC236}">
                <a16:creationId xmlns:a16="http://schemas.microsoft.com/office/drawing/2014/main" id="{D8EAEDCB-03B0-7B48-BE6C-D82966C54270}"/>
              </a:ext>
            </a:extLst>
          </p:cNvPr>
          <p:cNvGrpSpPr/>
          <p:nvPr/>
        </p:nvGrpSpPr>
        <p:grpSpPr>
          <a:xfrm>
            <a:off x="808779" y="3600429"/>
            <a:ext cx="331808" cy="331307"/>
            <a:chOff x="6660750" y="298550"/>
            <a:chExt cx="396900" cy="396300"/>
          </a:xfrm>
        </p:grpSpPr>
        <p:sp>
          <p:nvSpPr>
            <p:cNvPr id="19" name="Google Shape;4108;p39">
              <a:extLst>
                <a:ext uri="{FF2B5EF4-FFF2-40B4-BE49-F238E27FC236}">
                  <a16:creationId xmlns:a16="http://schemas.microsoft.com/office/drawing/2014/main" id="{B6B2D824-57CC-9443-BF5F-07AB4D1F62B4}"/>
                </a:ext>
              </a:extLst>
            </p:cNvPr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109;p39">
              <a:extLst>
                <a:ext uri="{FF2B5EF4-FFF2-40B4-BE49-F238E27FC236}">
                  <a16:creationId xmlns:a16="http://schemas.microsoft.com/office/drawing/2014/main" id="{78E5F0AC-630F-E147-9BF9-3E4F4547030B}"/>
                </a:ext>
              </a:extLst>
            </p:cNvPr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07166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858;p16">
            <a:extLst>
              <a:ext uri="{FF2B5EF4-FFF2-40B4-BE49-F238E27FC236}">
                <a16:creationId xmlns:a16="http://schemas.microsoft.com/office/drawing/2014/main" id="{AD890202-AFA9-334C-9A2D-C385E2A8FBB4}"/>
              </a:ext>
            </a:extLst>
          </p:cNvPr>
          <p:cNvSpPr txBox="1">
            <a:spLocks/>
          </p:cNvSpPr>
          <p:nvPr/>
        </p:nvSpPr>
        <p:spPr>
          <a:xfrm>
            <a:off x="685800" y="973248"/>
            <a:ext cx="4642658" cy="26081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4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</a:p>
          <a:p>
            <a:pPr marL="76200">
              <a:spcBef>
                <a:spcPts val="600"/>
              </a:spcBef>
              <a:buSzPts val="2400"/>
            </a:pPr>
            <a:r>
              <a:rPr lang="ru-RU" sz="4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Дальнейший анализ данных</a:t>
            </a:r>
          </a:p>
        </p:txBody>
      </p:sp>
      <p:sp>
        <p:nvSpPr>
          <p:cNvPr id="9" name="Google Shape;3859;p16">
            <a:extLst>
              <a:ext uri="{FF2B5EF4-FFF2-40B4-BE49-F238E27FC236}">
                <a16:creationId xmlns:a16="http://schemas.microsoft.com/office/drawing/2014/main" id="{BDBC6F5E-6563-C940-820E-5F26AB396212}"/>
              </a:ext>
            </a:extLst>
          </p:cNvPr>
          <p:cNvSpPr txBox="1">
            <a:spLocks/>
          </p:cNvSpPr>
          <p:nvPr/>
        </p:nvSpPr>
        <p:spPr>
          <a:xfrm>
            <a:off x="685800" y="3850291"/>
            <a:ext cx="5607424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0"/>
              </a:spcBef>
              <a:buFont typeface="Titillium Web Light"/>
              <a:buNone/>
            </a:pP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Рекомендации</a:t>
            </a:r>
          </a:p>
        </p:txBody>
      </p:sp>
    </p:spTree>
    <p:extLst>
      <p:ext uri="{BB962C8B-B14F-4D97-AF65-F5344CB8AC3E}">
        <p14:creationId xmlns:p14="http://schemas.microsoft.com/office/powerpoint/2010/main" val="399829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1: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481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ru-RU" sz="3600" dirty="0">
                <a:hlinkClick r:id="rId3" action="ppaction://hlinksldjump"/>
              </a:rPr>
              <a:t>Анализ исходной БД</a:t>
            </a:r>
            <a:endParaRPr sz="36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ru-RU" sz="3600" dirty="0">
                <a:hlinkClick r:id="rId4" action="ppaction://hlinksldjump"/>
              </a:rPr>
              <a:t>Данные в выгрузке</a:t>
            </a:r>
            <a:endParaRPr sz="36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ru-RU" sz="3600" dirty="0">
                <a:hlinkClick r:id="rId5" action="ppaction://hlinksldjump"/>
              </a:rPr>
              <a:t>Недостающие данные</a:t>
            </a:r>
            <a:endParaRPr lang="ru-RU" sz="3600" dirty="0"/>
          </a:p>
          <a:p>
            <a:pPr>
              <a:spcBef>
                <a:spcPts val="0"/>
              </a:spcBef>
            </a:pPr>
            <a:r>
              <a:rPr lang="ru-RU" sz="3600" dirty="0">
                <a:hlinkClick r:id="rId6" action="ppaction://hlinksldjump"/>
              </a:rPr>
              <a:t>Дальнейший анализ данных</a:t>
            </a:r>
            <a:endParaRPr lang="ru-RU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29451" y="137209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Возможные дальнейшие шаги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77" name="Google Shape;3977;p29"/>
          <p:cNvSpPr/>
          <p:nvPr/>
        </p:nvSpPr>
        <p:spPr>
          <a:xfrm>
            <a:off x="719371" y="1475213"/>
            <a:ext cx="1665672" cy="1669429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3B55"/>
                </a:solidFill>
                <a:latin typeface="Times New Roman" panose="02020603050405020304" pitchFamily="18" charset="0"/>
                <a:ea typeface="Titillium Web Light"/>
                <a:cs typeface="Times New Roman" panose="02020603050405020304" pitchFamily="18" charset="0"/>
                <a:sym typeface="Titillium Web Light"/>
              </a:rPr>
              <a:t>Добавление расходов по каждому рейсу</a:t>
            </a:r>
            <a:endParaRPr sz="1800" dirty="0">
              <a:solidFill>
                <a:srgbClr val="003B55"/>
              </a:solidFill>
              <a:latin typeface="Times New Roman" panose="02020603050405020304" pitchFamily="18" charset="0"/>
              <a:ea typeface="Titillium Web Light"/>
              <a:cs typeface="Times New Roman" panose="02020603050405020304" pitchFamily="18" charset="0"/>
              <a:sym typeface="Titillium Web Light"/>
            </a:endParaRPr>
          </a:p>
        </p:txBody>
      </p:sp>
      <p:sp>
        <p:nvSpPr>
          <p:cNvPr id="3978" name="Google Shape;3978;p29"/>
          <p:cNvSpPr/>
          <p:nvPr/>
        </p:nvSpPr>
        <p:spPr>
          <a:xfrm>
            <a:off x="5205871" y="1475216"/>
            <a:ext cx="1686120" cy="1669426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3B55"/>
                </a:solidFill>
                <a:latin typeface="Times New Roman" panose="02020603050405020304" pitchFamily="18" charset="0"/>
                <a:ea typeface="Titillium Web Light"/>
                <a:cs typeface="Times New Roman" panose="02020603050405020304" pitchFamily="18" charset="0"/>
                <a:sym typeface="Titillium Web Light"/>
              </a:rPr>
              <a:t>Выявление наиболее важных переменных</a:t>
            </a:r>
            <a:endParaRPr sz="1800" dirty="0">
              <a:solidFill>
                <a:srgbClr val="003B55"/>
              </a:solidFill>
              <a:latin typeface="Times New Roman" panose="02020603050405020304" pitchFamily="18" charset="0"/>
              <a:ea typeface="Titillium Web Light"/>
              <a:cs typeface="Times New Roman" panose="02020603050405020304" pitchFamily="18" charset="0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2962621" y="1475216"/>
            <a:ext cx="1665672" cy="1669427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3B55"/>
                </a:solidFill>
                <a:latin typeface="Times New Roman" panose="02020603050405020304" pitchFamily="18" charset="0"/>
                <a:ea typeface="Titillium Web Light"/>
                <a:cs typeface="Times New Roman" panose="02020603050405020304" pitchFamily="18" charset="0"/>
                <a:sym typeface="Titillium Web Light"/>
              </a:rPr>
              <a:t>Расчет прибыльности рейсов </a:t>
            </a:r>
            <a:endParaRPr sz="1800" dirty="0">
              <a:solidFill>
                <a:srgbClr val="003B55"/>
              </a:solidFill>
              <a:latin typeface="Times New Roman" panose="02020603050405020304" pitchFamily="18" charset="0"/>
              <a:ea typeface="Titillium Web Light"/>
              <a:cs typeface="Times New Roman" panose="02020603050405020304" pitchFamily="18" charset="0"/>
              <a:sym typeface="Titillium Web Light"/>
            </a:endParaRPr>
          </a:p>
        </p:txBody>
      </p:sp>
      <p:cxnSp>
        <p:nvCxnSpPr>
          <p:cNvPr id="3980" name="Google Shape;3980;p29"/>
          <p:cNvCxnSpPr>
            <a:cxnSpLocks/>
            <a:stCxn id="3977" idx="3"/>
            <a:endCxn id="3979" idx="1"/>
          </p:cNvCxnSpPr>
          <p:nvPr/>
        </p:nvCxnSpPr>
        <p:spPr>
          <a:xfrm>
            <a:off x="2385043" y="2309928"/>
            <a:ext cx="577578" cy="2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3981" name="Google Shape;3981;p29"/>
          <p:cNvCxnSpPr>
            <a:cxnSpLocks/>
            <a:stCxn id="3979" idx="3"/>
            <a:endCxn id="3978" idx="1"/>
          </p:cNvCxnSpPr>
          <p:nvPr/>
        </p:nvCxnSpPr>
        <p:spPr>
          <a:xfrm flipV="1">
            <a:off x="4628293" y="2309929"/>
            <a:ext cx="577578" cy="1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5652D55-5E1F-6A43-85A1-6086B91C7864}"/>
              </a:ext>
            </a:extLst>
          </p:cNvPr>
          <p:cNvSpPr txBox="1"/>
          <p:nvPr/>
        </p:nvSpPr>
        <p:spPr>
          <a:xfrm>
            <a:off x="953010" y="3721297"/>
            <a:ext cx="56941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расчет расходов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может быть включена амортизация стоимости</a:t>
            </a:r>
          </a:p>
          <a:p>
            <a:r>
              <a:rPr lang="ru-RU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самолетов в случае, если самолеты могут быть использованы на других</a:t>
            </a:r>
          </a:p>
          <a:p>
            <a:r>
              <a:rPr lang="ru-RU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направлениях.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2: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481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ru-RU" sz="3600" dirty="0">
                <a:hlinkClick r:id="rId3" action="ppaction://hlinksldjump"/>
              </a:rPr>
              <a:t>Внешние данные</a:t>
            </a:r>
            <a:endParaRPr sz="36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ru-RU" sz="3600" dirty="0">
                <a:hlinkClick r:id="rId4" action="ppaction://hlinksldjump"/>
              </a:rPr>
              <a:t>Результаты</a:t>
            </a:r>
            <a:endParaRPr sz="36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ru-RU" sz="3600" dirty="0"/>
              <a:t>Оценка результата</a:t>
            </a:r>
          </a:p>
        </p:txBody>
      </p:sp>
    </p:spTree>
    <p:extLst>
      <p:ext uri="{BB962C8B-B14F-4D97-AF65-F5344CB8AC3E}">
        <p14:creationId xmlns:p14="http://schemas.microsoft.com/office/powerpoint/2010/main" val="2097348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858;p16">
            <a:extLst>
              <a:ext uri="{FF2B5EF4-FFF2-40B4-BE49-F238E27FC236}">
                <a16:creationId xmlns:a16="http://schemas.microsoft.com/office/drawing/2014/main" id="{AD890202-AFA9-334C-9A2D-C385E2A8FBB4}"/>
              </a:ext>
            </a:extLst>
          </p:cNvPr>
          <p:cNvSpPr txBox="1">
            <a:spLocks/>
          </p:cNvSpPr>
          <p:nvPr/>
        </p:nvSpPr>
        <p:spPr>
          <a:xfrm>
            <a:off x="685800" y="973248"/>
            <a:ext cx="4642658" cy="26081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4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</a:p>
          <a:p>
            <a:pPr marL="76200">
              <a:spcBef>
                <a:spcPts val="600"/>
              </a:spcBef>
              <a:buSzPts val="2400"/>
            </a:pPr>
            <a:r>
              <a:rPr lang="ru-RU" sz="4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Внешние данные</a:t>
            </a:r>
          </a:p>
        </p:txBody>
      </p:sp>
      <p:sp>
        <p:nvSpPr>
          <p:cNvPr id="9" name="Google Shape;3859;p16">
            <a:extLst>
              <a:ext uri="{FF2B5EF4-FFF2-40B4-BE49-F238E27FC236}">
                <a16:creationId xmlns:a16="http://schemas.microsoft.com/office/drawing/2014/main" id="{BDBC6F5E-6563-C940-820E-5F26AB396212}"/>
              </a:ext>
            </a:extLst>
          </p:cNvPr>
          <p:cNvSpPr txBox="1">
            <a:spLocks/>
          </p:cNvSpPr>
          <p:nvPr/>
        </p:nvSpPr>
        <p:spPr>
          <a:xfrm>
            <a:off x="685800" y="3850291"/>
            <a:ext cx="5607424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0"/>
              </a:spcBef>
              <a:buFont typeface="Titillium Web Light"/>
              <a:buNone/>
            </a:pP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добавленных переменных и их источники</a:t>
            </a:r>
          </a:p>
        </p:txBody>
      </p:sp>
    </p:spTree>
    <p:extLst>
      <p:ext uri="{BB962C8B-B14F-4D97-AF65-F5344CB8AC3E}">
        <p14:creationId xmlns:p14="http://schemas.microsoft.com/office/powerpoint/2010/main" val="1992362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236912" y="200164"/>
            <a:ext cx="5574951" cy="6560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Тарифы 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airport.xlsx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graphicFrame>
        <p:nvGraphicFramePr>
          <p:cNvPr id="5" name="Google Shape;3938;p25">
            <a:extLst>
              <a:ext uri="{FF2B5EF4-FFF2-40B4-BE49-F238E27FC236}">
                <a16:creationId xmlns:a16="http://schemas.microsoft.com/office/drawing/2014/main" id="{2F8AC3E6-E6BF-EA4C-AC87-3C09255E11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8656635"/>
              </p:ext>
            </p:extLst>
          </p:nvPr>
        </p:nvGraphicFramePr>
        <p:xfrm>
          <a:off x="236912" y="856211"/>
          <a:ext cx="5809258" cy="3270830"/>
        </p:xfrm>
        <a:graphic>
          <a:graphicData uri="http://schemas.openxmlformats.org/drawingml/2006/table">
            <a:tbl>
              <a:tblPr>
                <a:noFill/>
                <a:tableStyleId>{F5A28EFD-C747-4B63-B342-DE6663AAD031}</a:tableStyleId>
              </a:tblPr>
              <a:tblGrid>
                <a:gridCol w="1646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9051">
                  <a:extLst>
                    <a:ext uri="{9D8B030D-6E8A-4147-A177-3AD203B41FA5}">
                      <a16:colId xmlns:a16="http://schemas.microsoft.com/office/drawing/2014/main" val="23541568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Название переменной</a:t>
                      </a:r>
                      <a:endParaRPr sz="11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Ресурс</a:t>
                      </a:r>
                      <a:endParaRPr sz="11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Сбор за взлет</a:t>
                      </a:r>
                      <a:r>
                        <a:rPr lang="en-US" sz="1100" dirty="0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/</a:t>
                      </a:r>
                      <a:r>
                        <a:rPr lang="ru-RU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пасадку</a:t>
                      </a:r>
                      <a:r>
                        <a:rPr lang="ru-RU" sz="1100" dirty="0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 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Take off per ton</a:t>
                      </a: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Протокол № 32 Федеральной Антимонопольной Службы от 03.08.2017 об утверждении тарифов в аэропорту г. Анапа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-RU"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  <a:hlinkClick r:id="rId3"/>
                        </a:rPr>
                        <a:t>https://fas.gov.ru/upload/other/%D0%BF%D1%80%D0%BE%D1%82%D0%BE%D0%BA%D0%BE%D0%BB%20%E2%84%96%2032%20%D0%BE%D1%82%2003.08.2017.pdf</a:t>
                      </a:r>
                      <a:endParaRPr lang="ru-RU"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Сбор за обеспечение авиационной безопасности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Security per ton</a:t>
                      </a:r>
                      <a:endParaRPr lang="ru-RU"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Сбор за предоставление аэровокзального комплекса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Airport per pas</a:t>
                      </a: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Тариф за обслуживание пассажиров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Service per pas</a:t>
                      </a:r>
                      <a:endParaRPr lang="ru-RU"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313417"/>
                  </a:ext>
                </a:extLst>
              </a:tr>
            </a:tbl>
          </a:graphicData>
        </a:graphic>
      </p:graphicFrame>
      <p:sp>
        <p:nvSpPr>
          <p:cNvPr id="6" name="Google Shape;3859;p16">
            <a:extLst>
              <a:ext uri="{FF2B5EF4-FFF2-40B4-BE49-F238E27FC236}">
                <a16:creationId xmlns:a16="http://schemas.microsoft.com/office/drawing/2014/main" id="{40B1D79A-8F91-994E-A6CE-31962C5ADA1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2666" y="4127040"/>
            <a:ext cx="5809259" cy="7615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позже необходимой даты. Подразумевается минимальное изменение цен.</a:t>
            </a:r>
          </a:p>
        </p:txBody>
      </p:sp>
    </p:spTree>
    <p:extLst>
      <p:ext uri="{BB962C8B-B14F-4D97-AF65-F5344CB8AC3E}">
        <p14:creationId xmlns:p14="http://schemas.microsoft.com/office/powerpoint/2010/main" val="3863891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236912" y="200164"/>
            <a:ext cx="5574951" cy="6560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Самолеты 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aircrafts.xlsx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graphicFrame>
        <p:nvGraphicFramePr>
          <p:cNvPr id="5" name="Google Shape;3938;p25">
            <a:extLst>
              <a:ext uri="{FF2B5EF4-FFF2-40B4-BE49-F238E27FC236}">
                <a16:creationId xmlns:a16="http://schemas.microsoft.com/office/drawing/2014/main" id="{2F8AC3E6-E6BF-EA4C-AC87-3C09255E11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1117502"/>
              </p:ext>
            </p:extLst>
          </p:nvPr>
        </p:nvGraphicFramePr>
        <p:xfrm>
          <a:off x="236912" y="856211"/>
          <a:ext cx="5809258" cy="3727990"/>
        </p:xfrm>
        <a:graphic>
          <a:graphicData uri="http://schemas.openxmlformats.org/drawingml/2006/table">
            <a:tbl>
              <a:tblPr>
                <a:noFill/>
                <a:tableStyleId>{F5A28EFD-C747-4B63-B342-DE6663AAD031}</a:tableStyleId>
              </a:tblPr>
              <a:tblGrid>
                <a:gridCol w="1088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1492">
                  <a:extLst>
                    <a:ext uri="{9D8B030D-6E8A-4147-A177-3AD203B41FA5}">
                      <a16:colId xmlns:a16="http://schemas.microsoft.com/office/drawing/2014/main" val="23541568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Название переменной</a:t>
                      </a:r>
                      <a:endParaRPr sz="11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Ресурс</a:t>
                      </a:r>
                      <a:endParaRPr sz="11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Потребление 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Km/</a:t>
                      </a:r>
                      <a:r>
                        <a:rPr lang="en-US" b="1" dirty="0" err="1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litre</a:t>
                      </a: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AircraftCompare</a:t>
                      </a:r>
                      <a:r>
                        <a:rPr lang="en-US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: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  <a:hlinkClick r:id="rId3"/>
                        </a:rPr>
                        <a:t>https://www.aircraftcompare.com</a:t>
                      </a:r>
                      <a:endParaRPr lang="en-GB"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Кол-во пилотов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Pilots</a:t>
                      </a:r>
                      <a:endParaRPr lang="ru-RU"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Стандартное значение - 2</a:t>
                      </a: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Кол-во стюардов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Stewards</a:t>
                      </a: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Wikipedia </a:t>
                      </a:r>
                      <a:r>
                        <a:rPr lang="ru-RU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для </a:t>
                      </a:r>
                      <a:r>
                        <a:rPr lang="en-US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SU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Данные о жертвах среди экипажа для </a:t>
                      </a:r>
                      <a:r>
                        <a:rPr lang="en-US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Boeing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Максимальная взлётная масса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Max_weight</a:t>
                      </a:r>
                      <a:endParaRPr lang="ru-RU"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Wikipedia: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  <a:hlinkClick r:id="rId4"/>
                        </a:rPr>
                        <a:t>https://ru.wikipedia.org</a:t>
                      </a:r>
                      <a:endParaRPr lang="en-US"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3134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Стоимость лизинга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Leasing/year</a:t>
                      </a: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Google </a:t>
                      </a:r>
                      <a:r>
                        <a:rPr lang="ru-RU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для </a:t>
                      </a:r>
                      <a:r>
                        <a:rPr lang="en-US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SU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Для </a:t>
                      </a:r>
                      <a:r>
                        <a:rPr lang="en-US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Boeing </a:t>
                      </a:r>
                      <a:r>
                        <a:rPr lang="ru-RU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стоимость рассчитана пропорционально ценам самолётов.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За основу взят 12ти-летний лизинг.</a:t>
                      </a: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910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366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236912" y="200164"/>
            <a:ext cx="5574951" cy="6560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Топливо 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fuel_prices.xlsx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graphicFrame>
        <p:nvGraphicFramePr>
          <p:cNvPr id="5" name="Google Shape;3938;p25">
            <a:extLst>
              <a:ext uri="{FF2B5EF4-FFF2-40B4-BE49-F238E27FC236}">
                <a16:creationId xmlns:a16="http://schemas.microsoft.com/office/drawing/2014/main" id="{2F8AC3E6-E6BF-EA4C-AC87-3C09255E11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6037734"/>
              </p:ext>
            </p:extLst>
          </p:nvPr>
        </p:nvGraphicFramePr>
        <p:xfrm>
          <a:off x="236912" y="856211"/>
          <a:ext cx="5809258" cy="1990670"/>
        </p:xfrm>
        <a:graphic>
          <a:graphicData uri="http://schemas.openxmlformats.org/drawingml/2006/table">
            <a:tbl>
              <a:tblPr>
                <a:noFill/>
                <a:tableStyleId>{F5A28EFD-C747-4B63-B342-DE6663AAD031}</a:tableStyleId>
              </a:tblPr>
              <a:tblGrid>
                <a:gridCol w="1646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9051">
                  <a:extLst>
                    <a:ext uri="{9D8B030D-6E8A-4147-A177-3AD203B41FA5}">
                      <a16:colId xmlns:a16="http://schemas.microsoft.com/office/drawing/2014/main" val="23541568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Название переменной</a:t>
                      </a:r>
                      <a:endParaRPr sz="11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Ресурс</a:t>
                      </a:r>
                      <a:endParaRPr sz="11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406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Месяц полета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Month</a:t>
                      </a: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Федеральное Агентство Воздушного Транспорта,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 Цены на АВИАГСМ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-RU"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  <a:hlinkClick r:id="rId3"/>
                        </a:rPr>
                        <a:t>https://favt.gov.ru/dejatelnost-ajeroporty-i-ajerodromy-ceny-na-aviagsm/</a:t>
                      </a:r>
                      <a:endParaRPr lang="ru-RU"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Цена за 1 000 литров топлива ТС -1 в Анапе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Security per ton</a:t>
                      </a:r>
                      <a:endParaRPr lang="ru-RU"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554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236912" y="200164"/>
            <a:ext cx="5574951" cy="6560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Экипаж 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wages.xlsx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graphicFrame>
        <p:nvGraphicFramePr>
          <p:cNvPr id="5" name="Google Shape;3938;p25">
            <a:extLst>
              <a:ext uri="{FF2B5EF4-FFF2-40B4-BE49-F238E27FC236}">
                <a16:creationId xmlns:a16="http://schemas.microsoft.com/office/drawing/2014/main" id="{2F8AC3E6-E6BF-EA4C-AC87-3C09255E11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3768777"/>
              </p:ext>
            </p:extLst>
          </p:nvPr>
        </p:nvGraphicFramePr>
        <p:xfrm>
          <a:off x="236912" y="856211"/>
          <a:ext cx="5809258" cy="1507012"/>
        </p:xfrm>
        <a:graphic>
          <a:graphicData uri="http://schemas.openxmlformats.org/drawingml/2006/table">
            <a:tbl>
              <a:tblPr>
                <a:noFill/>
                <a:tableStyleId>{F5A28EFD-C747-4B63-B342-DE6663AAD031}</a:tableStyleId>
              </a:tblPr>
              <a:tblGrid>
                <a:gridCol w="1646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9051">
                  <a:extLst>
                    <a:ext uri="{9D8B030D-6E8A-4147-A177-3AD203B41FA5}">
                      <a16:colId xmlns:a16="http://schemas.microsoft.com/office/drawing/2014/main" val="23541568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Название переменной</a:t>
                      </a:r>
                      <a:endParaRPr sz="11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Ресурс</a:t>
                      </a:r>
                      <a:endParaRPr sz="11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58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Тип работника (Пилот или Стюард)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Type</a:t>
                      </a: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Усредненные значения из различных неструктурированных источников в сети Интернет.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Средневзвешенная зарплата за период 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Avg_wage</a:t>
                      </a:r>
                      <a:endParaRPr lang="ru-RU"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Google Shape;3859;p16">
            <a:extLst>
              <a:ext uri="{FF2B5EF4-FFF2-40B4-BE49-F238E27FC236}">
                <a16:creationId xmlns:a16="http://schemas.microsoft.com/office/drawing/2014/main" id="{39EB166E-2345-0640-9CAB-2C03F5F972E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6912" y="2363223"/>
            <a:ext cx="5809259" cy="1395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являются наименее надежными, так как не имеют одного надежного источника. Так же заработная плата может значительно отличаться в зависимости от компании-перевозчика.</a:t>
            </a:r>
          </a:p>
        </p:txBody>
      </p:sp>
    </p:spTree>
    <p:extLst>
      <p:ext uri="{BB962C8B-B14F-4D97-AF65-F5344CB8AC3E}">
        <p14:creationId xmlns:p14="http://schemas.microsoft.com/office/powerpoint/2010/main" val="3198321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858;p16">
            <a:extLst>
              <a:ext uri="{FF2B5EF4-FFF2-40B4-BE49-F238E27FC236}">
                <a16:creationId xmlns:a16="http://schemas.microsoft.com/office/drawing/2014/main" id="{AD890202-AFA9-334C-9A2D-C385E2A8FBB4}"/>
              </a:ext>
            </a:extLst>
          </p:cNvPr>
          <p:cNvSpPr txBox="1">
            <a:spLocks/>
          </p:cNvSpPr>
          <p:nvPr/>
        </p:nvSpPr>
        <p:spPr>
          <a:xfrm>
            <a:off x="685800" y="973248"/>
            <a:ext cx="4642658" cy="26081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4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</a:t>
            </a:r>
          </a:p>
          <a:p>
            <a:pPr marL="76200">
              <a:spcBef>
                <a:spcPts val="600"/>
              </a:spcBef>
              <a:buSzPts val="2400"/>
            </a:pPr>
            <a:r>
              <a:rPr lang="ru-RU" sz="4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  <a:p>
            <a:pPr marL="76200">
              <a:spcBef>
                <a:spcPts val="600"/>
              </a:spcBef>
              <a:buSzPts val="2400"/>
            </a:pPr>
            <a:endParaRPr lang="ru-RU" sz="4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3859;p16">
            <a:extLst>
              <a:ext uri="{FF2B5EF4-FFF2-40B4-BE49-F238E27FC236}">
                <a16:creationId xmlns:a16="http://schemas.microsoft.com/office/drawing/2014/main" id="{BDBC6F5E-6563-C940-820E-5F26AB396212}"/>
              </a:ext>
            </a:extLst>
          </p:cNvPr>
          <p:cNvSpPr txBox="1">
            <a:spLocks/>
          </p:cNvSpPr>
          <p:nvPr/>
        </p:nvSpPr>
        <p:spPr>
          <a:xfrm>
            <a:off x="685800" y="3850291"/>
            <a:ext cx="5607424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производился в </a:t>
            </a:r>
            <a:r>
              <a:rPr lang="en-GB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Profitability_calculation.ipynb</a:t>
            </a:r>
            <a:endParaRPr lang="ru-RU" sz="24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760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Google Shape;3965;p28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003B55"/>
                </a:solidFill>
                <a:highlight>
                  <a:srgbClr val="D3EBD5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94,554,202</a:t>
            </a:r>
            <a:endParaRPr sz="6000" dirty="0">
              <a:solidFill>
                <a:srgbClr val="003B55"/>
              </a:solidFill>
              <a:highlight>
                <a:srgbClr val="D3EBD5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8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доход за 3 месяца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67" name="Google Shape;396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657893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bg1"/>
                </a:solidFill>
                <a:highlight>
                  <a:srgbClr val="0B87A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0%</a:t>
            </a:r>
            <a:endParaRPr sz="6000" dirty="0">
              <a:solidFill>
                <a:schemeClr val="bg1"/>
              </a:solidFill>
              <a:highlight>
                <a:srgbClr val="0B87A1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685800" y="4268801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Убыточных рейсов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69" name="Google Shape;396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114847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003B55"/>
                </a:solidFill>
                <a:highlight>
                  <a:srgbClr val="80BFB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6000" dirty="0">
                <a:solidFill>
                  <a:srgbClr val="003B55"/>
                </a:solidFill>
                <a:highlight>
                  <a:srgbClr val="80BFB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" sz="6000" dirty="0">
                <a:solidFill>
                  <a:srgbClr val="003B55"/>
                </a:solidFill>
                <a:highlight>
                  <a:srgbClr val="80BFB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6000" dirty="0">
                <a:solidFill>
                  <a:srgbClr val="003B55"/>
                </a:solidFill>
                <a:highlight>
                  <a:srgbClr val="80BFB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156</a:t>
            </a:r>
            <a:r>
              <a:rPr lang="en" sz="6000" dirty="0">
                <a:solidFill>
                  <a:srgbClr val="003B55"/>
                </a:solidFill>
                <a:highlight>
                  <a:srgbClr val="80BFB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6000" dirty="0">
              <a:solidFill>
                <a:srgbClr val="003B55"/>
              </a:solidFill>
              <a:highlight>
                <a:srgbClr val="80BFB7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685799" y="2725755"/>
            <a:ext cx="5211305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400" dirty="0"/>
              <a:t>Минимальная прибыльность рейса</a:t>
            </a:r>
            <a:endParaRPr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858;p16">
            <a:extLst>
              <a:ext uri="{FF2B5EF4-FFF2-40B4-BE49-F238E27FC236}">
                <a16:creationId xmlns:a16="http://schemas.microsoft.com/office/drawing/2014/main" id="{AD890202-AFA9-334C-9A2D-C385E2A8FBB4}"/>
              </a:ext>
            </a:extLst>
          </p:cNvPr>
          <p:cNvSpPr txBox="1">
            <a:spLocks/>
          </p:cNvSpPr>
          <p:nvPr/>
        </p:nvSpPr>
        <p:spPr>
          <a:xfrm>
            <a:off x="685800" y="973248"/>
            <a:ext cx="4642658" cy="26081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4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</a:t>
            </a:r>
          </a:p>
          <a:p>
            <a:pPr marL="76200">
              <a:spcBef>
                <a:spcPts val="600"/>
              </a:spcBef>
              <a:buSzPts val="2400"/>
            </a:pPr>
            <a:r>
              <a:rPr lang="ru-RU" sz="4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Оценка</a:t>
            </a:r>
          </a:p>
          <a:p>
            <a:pPr marL="76200">
              <a:spcBef>
                <a:spcPts val="600"/>
              </a:spcBef>
              <a:buSzPts val="2400"/>
            </a:pPr>
            <a:r>
              <a:rPr lang="ru-RU" sz="4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Результата</a:t>
            </a:r>
          </a:p>
        </p:txBody>
      </p:sp>
      <p:sp>
        <p:nvSpPr>
          <p:cNvPr id="9" name="Google Shape;3859;p16">
            <a:extLst>
              <a:ext uri="{FF2B5EF4-FFF2-40B4-BE49-F238E27FC236}">
                <a16:creationId xmlns:a16="http://schemas.microsoft.com/office/drawing/2014/main" id="{BDBC6F5E-6563-C940-820E-5F26AB396212}"/>
              </a:ext>
            </a:extLst>
          </p:cNvPr>
          <p:cNvSpPr txBox="1">
            <a:spLocks/>
          </p:cNvSpPr>
          <p:nvPr/>
        </p:nvSpPr>
        <p:spPr>
          <a:xfrm>
            <a:off x="685800" y="3850291"/>
            <a:ext cx="5607424" cy="845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Наименее доходные рейсы.</a:t>
            </a:r>
          </a:p>
        </p:txBody>
      </p:sp>
    </p:spTree>
    <p:extLst>
      <p:ext uri="{BB962C8B-B14F-4D97-AF65-F5344CB8AC3E}">
        <p14:creationId xmlns:p14="http://schemas.microsoft.com/office/powerpoint/2010/main" val="343443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858;p16">
            <a:extLst>
              <a:ext uri="{FF2B5EF4-FFF2-40B4-BE49-F238E27FC236}">
                <a16:creationId xmlns:a16="http://schemas.microsoft.com/office/drawing/2014/main" id="{AD890202-AFA9-334C-9A2D-C385E2A8FBB4}"/>
              </a:ext>
            </a:extLst>
          </p:cNvPr>
          <p:cNvSpPr txBox="1">
            <a:spLocks/>
          </p:cNvSpPr>
          <p:nvPr/>
        </p:nvSpPr>
        <p:spPr>
          <a:xfrm>
            <a:off x="685800" y="973248"/>
            <a:ext cx="4642658" cy="26081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4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</a:t>
            </a:r>
          </a:p>
          <a:p>
            <a:pPr marL="76200">
              <a:spcBef>
                <a:spcPts val="600"/>
              </a:spcBef>
              <a:buSzPts val="2400"/>
            </a:pPr>
            <a:r>
              <a:rPr lang="ru-RU" sz="4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исходной БД</a:t>
            </a:r>
          </a:p>
        </p:txBody>
      </p:sp>
      <p:sp>
        <p:nvSpPr>
          <p:cNvPr id="9" name="Google Shape;3859;p16">
            <a:extLst>
              <a:ext uri="{FF2B5EF4-FFF2-40B4-BE49-F238E27FC236}">
                <a16:creationId xmlns:a16="http://schemas.microsoft.com/office/drawing/2014/main" id="{BDBC6F5E-6563-C940-820E-5F26AB396212}"/>
              </a:ext>
            </a:extLst>
          </p:cNvPr>
          <p:cNvSpPr txBox="1">
            <a:spLocks/>
          </p:cNvSpPr>
          <p:nvPr/>
        </p:nvSpPr>
        <p:spPr>
          <a:xfrm>
            <a:off x="685800" y="3850291"/>
            <a:ext cx="5607424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0"/>
              </a:spcBef>
              <a:buFont typeface="Titillium Web Light"/>
              <a:buNone/>
            </a:pP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Структура, таблицы, переменные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Google Shape;3965;p28"/>
          <p:cNvSpPr txBox="1">
            <a:spLocks noGrp="1"/>
          </p:cNvSpPr>
          <p:nvPr>
            <p:ph type="ctrTitle" idx="4294967295"/>
          </p:nvPr>
        </p:nvSpPr>
        <p:spPr>
          <a:xfrm>
            <a:off x="685800" y="495946"/>
            <a:ext cx="6466668" cy="11081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003B55"/>
                </a:solidFill>
                <a:highlight>
                  <a:srgbClr val="D3EBD5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Наименее доходные рейсы в Москву (</a:t>
            </a:r>
            <a:r>
              <a:rPr lang="en-US" sz="3200" dirty="0">
                <a:solidFill>
                  <a:srgbClr val="003B55"/>
                </a:solidFill>
                <a:highlight>
                  <a:srgbClr val="D3EBD5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Boeing 737</a:t>
            </a:r>
            <a:r>
              <a:rPr lang="ru-RU" sz="3200" dirty="0">
                <a:solidFill>
                  <a:srgbClr val="003B55"/>
                </a:solidFill>
                <a:highlight>
                  <a:srgbClr val="D3EBD5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3200" dirty="0">
              <a:solidFill>
                <a:srgbClr val="003B55"/>
              </a:solidFill>
              <a:highlight>
                <a:srgbClr val="D3EBD5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67" name="Google Shape;396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192650"/>
            <a:ext cx="6466668" cy="15730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bg1"/>
                </a:solidFill>
                <a:highlight>
                  <a:srgbClr val="0B87A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Если говорить о заполнении рейсов, то заполнение класса эконом имеет большую важность.</a:t>
            </a:r>
            <a:endParaRPr sz="3200" dirty="0">
              <a:solidFill>
                <a:schemeClr val="bg1"/>
              </a:solidFill>
              <a:highlight>
                <a:srgbClr val="0B87A1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69" name="Google Shape;396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604074"/>
            <a:ext cx="6466668" cy="15885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003B55"/>
                </a:solidFill>
                <a:highlight>
                  <a:srgbClr val="80BFB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Сильное влияние на доходность рейсов оказывает кол-во членов экипажа</a:t>
            </a:r>
            <a:endParaRPr sz="3200" dirty="0">
              <a:solidFill>
                <a:srgbClr val="003B55"/>
              </a:solidFill>
              <a:highlight>
                <a:srgbClr val="80BFB7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53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195349" y="133599"/>
            <a:ext cx="4642658" cy="6560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C45F29-FB51-4148-8A41-23D3EFC0C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83" y="789646"/>
            <a:ext cx="5613910" cy="403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9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236913" y="200164"/>
            <a:ext cx="4642658" cy="6560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Flights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Google Shape;3859;p16">
            <a:extLst>
              <a:ext uri="{FF2B5EF4-FFF2-40B4-BE49-F238E27FC236}">
                <a16:creationId xmlns:a16="http://schemas.microsoft.com/office/drawing/2014/main" id="{EB858F92-5F08-5448-B583-199B05F5221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86434" y="288601"/>
            <a:ext cx="2459736" cy="592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(Основа выгрузки)</a:t>
            </a:r>
          </a:p>
        </p:txBody>
      </p:sp>
      <p:graphicFrame>
        <p:nvGraphicFramePr>
          <p:cNvPr id="5" name="Google Shape;3938;p25">
            <a:extLst>
              <a:ext uri="{FF2B5EF4-FFF2-40B4-BE49-F238E27FC236}">
                <a16:creationId xmlns:a16="http://schemas.microsoft.com/office/drawing/2014/main" id="{2F8AC3E6-E6BF-EA4C-AC87-3C09255E11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441244"/>
              </p:ext>
            </p:extLst>
          </p:nvPr>
        </p:nvGraphicFramePr>
        <p:xfrm>
          <a:off x="236912" y="856211"/>
          <a:ext cx="5809258" cy="3960000"/>
        </p:xfrm>
        <a:graphic>
          <a:graphicData uri="http://schemas.openxmlformats.org/drawingml/2006/table">
            <a:tbl>
              <a:tblPr>
                <a:noFill/>
                <a:tableStyleId>{F5A28EFD-C747-4B63-B342-DE6663AAD031}</a:tableStyleId>
              </a:tblPr>
              <a:tblGrid>
                <a:gridCol w="1372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3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797">
                  <a:extLst>
                    <a:ext uri="{9D8B030D-6E8A-4147-A177-3AD203B41FA5}">
                      <a16:colId xmlns:a16="http://schemas.microsoft.com/office/drawing/2014/main" val="23541568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Описание</a:t>
                      </a:r>
                      <a:endParaRPr sz="11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Необходимость</a:t>
                      </a:r>
                      <a:endParaRPr sz="11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Flight_id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ID </a:t>
                      </a:r>
                      <a:r>
                        <a:rPr lang="ru-RU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рейса</a:t>
                      </a: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Flight_no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№ регулярного рейса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Scheduled_departure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Плановое время вылета</a:t>
                      </a: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Scheduled_arrival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Плановое время прилета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3134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Departure_airport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Аэропорт вылета</a:t>
                      </a: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9101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Arrival_airport</a:t>
                      </a:r>
                      <a:endParaRPr lang="en-US"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Аэропорт прилета</a:t>
                      </a: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7539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Status</a:t>
                      </a:r>
                      <a:endParaRPr sz="1100" b="0" i="0" u="none" strike="noStrike" cap="none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Статус рейса</a:t>
                      </a: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9722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Aircraft_code</a:t>
                      </a:r>
                      <a:endParaRPr sz="1100" b="0" i="0" u="none" strike="noStrike" cap="none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400" b="1" i="0" u="none" strike="noStrike" cap="none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Код модели самолета</a:t>
                      </a:r>
                      <a:endParaRPr sz="1400" b="1" i="0" u="none" strike="noStrike" cap="none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9786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Actual_departure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Фактическое время вылета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49754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Actual_arrival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Фактическое время прилета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262488"/>
                  </a:ext>
                </a:extLst>
              </a:tr>
            </a:tbl>
          </a:graphicData>
        </a:graphic>
      </p:graphicFrame>
      <p:sp>
        <p:nvSpPr>
          <p:cNvPr id="7" name="Google Shape;4276;p39">
            <a:extLst>
              <a:ext uri="{FF2B5EF4-FFF2-40B4-BE49-F238E27FC236}">
                <a16:creationId xmlns:a16="http://schemas.microsoft.com/office/drawing/2014/main" id="{B8D21F8B-3BC6-E447-91ED-63B1FA091E7E}"/>
              </a:ext>
            </a:extLst>
          </p:cNvPr>
          <p:cNvSpPr/>
          <p:nvPr/>
        </p:nvSpPr>
        <p:spPr>
          <a:xfrm>
            <a:off x="5185529" y="1974423"/>
            <a:ext cx="238491" cy="247224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276;p39">
            <a:extLst>
              <a:ext uri="{FF2B5EF4-FFF2-40B4-BE49-F238E27FC236}">
                <a16:creationId xmlns:a16="http://schemas.microsoft.com/office/drawing/2014/main" id="{A448ACF7-E92E-3D4A-A5A5-72AD66FE71CC}"/>
              </a:ext>
            </a:extLst>
          </p:cNvPr>
          <p:cNvSpPr/>
          <p:nvPr/>
        </p:nvSpPr>
        <p:spPr>
          <a:xfrm>
            <a:off x="5185532" y="1275694"/>
            <a:ext cx="238491" cy="247224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276;p39">
            <a:extLst>
              <a:ext uri="{FF2B5EF4-FFF2-40B4-BE49-F238E27FC236}">
                <a16:creationId xmlns:a16="http://schemas.microsoft.com/office/drawing/2014/main" id="{6411B749-3E35-CC48-9F7B-C5BD58C55B43}"/>
              </a:ext>
            </a:extLst>
          </p:cNvPr>
          <p:cNvSpPr/>
          <p:nvPr/>
        </p:nvSpPr>
        <p:spPr>
          <a:xfrm>
            <a:off x="5185531" y="2357372"/>
            <a:ext cx="238491" cy="247224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276;p39">
            <a:extLst>
              <a:ext uri="{FF2B5EF4-FFF2-40B4-BE49-F238E27FC236}">
                <a16:creationId xmlns:a16="http://schemas.microsoft.com/office/drawing/2014/main" id="{0BD8F7A4-8A9A-F14D-89F6-5A7C290D8091}"/>
              </a:ext>
            </a:extLst>
          </p:cNvPr>
          <p:cNvSpPr/>
          <p:nvPr/>
        </p:nvSpPr>
        <p:spPr>
          <a:xfrm>
            <a:off x="5185530" y="2706540"/>
            <a:ext cx="238491" cy="247224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276;p39">
            <a:extLst>
              <a:ext uri="{FF2B5EF4-FFF2-40B4-BE49-F238E27FC236}">
                <a16:creationId xmlns:a16="http://schemas.microsoft.com/office/drawing/2014/main" id="{EE28E49C-A657-F94D-92E6-2022DFC6A5C2}"/>
              </a:ext>
            </a:extLst>
          </p:cNvPr>
          <p:cNvSpPr/>
          <p:nvPr/>
        </p:nvSpPr>
        <p:spPr>
          <a:xfrm>
            <a:off x="5200798" y="3459163"/>
            <a:ext cx="238491" cy="247224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276;p39">
            <a:extLst>
              <a:ext uri="{FF2B5EF4-FFF2-40B4-BE49-F238E27FC236}">
                <a16:creationId xmlns:a16="http://schemas.microsoft.com/office/drawing/2014/main" id="{682DF723-B6D2-F045-8ACD-049DE8A208A6}"/>
              </a:ext>
            </a:extLst>
          </p:cNvPr>
          <p:cNvSpPr/>
          <p:nvPr/>
        </p:nvSpPr>
        <p:spPr>
          <a:xfrm>
            <a:off x="5200798" y="3781170"/>
            <a:ext cx="238491" cy="247224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276;p39">
            <a:extLst>
              <a:ext uri="{FF2B5EF4-FFF2-40B4-BE49-F238E27FC236}">
                <a16:creationId xmlns:a16="http://schemas.microsoft.com/office/drawing/2014/main" id="{024B9088-4DC2-F848-9323-316E019445FA}"/>
              </a:ext>
            </a:extLst>
          </p:cNvPr>
          <p:cNvSpPr/>
          <p:nvPr/>
        </p:nvSpPr>
        <p:spPr>
          <a:xfrm>
            <a:off x="5200798" y="4169054"/>
            <a:ext cx="238491" cy="247224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276;p39">
            <a:extLst>
              <a:ext uri="{FF2B5EF4-FFF2-40B4-BE49-F238E27FC236}">
                <a16:creationId xmlns:a16="http://schemas.microsoft.com/office/drawing/2014/main" id="{6CD99EB0-3F76-5342-9D19-FF4D2073412D}"/>
              </a:ext>
            </a:extLst>
          </p:cNvPr>
          <p:cNvSpPr/>
          <p:nvPr/>
        </p:nvSpPr>
        <p:spPr>
          <a:xfrm>
            <a:off x="5200798" y="4513238"/>
            <a:ext cx="238491" cy="247224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276;p39">
            <a:extLst>
              <a:ext uri="{FF2B5EF4-FFF2-40B4-BE49-F238E27FC236}">
                <a16:creationId xmlns:a16="http://schemas.microsoft.com/office/drawing/2014/main" id="{A045CA98-B3A8-BA4F-BE30-0697980439B2}"/>
              </a:ext>
            </a:extLst>
          </p:cNvPr>
          <p:cNvSpPr/>
          <p:nvPr/>
        </p:nvSpPr>
        <p:spPr>
          <a:xfrm>
            <a:off x="5185529" y="1618935"/>
            <a:ext cx="238491" cy="247224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276;p39">
            <a:extLst>
              <a:ext uri="{FF2B5EF4-FFF2-40B4-BE49-F238E27FC236}">
                <a16:creationId xmlns:a16="http://schemas.microsoft.com/office/drawing/2014/main" id="{9CB1B97E-55B6-A740-A003-F683878B7ED7}"/>
              </a:ext>
            </a:extLst>
          </p:cNvPr>
          <p:cNvSpPr/>
          <p:nvPr/>
        </p:nvSpPr>
        <p:spPr>
          <a:xfrm>
            <a:off x="5185528" y="3076123"/>
            <a:ext cx="238491" cy="247224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24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236913" y="200164"/>
            <a:ext cx="4642658" cy="6560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Bookings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3859;p16">
            <a:extLst>
              <a:ext uri="{FF2B5EF4-FFF2-40B4-BE49-F238E27FC236}">
                <a16:creationId xmlns:a16="http://schemas.microsoft.com/office/drawing/2014/main" id="{EB858F92-5F08-5448-B583-199B05F5221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6911" y="2696561"/>
            <a:ext cx="5717789" cy="2243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таблице не содержатся данные, имеющие ценность для расчета прибыльности авиарейсов.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Общая сумма бронирования равна сумме билетов входящих  в бронь (</a:t>
            </a:r>
            <a:r>
              <a:rPr lang="en-US" sz="20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booking_check_query.sql</a:t>
            </a:r>
            <a:r>
              <a:rPr lang="ru-RU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переменная может быть в </a:t>
            </a:r>
            <a:r>
              <a:rPr lang="ru-RU" sz="20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будующем</a:t>
            </a:r>
            <a:r>
              <a:rPr lang="ru-RU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использована для запуска новых авиарейсов по средствам анализа броней с пересадками.</a:t>
            </a:r>
            <a:endParaRPr sz="20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Google Shape;3938;p25">
            <a:extLst>
              <a:ext uri="{FF2B5EF4-FFF2-40B4-BE49-F238E27FC236}">
                <a16:creationId xmlns:a16="http://schemas.microsoft.com/office/drawing/2014/main" id="{2F8AC3E6-E6BF-EA4C-AC87-3C09255E11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6674583"/>
              </p:ext>
            </p:extLst>
          </p:nvPr>
        </p:nvGraphicFramePr>
        <p:xfrm>
          <a:off x="236912" y="856211"/>
          <a:ext cx="5817659" cy="1440000"/>
        </p:xfrm>
        <a:graphic>
          <a:graphicData uri="http://schemas.openxmlformats.org/drawingml/2006/table">
            <a:tbl>
              <a:tblPr>
                <a:noFill/>
                <a:tableStyleId>{F5A28EFD-C747-4B63-B342-DE6663AAD031}</a:tableStyleId>
              </a:tblPr>
              <a:tblGrid>
                <a:gridCol w="1081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6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781">
                  <a:extLst>
                    <a:ext uri="{9D8B030D-6E8A-4147-A177-3AD203B41FA5}">
                      <a16:colId xmlns:a16="http://schemas.microsoft.com/office/drawing/2014/main" val="23541568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Описание</a:t>
                      </a:r>
                      <a:endParaRPr sz="11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Необходимость</a:t>
                      </a:r>
                      <a:endParaRPr sz="11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Book_ref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ID  </a:t>
                      </a:r>
                      <a:r>
                        <a:rPr lang="ru-RU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бронирования</a:t>
                      </a: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B</a:t>
                      </a:r>
                      <a:r>
                        <a:rPr lang="en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ook_date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Дата бронирования</a:t>
                      </a: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Total_amount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Общая сумма бронирования</a:t>
                      </a: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Google Shape;4278;p39">
            <a:extLst>
              <a:ext uri="{FF2B5EF4-FFF2-40B4-BE49-F238E27FC236}">
                <a16:creationId xmlns:a16="http://schemas.microsoft.com/office/drawing/2014/main" id="{C5981F43-B796-0A47-940C-2BE8ABDA02BA}"/>
              </a:ext>
            </a:extLst>
          </p:cNvPr>
          <p:cNvSpPr/>
          <p:nvPr/>
        </p:nvSpPr>
        <p:spPr>
          <a:xfrm>
            <a:off x="5185533" y="1256561"/>
            <a:ext cx="253757" cy="254863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278;p39">
            <a:extLst>
              <a:ext uri="{FF2B5EF4-FFF2-40B4-BE49-F238E27FC236}">
                <a16:creationId xmlns:a16="http://schemas.microsoft.com/office/drawing/2014/main" id="{66B8CEAE-82D5-C44E-87E2-23C1AE478E33}"/>
              </a:ext>
            </a:extLst>
          </p:cNvPr>
          <p:cNvSpPr/>
          <p:nvPr/>
        </p:nvSpPr>
        <p:spPr>
          <a:xfrm>
            <a:off x="5185533" y="1635792"/>
            <a:ext cx="253757" cy="254863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278;p39">
            <a:extLst>
              <a:ext uri="{FF2B5EF4-FFF2-40B4-BE49-F238E27FC236}">
                <a16:creationId xmlns:a16="http://schemas.microsoft.com/office/drawing/2014/main" id="{65A03A71-E0F6-C548-A3CE-F3EB4426AABB}"/>
              </a:ext>
            </a:extLst>
          </p:cNvPr>
          <p:cNvSpPr/>
          <p:nvPr/>
        </p:nvSpPr>
        <p:spPr>
          <a:xfrm>
            <a:off x="5185533" y="1987211"/>
            <a:ext cx="253757" cy="254863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826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236913" y="200164"/>
            <a:ext cx="4642658" cy="6560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Tickets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3859;p16">
            <a:extLst>
              <a:ext uri="{FF2B5EF4-FFF2-40B4-BE49-F238E27FC236}">
                <a16:creationId xmlns:a16="http://schemas.microsoft.com/office/drawing/2014/main" id="{EB858F92-5F08-5448-B583-199B05F5221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6911" y="3416561"/>
            <a:ext cx="5809259" cy="1523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таблице не содержатся данные, имеющие ценность для расчета прибыльности авиарейсов.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считая полей </a:t>
            </a:r>
            <a:r>
              <a:rPr lang="en-US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ID, </a:t>
            </a:r>
            <a:r>
              <a:rPr lang="ru-RU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</a:t>
            </a:r>
            <a:r>
              <a:rPr lang="ru-RU" sz="20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анонимизированны</a:t>
            </a:r>
            <a:r>
              <a:rPr lang="ru-RU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5" name="Google Shape;3938;p25">
            <a:extLst>
              <a:ext uri="{FF2B5EF4-FFF2-40B4-BE49-F238E27FC236}">
                <a16:creationId xmlns:a16="http://schemas.microsoft.com/office/drawing/2014/main" id="{2F8AC3E6-E6BF-EA4C-AC87-3C09255E11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6682645"/>
              </p:ext>
            </p:extLst>
          </p:nvPr>
        </p:nvGraphicFramePr>
        <p:xfrm>
          <a:off x="236912" y="856211"/>
          <a:ext cx="5809258" cy="2160000"/>
        </p:xfrm>
        <a:graphic>
          <a:graphicData uri="http://schemas.openxmlformats.org/drawingml/2006/table">
            <a:tbl>
              <a:tblPr>
                <a:noFill/>
                <a:tableStyleId>{F5A28EFD-C747-4B63-B342-DE6663AAD031}</a:tableStyleId>
              </a:tblPr>
              <a:tblGrid>
                <a:gridCol w="1146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8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797">
                  <a:extLst>
                    <a:ext uri="{9D8B030D-6E8A-4147-A177-3AD203B41FA5}">
                      <a16:colId xmlns:a16="http://schemas.microsoft.com/office/drawing/2014/main" val="23541568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Описание</a:t>
                      </a:r>
                      <a:endParaRPr sz="11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Необходимость</a:t>
                      </a:r>
                      <a:endParaRPr sz="11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Ticket_no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№ билета</a:t>
                      </a: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B</a:t>
                      </a:r>
                      <a:r>
                        <a:rPr lang="en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ook_ref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ID  </a:t>
                      </a:r>
                      <a:r>
                        <a:rPr lang="ru-RU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бронирования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Passenger_id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ID</a:t>
                      </a:r>
                      <a:r>
                        <a:rPr lang="ru-RU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 пассажира</a:t>
                      </a: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Passenger_name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Имя пассажира</a:t>
                      </a: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3134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Contact_data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Контактные данные</a:t>
                      </a: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910124"/>
                  </a:ext>
                </a:extLst>
              </a:tr>
            </a:tbl>
          </a:graphicData>
        </a:graphic>
      </p:graphicFrame>
      <p:sp>
        <p:nvSpPr>
          <p:cNvPr id="8" name="Google Shape;4278;p39">
            <a:extLst>
              <a:ext uri="{FF2B5EF4-FFF2-40B4-BE49-F238E27FC236}">
                <a16:creationId xmlns:a16="http://schemas.microsoft.com/office/drawing/2014/main" id="{C5981F43-B796-0A47-940C-2BE8ABDA02BA}"/>
              </a:ext>
            </a:extLst>
          </p:cNvPr>
          <p:cNvSpPr/>
          <p:nvPr/>
        </p:nvSpPr>
        <p:spPr>
          <a:xfrm>
            <a:off x="5185533" y="1256561"/>
            <a:ext cx="253757" cy="254863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278;p39">
            <a:extLst>
              <a:ext uri="{FF2B5EF4-FFF2-40B4-BE49-F238E27FC236}">
                <a16:creationId xmlns:a16="http://schemas.microsoft.com/office/drawing/2014/main" id="{66B8CEAE-82D5-C44E-87E2-23C1AE478E33}"/>
              </a:ext>
            </a:extLst>
          </p:cNvPr>
          <p:cNvSpPr/>
          <p:nvPr/>
        </p:nvSpPr>
        <p:spPr>
          <a:xfrm>
            <a:off x="5185533" y="1635792"/>
            <a:ext cx="253757" cy="254863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278;p39">
            <a:extLst>
              <a:ext uri="{FF2B5EF4-FFF2-40B4-BE49-F238E27FC236}">
                <a16:creationId xmlns:a16="http://schemas.microsoft.com/office/drawing/2014/main" id="{65A03A71-E0F6-C548-A3CE-F3EB4426AABB}"/>
              </a:ext>
            </a:extLst>
          </p:cNvPr>
          <p:cNvSpPr/>
          <p:nvPr/>
        </p:nvSpPr>
        <p:spPr>
          <a:xfrm>
            <a:off x="5185533" y="1987211"/>
            <a:ext cx="253757" cy="254863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278;p39">
            <a:extLst>
              <a:ext uri="{FF2B5EF4-FFF2-40B4-BE49-F238E27FC236}">
                <a16:creationId xmlns:a16="http://schemas.microsoft.com/office/drawing/2014/main" id="{4CD629EC-0CE1-4747-9DB9-6C827D6CF961}"/>
              </a:ext>
            </a:extLst>
          </p:cNvPr>
          <p:cNvSpPr/>
          <p:nvPr/>
        </p:nvSpPr>
        <p:spPr>
          <a:xfrm>
            <a:off x="5185533" y="2338630"/>
            <a:ext cx="253757" cy="254863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278;p39">
            <a:extLst>
              <a:ext uri="{FF2B5EF4-FFF2-40B4-BE49-F238E27FC236}">
                <a16:creationId xmlns:a16="http://schemas.microsoft.com/office/drawing/2014/main" id="{A58835B5-D718-D743-AA05-976D48599876}"/>
              </a:ext>
            </a:extLst>
          </p:cNvPr>
          <p:cNvSpPr/>
          <p:nvPr/>
        </p:nvSpPr>
        <p:spPr>
          <a:xfrm>
            <a:off x="5185533" y="2701904"/>
            <a:ext cx="253757" cy="254863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592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236912" y="200164"/>
            <a:ext cx="5202377" cy="6560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Boarding_passes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3859;p16">
            <a:extLst>
              <a:ext uri="{FF2B5EF4-FFF2-40B4-BE49-F238E27FC236}">
                <a16:creationId xmlns:a16="http://schemas.microsoft.com/office/drawing/2014/main" id="{EB858F92-5F08-5448-B583-199B05F5221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6912" y="3056561"/>
            <a:ext cx="5809259" cy="1523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таблице не содержатся данные, имеющие ценность для расчета прибыльности авиарейсов.</a:t>
            </a:r>
          </a:p>
        </p:txBody>
      </p:sp>
      <p:graphicFrame>
        <p:nvGraphicFramePr>
          <p:cNvPr id="5" name="Google Shape;3938;p25">
            <a:extLst>
              <a:ext uri="{FF2B5EF4-FFF2-40B4-BE49-F238E27FC236}">
                <a16:creationId xmlns:a16="http://schemas.microsoft.com/office/drawing/2014/main" id="{2F8AC3E6-E6BF-EA4C-AC87-3C09255E11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2435283"/>
              </p:ext>
            </p:extLst>
          </p:nvPr>
        </p:nvGraphicFramePr>
        <p:xfrm>
          <a:off x="236912" y="856211"/>
          <a:ext cx="5809258" cy="1800000"/>
        </p:xfrm>
        <a:graphic>
          <a:graphicData uri="http://schemas.openxmlformats.org/drawingml/2006/table">
            <a:tbl>
              <a:tblPr>
                <a:noFill/>
                <a:tableStyleId>{F5A28EFD-C747-4B63-B342-DE6663AAD031}</a:tableStyleId>
              </a:tblPr>
              <a:tblGrid>
                <a:gridCol w="1146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8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797">
                  <a:extLst>
                    <a:ext uri="{9D8B030D-6E8A-4147-A177-3AD203B41FA5}">
                      <a16:colId xmlns:a16="http://schemas.microsoft.com/office/drawing/2014/main" val="23541568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Описание</a:t>
                      </a:r>
                      <a:endParaRPr sz="11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Необходимость</a:t>
                      </a:r>
                      <a:endParaRPr sz="11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Ticket_no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№ билета</a:t>
                      </a: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Flight_id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ID  </a:t>
                      </a:r>
                      <a:r>
                        <a:rPr lang="ru-RU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рейса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Boarding_no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№ </a:t>
                      </a:r>
                      <a:r>
                        <a:rPr lang="ru-RU" b="1" dirty="0" err="1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пасадочного</a:t>
                      </a:r>
                      <a:endParaRPr lang="ru-RU"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Seat_no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№ места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313417"/>
                  </a:ext>
                </a:extLst>
              </a:tr>
            </a:tbl>
          </a:graphicData>
        </a:graphic>
      </p:graphicFrame>
      <p:sp>
        <p:nvSpPr>
          <p:cNvPr id="8" name="Google Shape;4278;p39">
            <a:extLst>
              <a:ext uri="{FF2B5EF4-FFF2-40B4-BE49-F238E27FC236}">
                <a16:creationId xmlns:a16="http://schemas.microsoft.com/office/drawing/2014/main" id="{C5981F43-B796-0A47-940C-2BE8ABDA02BA}"/>
              </a:ext>
            </a:extLst>
          </p:cNvPr>
          <p:cNvSpPr/>
          <p:nvPr/>
        </p:nvSpPr>
        <p:spPr>
          <a:xfrm>
            <a:off x="5185533" y="1256561"/>
            <a:ext cx="253757" cy="254863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278;p39">
            <a:extLst>
              <a:ext uri="{FF2B5EF4-FFF2-40B4-BE49-F238E27FC236}">
                <a16:creationId xmlns:a16="http://schemas.microsoft.com/office/drawing/2014/main" id="{66B8CEAE-82D5-C44E-87E2-23C1AE478E33}"/>
              </a:ext>
            </a:extLst>
          </p:cNvPr>
          <p:cNvSpPr/>
          <p:nvPr/>
        </p:nvSpPr>
        <p:spPr>
          <a:xfrm>
            <a:off x="5185533" y="1635792"/>
            <a:ext cx="253757" cy="254863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278;p39">
            <a:extLst>
              <a:ext uri="{FF2B5EF4-FFF2-40B4-BE49-F238E27FC236}">
                <a16:creationId xmlns:a16="http://schemas.microsoft.com/office/drawing/2014/main" id="{65A03A71-E0F6-C548-A3CE-F3EB4426AABB}"/>
              </a:ext>
            </a:extLst>
          </p:cNvPr>
          <p:cNvSpPr/>
          <p:nvPr/>
        </p:nvSpPr>
        <p:spPr>
          <a:xfrm>
            <a:off x="5185533" y="1987211"/>
            <a:ext cx="253757" cy="254863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278;p39">
            <a:extLst>
              <a:ext uri="{FF2B5EF4-FFF2-40B4-BE49-F238E27FC236}">
                <a16:creationId xmlns:a16="http://schemas.microsoft.com/office/drawing/2014/main" id="{4CD629EC-0CE1-4747-9DB9-6C827D6CF961}"/>
              </a:ext>
            </a:extLst>
          </p:cNvPr>
          <p:cNvSpPr/>
          <p:nvPr/>
        </p:nvSpPr>
        <p:spPr>
          <a:xfrm>
            <a:off x="5185533" y="2338630"/>
            <a:ext cx="253757" cy="254863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313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236913" y="200164"/>
            <a:ext cx="4642658" cy="6560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Ticket_flights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3859;p16">
            <a:extLst>
              <a:ext uri="{FF2B5EF4-FFF2-40B4-BE49-F238E27FC236}">
                <a16:creationId xmlns:a16="http://schemas.microsoft.com/office/drawing/2014/main" id="{EB858F92-5F08-5448-B583-199B05F5221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6911" y="3088351"/>
            <a:ext cx="5809259" cy="1928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таблице содержатся данные, имеющие ценность для расчета прибыльности авиарейсов.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основании </a:t>
            </a:r>
            <a:r>
              <a:rPr lang="en-US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ru-RU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рейса, можно рассчитать агрегированную выручку, кол-во проданных билетов для каждого рейса.</a:t>
            </a:r>
          </a:p>
        </p:txBody>
      </p:sp>
      <p:graphicFrame>
        <p:nvGraphicFramePr>
          <p:cNvPr id="5" name="Google Shape;3938;p25">
            <a:extLst>
              <a:ext uri="{FF2B5EF4-FFF2-40B4-BE49-F238E27FC236}">
                <a16:creationId xmlns:a16="http://schemas.microsoft.com/office/drawing/2014/main" id="{2F8AC3E6-E6BF-EA4C-AC87-3C09255E11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8871345"/>
              </p:ext>
            </p:extLst>
          </p:nvPr>
        </p:nvGraphicFramePr>
        <p:xfrm>
          <a:off x="236912" y="856211"/>
          <a:ext cx="5809258" cy="1800000"/>
        </p:xfrm>
        <a:graphic>
          <a:graphicData uri="http://schemas.openxmlformats.org/drawingml/2006/table">
            <a:tbl>
              <a:tblPr>
                <a:noFill/>
                <a:tableStyleId>{F5A28EFD-C747-4B63-B342-DE6663AAD031}</a:tableStyleId>
              </a:tblPr>
              <a:tblGrid>
                <a:gridCol w="1146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8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797">
                  <a:extLst>
                    <a:ext uri="{9D8B030D-6E8A-4147-A177-3AD203B41FA5}">
                      <a16:colId xmlns:a16="http://schemas.microsoft.com/office/drawing/2014/main" val="23541568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Описание</a:t>
                      </a:r>
                      <a:endParaRPr sz="11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Необходимость</a:t>
                      </a:r>
                      <a:endParaRPr sz="11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Ticket_no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№ билета</a:t>
                      </a: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Flight_id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ID  </a:t>
                      </a:r>
                      <a:r>
                        <a:rPr lang="ru-RU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рейса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Fare_conditions</a:t>
                      </a:r>
                      <a:endParaRPr lang="en-US"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Класс билета</a:t>
                      </a: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0B87A1"/>
                          </a:solidFill>
                          <a:latin typeface="Times New Roman" panose="02020603050405020304" pitchFamily="18" charset="0"/>
                          <a:ea typeface="Titillium Web Light"/>
                          <a:cs typeface="Times New Roman" panose="02020603050405020304" pitchFamily="18" charset="0"/>
                          <a:sym typeface="Titillium Web Light"/>
                        </a:rPr>
                        <a:t>Amount</a:t>
                      </a:r>
                      <a:endParaRPr sz="1100" dirty="0">
                        <a:solidFill>
                          <a:srgbClr val="0B87A1"/>
                        </a:solidFill>
                        <a:latin typeface="Times New Roman" panose="02020603050405020304" pitchFamily="18" charset="0"/>
                        <a:ea typeface="Titillium Web Light"/>
                        <a:cs typeface="Times New Roman" panose="02020603050405020304" pitchFamily="18" charset="0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rgbClr val="003B55"/>
                          </a:solidFill>
                          <a:latin typeface="Times New Roman" panose="02020603050405020304" pitchFamily="18" charset="0"/>
                          <a:ea typeface="Titillium Web"/>
                          <a:cs typeface="Times New Roman" panose="02020603050405020304" pitchFamily="18" charset="0"/>
                          <a:sym typeface="Titillium Web"/>
                        </a:rPr>
                        <a:t>Сумма за билет</a:t>
                      </a: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003B55"/>
                        </a:solidFill>
                        <a:latin typeface="Times New Roman" panose="02020603050405020304" pitchFamily="18" charset="0"/>
                        <a:ea typeface="Titillium Web"/>
                        <a:cs typeface="Times New Roman" panose="02020603050405020304" pitchFamily="18" charset="0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313417"/>
                  </a:ext>
                </a:extLst>
              </a:tr>
            </a:tbl>
          </a:graphicData>
        </a:graphic>
      </p:graphicFrame>
      <p:sp>
        <p:nvSpPr>
          <p:cNvPr id="7" name="Google Shape;4276;p39">
            <a:extLst>
              <a:ext uri="{FF2B5EF4-FFF2-40B4-BE49-F238E27FC236}">
                <a16:creationId xmlns:a16="http://schemas.microsoft.com/office/drawing/2014/main" id="{B8D21F8B-3BC6-E447-91ED-63B1FA091E7E}"/>
              </a:ext>
            </a:extLst>
          </p:cNvPr>
          <p:cNvSpPr/>
          <p:nvPr/>
        </p:nvSpPr>
        <p:spPr>
          <a:xfrm>
            <a:off x="5185533" y="1288352"/>
            <a:ext cx="238491" cy="247224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276;p39">
            <a:extLst>
              <a:ext uri="{FF2B5EF4-FFF2-40B4-BE49-F238E27FC236}">
                <a16:creationId xmlns:a16="http://schemas.microsoft.com/office/drawing/2014/main" id="{631CDE03-3938-0E4F-90B0-E3920EC79887}"/>
              </a:ext>
            </a:extLst>
          </p:cNvPr>
          <p:cNvSpPr/>
          <p:nvPr/>
        </p:nvSpPr>
        <p:spPr>
          <a:xfrm>
            <a:off x="5185533" y="1632599"/>
            <a:ext cx="238491" cy="247224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276;p39">
            <a:extLst>
              <a:ext uri="{FF2B5EF4-FFF2-40B4-BE49-F238E27FC236}">
                <a16:creationId xmlns:a16="http://schemas.microsoft.com/office/drawing/2014/main" id="{D6640AC0-FBE2-8C41-BECA-A39333D9593E}"/>
              </a:ext>
            </a:extLst>
          </p:cNvPr>
          <p:cNvSpPr/>
          <p:nvPr/>
        </p:nvSpPr>
        <p:spPr>
          <a:xfrm>
            <a:off x="5185533" y="1976846"/>
            <a:ext cx="238491" cy="247224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276;p39">
            <a:extLst>
              <a:ext uri="{FF2B5EF4-FFF2-40B4-BE49-F238E27FC236}">
                <a16:creationId xmlns:a16="http://schemas.microsoft.com/office/drawing/2014/main" id="{AA8CE914-4902-EE4C-83E2-6CA341F01F9B}"/>
              </a:ext>
            </a:extLst>
          </p:cNvPr>
          <p:cNvSpPr/>
          <p:nvPr/>
        </p:nvSpPr>
        <p:spPr>
          <a:xfrm>
            <a:off x="5185533" y="2333887"/>
            <a:ext cx="238491" cy="247224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402120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1054</Words>
  <Application>Microsoft Macintosh PowerPoint</Application>
  <PresentationFormat>Экран (16:9)</PresentationFormat>
  <Paragraphs>284</Paragraphs>
  <Slides>30</Slides>
  <Notes>30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8" baseType="lpstr">
      <vt:lpstr>Dosis</vt:lpstr>
      <vt:lpstr>Times New Roman</vt:lpstr>
      <vt:lpstr>Titillium Web</vt:lpstr>
      <vt:lpstr>Dosis ExtraLight</vt:lpstr>
      <vt:lpstr>Arial</vt:lpstr>
      <vt:lpstr>Noteworthy Light</vt:lpstr>
      <vt:lpstr>Titillium Web Light</vt:lpstr>
      <vt:lpstr>Mowbray template</vt:lpstr>
      <vt:lpstr>Анализ  прибыльности авиарейсов</vt:lpstr>
      <vt:lpstr>Часть 1:</vt:lpstr>
      <vt:lpstr>Презентация PowerPoint</vt:lpstr>
      <vt:lpstr>Схема данных</vt:lpstr>
      <vt:lpstr>Таблица Flights </vt:lpstr>
      <vt:lpstr>Таблица Bookings</vt:lpstr>
      <vt:lpstr>Таблица Tickets</vt:lpstr>
      <vt:lpstr>Таблица Boarding_passes</vt:lpstr>
      <vt:lpstr>Таблица Ticket_flights</vt:lpstr>
      <vt:lpstr>Таблица Airports</vt:lpstr>
      <vt:lpstr>Таблица Seats</vt:lpstr>
      <vt:lpstr>Таблица Aircrafts</vt:lpstr>
      <vt:lpstr>Презентация PowerPoint</vt:lpstr>
      <vt:lpstr>Поля выгрузки</vt:lpstr>
      <vt:lpstr>Поля выгрузки</vt:lpstr>
      <vt:lpstr>Поля выгрузки</vt:lpstr>
      <vt:lpstr>Презентация PowerPoint</vt:lpstr>
      <vt:lpstr>Список необходимых данных:</vt:lpstr>
      <vt:lpstr>Презентация PowerPoint</vt:lpstr>
      <vt:lpstr>Возможные дальнейшие шаги</vt:lpstr>
      <vt:lpstr>Часть 2:</vt:lpstr>
      <vt:lpstr>Презентация PowerPoint</vt:lpstr>
      <vt:lpstr>Тарифы (airport.xlsx) </vt:lpstr>
      <vt:lpstr>Самолеты (aircrafts.xlsx) </vt:lpstr>
      <vt:lpstr>Топливо (fuel_prices.xlsx) </vt:lpstr>
      <vt:lpstr>Экипаж (wages.xlsx) </vt:lpstr>
      <vt:lpstr>Презентация PowerPoint</vt:lpstr>
      <vt:lpstr>94,554,202</vt:lpstr>
      <vt:lpstr>Презентация PowerPoint</vt:lpstr>
      <vt:lpstr>Наименее доходные рейсы в Москву (Boeing 737)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Alexey Blinnikov</cp:lastModifiedBy>
  <cp:revision>32</cp:revision>
  <dcterms:modified xsi:type="dcterms:W3CDTF">2020-12-28T15:46:55Z</dcterms:modified>
</cp:coreProperties>
</file>