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sjO9wwUwy9ol3qFiOmA8vgCY7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ый рисунок с подписью">
  <p:cSld name="Панорамный рисунок с подписью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ru-RU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/>
          </a:p>
        </p:txBody>
      </p:sp>
      <p:sp>
        <p:nvSpPr>
          <p:cNvPr id="98" name="Google Shape;98;p2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ru-RU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</a:t>
            </a:r>
            <a:endParaRPr/>
          </a:p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с именем">
  <p:cSld name="Карточка с именем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 с цитатой">
  <p:cSld name="Карточка имени с цитатой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ru-RU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/>
          </a:p>
        </p:txBody>
      </p:sp>
      <p:sp>
        <p:nvSpPr>
          <p:cNvPr id="115" name="Google Shape;115;p24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ru-RU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</a:t>
            </a:r>
            <a:endParaRPr/>
          </a:p>
        </p:txBody>
      </p:sp>
      <p:sp>
        <p:nvSpPr>
          <p:cNvPr id="116" name="Google Shape;116;p24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типа содержимого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8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 txBox="1"/>
          <p:nvPr>
            <p:ph type="ctrTitle"/>
          </p:nvPr>
        </p:nvSpPr>
        <p:spPr>
          <a:xfrm>
            <a:off x="1566293" y="1295401"/>
            <a:ext cx="9762766" cy="1719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/>
              <a:t>ПРОЕКТ ПО КУРСУ МАШИННОЕ ОБУЧЕНИЕ:</a:t>
            </a:r>
            <a:br>
              <a:rPr lang="ru-RU" sz="2800"/>
            </a:br>
            <a:r>
              <a:rPr lang="ru-RU" sz="2800"/>
              <a:t>«КЛАССИФИКАЦИЯ И СЕГМЕНТАЦИЯ </a:t>
            </a:r>
            <a:r>
              <a:rPr lang="ru-RU" sz="2800"/>
              <a:t>ОБЪЕКТОВ</a:t>
            </a:r>
            <a:r>
              <a:rPr lang="ru-RU" sz="2800"/>
              <a:t> С ИСПОЛЬЗОВАНИЕМ НЕЙРОСЕТЕЙ» </a:t>
            </a:r>
            <a:endParaRPr/>
          </a:p>
        </p:txBody>
      </p:sp>
      <p:cxnSp>
        <p:nvCxnSpPr>
          <p:cNvPr id="151" name="Google Shape;151;p1"/>
          <p:cNvCxnSpPr/>
          <p:nvPr/>
        </p:nvCxnSpPr>
        <p:spPr>
          <a:xfrm>
            <a:off x="5845629" y="3810000"/>
            <a:ext cx="500743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458192" y="3940629"/>
            <a:ext cx="7236671" cy="1240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/>
              <a:t>РАЗРАБОТАЛИ: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ru-RU"/>
              <a:t>МАНЕНОК ДАНИИЛ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ru-RU"/>
              <a:t> КОЛЕСНИКОВА АЛЕКСАНДРА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ru-RU"/>
              <a:t>   БЛИНОВ ДМИТРИЙ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685802" y="609600"/>
            <a:ext cx="6282266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/>
              <a:t>ИСХОДНЫЕ ДАННЫЕ:</a:t>
            </a:r>
            <a:endParaRPr/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1018311" y="2517569"/>
            <a:ext cx="3909949" cy="2917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Датасет с фотографиями товаров, ценников и ценой товара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15 классов товаров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9000 изображений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014" y="1876301"/>
            <a:ext cx="6603835" cy="4457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804555" y="211775"/>
            <a:ext cx="10013866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/>
              <a:t>ЭТАП 1: КЛАССИФИКАЦИЯ: ВЫБОР АРХИТЕКТУРЫ</a:t>
            </a:r>
            <a:endParaRPr/>
          </a:p>
        </p:txBody>
      </p:sp>
      <p:sp>
        <p:nvSpPr>
          <p:cNvPr id="167" name="Google Shape;167;p3"/>
          <p:cNvSpPr txBox="1"/>
          <p:nvPr>
            <p:ph idx="1" type="body"/>
          </p:nvPr>
        </p:nvSpPr>
        <p:spPr>
          <a:xfrm>
            <a:off x="222664" y="1445516"/>
            <a:ext cx="4634343" cy="2597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Архитектура EfficientNetB0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Сравнение EfficientNetB0 и других CNN</a:t>
            </a:r>
            <a:endParaRPr/>
          </a:p>
        </p:txBody>
      </p:sp>
      <p:pic>
        <p:nvPicPr>
          <p:cNvPr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1781" y="1668042"/>
            <a:ext cx="5725324" cy="480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664" y="3820926"/>
            <a:ext cx="5715798" cy="187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804555" y="211775"/>
            <a:ext cx="9016338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/>
              <a:t>ЭТАП 1: КЛАССИФИКАЦИЯ</a:t>
            </a:r>
            <a:endParaRPr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258290" y="1668042"/>
            <a:ext cx="6629397" cy="4471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При классификации используется предобученная model EfficientNetB0 с весами imagenet, входные размеры изображений 224х224х3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Данные поделены на train, test, validation выборки: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/>
              <a:t>train = 6000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/>
              <a:t>test = 1500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/>
              <a:t>validation = 1500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model.compile(loss='categorical_crossentropy',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              optimizer=optimizers.RMSprop(learning_rate=1e-4),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              metrics=['acc'])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loss: 0.2158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acc: 0.9297</a:t>
            </a:r>
            <a:endParaRPr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432" y="952529"/>
            <a:ext cx="5172797" cy="96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0" r="1885" t="1074"/>
          <a:stretch/>
        </p:blipFill>
        <p:spPr>
          <a:xfrm>
            <a:off x="6478432" y="1952064"/>
            <a:ext cx="5159386" cy="181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2967" y="3820162"/>
            <a:ext cx="4038262" cy="260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804555" y="211775"/>
            <a:ext cx="9016338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/>
              <a:t>ЭТАП 2: РАЗМЕТКА ДАННЫХ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1208316" y="1997815"/>
            <a:ext cx="4004951" cy="3463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Разетка данных для обучения модели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При разметка данных использовали VGG image annotation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Разметка: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/>
              <a:t>Товар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/>
              <a:t>Ценник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/>
              <a:t>Цена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Cохранение в разных форматах для загрузки данных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3292" y="1223469"/>
            <a:ext cx="5422745" cy="525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804555" y="211775"/>
            <a:ext cx="9016338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/>
              <a:t>ЭТАП 3: СЕГМЕНТАЦИЯ</a:t>
            </a: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390267" y="1310689"/>
            <a:ext cx="4004951" cy="189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Архитектура модели в стиле U-Net Xception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Получение предсказания расположения товара, ценника и цены товара</a:t>
            </a:r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012" y="464355"/>
            <a:ext cx="6217351" cy="521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267" y="3396343"/>
            <a:ext cx="4922457" cy="325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36485" y="4033185"/>
            <a:ext cx="3207878" cy="261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804555" y="211775"/>
            <a:ext cx="9584771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/>
              <a:t>ЭТАП 4: РАЗРАБОТКА СЕРВИСА </a:t>
            </a:r>
            <a:r>
              <a:rPr b="1" lang="ru-RU"/>
              <a:t>С FASTAPI И HTML</a:t>
            </a:r>
            <a:br>
              <a:rPr b="1" lang="ru-RU"/>
            </a:br>
            <a:endParaRPr/>
          </a:p>
        </p:txBody>
      </p:sp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388918" y="1879061"/>
            <a:ext cx="4004951" cy="3809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FastAPI поддерживает проверку данных с помощью pydantic и автоматическую документацию API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HTML — это стандартизированный язык разметки документов для просмотра веб-страниц в браузере.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Используем FastAPI в качестве серверной части для обслуживания наших прогнозов, HTML для отображения пользовательского интерфейса</a:t>
            </a:r>
            <a:endParaRPr/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4463" y="1421081"/>
            <a:ext cx="71437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title"/>
          </p:nvPr>
        </p:nvSpPr>
        <p:spPr>
          <a:xfrm>
            <a:off x="804555" y="211775"/>
            <a:ext cx="9584771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/>
              <a:t>ЭТАП 4: РАЗРАБОТКА TELEGRAM_BOT</a:t>
            </a:r>
            <a:br>
              <a:rPr b="1" lang="ru-RU"/>
            </a:br>
            <a:endParaRPr/>
          </a:p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388918" y="1879061"/>
            <a:ext cx="4004951" cy="3809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Разработан Телеграм бот, пользователь отправляет фото, в ответ получает класс, точность предсказания и маски расположения товара, ценника, цены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275" y="482609"/>
            <a:ext cx="2985686" cy="614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2262" y="1360249"/>
            <a:ext cx="3137794" cy="528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ctrTitle"/>
          </p:nvPr>
        </p:nvSpPr>
        <p:spPr>
          <a:xfrm>
            <a:off x="1352537" y="2055423"/>
            <a:ext cx="9762766" cy="1719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 sz="3600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Небеса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2022-05-04T20:50:30Z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