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58" r:id="rId5"/>
    <p:sldId id="260" r:id="rId6"/>
    <p:sldId id="261" r:id="rId7"/>
    <p:sldId id="262" r:id="rId8"/>
    <p:sldId id="263" r:id="rId9"/>
    <p:sldId id="264" r:id="rId10"/>
    <p:sldId id="265"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930" autoAdjust="0"/>
    <p:restoredTop sz="93457" autoAdjust="0"/>
  </p:normalViewPr>
  <p:slideViewPr>
    <p:cSldViewPr snapToGrid="0">
      <p:cViewPr>
        <p:scale>
          <a:sx n="56" d="100"/>
          <a:sy n="56" d="100"/>
        </p:scale>
        <p:origin x="460" y="1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84F92-DC29-4DA6-A2EB-54E270A041F0}" type="datetimeFigureOut">
              <a:rPr lang="en-US" smtClean="0"/>
              <a:t>8/6/2025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036C8A-99A9-4266-BF25-39E988AA738E}" type="slidenum">
              <a:rPr lang="en-US" smtClean="0"/>
              <a:t>‹#›</a:t>
            </a:fld>
            <a:endParaRPr lang="en-US"/>
          </a:p>
        </p:txBody>
      </p:sp>
    </p:spTree>
    <p:extLst>
      <p:ext uri="{BB962C8B-B14F-4D97-AF65-F5344CB8AC3E}">
        <p14:creationId xmlns:p14="http://schemas.microsoft.com/office/powerpoint/2010/main" val="70854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a:t>
            </a:r>
          </a:p>
        </p:txBody>
      </p:sp>
      <p:sp>
        <p:nvSpPr>
          <p:cNvPr id="4" name="Slide Number Placeholder 3"/>
          <p:cNvSpPr>
            <a:spLocks noGrp="1"/>
          </p:cNvSpPr>
          <p:nvPr>
            <p:ph type="sldNum" sz="quarter" idx="5"/>
          </p:nvPr>
        </p:nvSpPr>
        <p:spPr/>
        <p:txBody>
          <a:bodyPr/>
          <a:lstStyle/>
          <a:p>
            <a:fld id="{0C036C8A-99A9-4266-BF25-39E988AA738E}" type="slidenum">
              <a:rPr lang="en-US" smtClean="0"/>
              <a:t>1</a:t>
            </a:fld>
            <a:endParaRPr lang="en-US"/>
          </a:p>
        </p:txBody>
      </p:sp>
    </p:spTree>
    <p:extLst>
      <p:ext uri="{BB962C8B-B14F-4D97-AF65-F5344CB8AC3E}">
        <p14:creationId xmlns:p14="http://schemas.microsoft.com/office/powerpoint/2010/main" val="275993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Used</a:t>
            </a:r>
          </a:p>
          <a:p>
            <a:r>
              <a:rPr lang="en-US" dirty="0"/>
              <a:t>The stack is used here to implement an undo/redo functionality for receipt processing, where the most recently processed receipt can be quickly accessed and reverted back to the processing queue. This LIFO (Last In, First Out) behavior is perfect for tracking recent operations and providing users the ability to undo their last processing action, which is a common requirement in business workflow applications.</a:t>
            </a:r>
          </a:p>
          <a:p>
            <a:endParaRPr lang="en-US" dirty="0"/>
          </a:p>
          <a:p>
            <a:r>
              <a:rPr lang="en-US" dirty="0"/>
              <a:t>WISDOM</a:t>
            </a:r>
          </a:p>
        </p:txBody>
      </p:sp>
      <p:sp>
        <p:nvSpPr>
          <p:cNvPr id="4" name="Slide Number Placeholder 3"/>
          <p:cNvSpPr>
            <a:spLocks noGrp="1"/>
          </p:cNvSpPr>
          <p:nvPr>
            <p:ph type="sldNum" sz="quarter" idx="5"/>
          </p:nvPr>
        </p:nvSpPr>
        <p:spPr/>
        <p:txBody>
          <a:bodyPr/>
          <a:lstStyle/>
          <a:p>
            <a:fld id="{0C036C8A-99A9-4266-BF25-39E988AA738E}" type="slidenum">
              <a:rPr lang="en-US" smtClean="0"/>
              <a:t>10</a:t>
            </a:fld>
            <a:endParaRPr lang="en-US"/>
          </a:p>
        </p:txBody>
      </p:sp>
    </p:spTree>
    <p:extLst>
      <p:ext uri="{BB962C8B-B14F-4D97-AF65-F5344CB8AC3E}">
        <p14:creationId xmlns:p14="http://schemas.microsoft.com/office/powerpoint/2010/main" val="1225998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RYAN</a:t>
            </a:r>
          </a:p>
        </p:txBody>
      </p:sp>
      <p:sp>
        <p:nvSpPr>
          <p:cNvPr id="4" name="Slide Number Placeholder 3"/>
          <p:cNvSpPr>
            <a:spLocks noGrp="1"/>
          </p:cNvSpPr>
          <p:nvPr>
            <p:ph type="sldNum" sz="quarter" idx="5"/>
          </p:nvPr>
        </p:nvSpPr>
        <p:spPr/>
        <p:txBody>
          <a:bodyPr/>
          <a:lstStyle/>
          <a:p>
            <a:fld id="{0C036C8A-99A9-4266-BF25-39E988AA738E}" type="slidenum">
              <a:rPr lang="en-US" smtClean="0"/>
              <a:t>2</a:t>
            </a:fld>
            <a:endParaRPr lang="en-US"/>
          </a:p>
        </p:txBody>
      </p:sp>
    </p:spTree>
    <p:extLst>
      <p:ext uri="{BB962C8B-B14F-4D97-AF65-F5344CB8AC3E}">
        <p14:creationId xmlns:p14="http://schemas.microsoft.com/office/powerpoint/2010/main" val="3508019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WISDOM</a:t>
            </a:r>
          </a:p>
        </p:txBody>
      </p:sp>
      <p:sp>
        <p:nvSpPr>
          <p:cNvPr id="4" name="Slide Number Placeholder 3"/>
          <p:cNvSpPr>
            <a:spLocks noGrp="1"/>
          </p:cNvSpPr>
          <p:nvPr>
            <p:ph type="sldNum" sz="quarter" idx="5"/>
          </p:nvPr>
        </p:nvSpPr>
        <p:spPr/>
        <p:txBody>
          <a:bodyPr/>
          <a:lstStyle/>
          <a:p>
            <a:fld id="{0C036C8A-99A9-4266-BF25-39E988AA738E}" type="slidenum">
              <a:rPr lang="en-US" smtClean="0"/>
              <a:t>3</a:t>
            </a:fld>
            <a:endParaRPr lang="en-US"/>
          </a:p>
        </p:txBody>
      </p:sp>
    </p:spTree>
    <p:extLst>
      <p:ext uri="{BB962C8B-B14F-4D97-AF65-F5344CB8AC3E}">
        <p14:creationId xmlns:p14="http://schemas.microsoft.com/office/powerpoint/2010/main" val="399578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WISDOM</a:t>
            </a:r>
          </a:p>
        </p:txBody>
      </p:sp>
      <p:sp>
        <p:nvSpPr>
          <p:cNvPr id="4" name="Slide Number Placeholder 3"/>
          <p:cNvSpPr>
            <a:spLocks noGrp="1"/>
          </p:cNvSpPr>
          <p:nvPr>
            <p:ph type="sldNum" sz="quarter" idx="5"/>
          </p:nvPr>
        </p:nvSpPr>
        <p:spPr/>
        <p:txBody>
          <a:bodyPr/>
          <a:lstStyle/>
          <a:p>
            <a:fld id="{0C036C8A-99A9-4266-BF25-39E988AA738E}" type="slidenum">
              <a:rPr lang="en-US" smtClean="0"/>
              <a:t>4</a:t>
            </a:fld>
            <a:endParaRPr lang="en-US"/>
          </a:p>
        </p:txBody>
      </p:sp>
    </p:spTree>
    <p:extLst>
      <p:ext uri="{BB962C8B-B14F-4D97-AF65-F5344CB8AC3E}">
        <p14:creationId xmlns:p14="http://schemas.microsoft.com/office/powerpoint/2010/main" val="3370252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Chosen</a:t>
            </a:r>
            <a:r>
              <a:rPr lang="en-US" dirty="0"/>
              <a:t>:</a:t>
            </a:r>
          </a:p>
          <a:p>
            <a:r>
              <a:rPr lang="en-US" dirty="0"/>
              <a:t>Ensures no duplicate categories, mimicking how accountants organize distinct ledgers.</a:t>
            </a:r>
          </a:p>
          <a:p>
            <a:r>
              <a:rPr lang="en-US" dirty="0"/>
              <a:t>Likely implemented using a hash-based or linear structure.</a:t>
            </a:r>
          </a:p>
          <a:p>
            <a:endParaRPr lang="en-US" dirty="0"/>
          </a:p>
          <a:p>
            <a:r>
              <a:rPr lang="en-US" dirty="0"/>
              <a:t>PRADO</a:t>
            </a:r>
          </a:p>
        </p:txBody>
      </p:sp>
      <p:sp>
        <p:nvSpPr>
          <p:cNvPr id="4" name="Slide Number Placeholder 3"/>
          <p:cNvSpPr>
            <a:spLocks noGrp="1"/>
          </p:cNvSpPr>
          <p:nvPr>
            <p:ph type="sldNum" sz="quarter" idx="5"/>
          </p:nvPr>
        </p:nvSpPr>
        <p:spPr/>
        <p:txBody>
          <a:bodyPr/>
          <a:lstStyle/>
          <a:p>
            <a:fld id="{0C036C8A-99A9-4266-BF25-39E988AA738E}" type="slidenum">
              <a:rPr lang="en-US" smtClean="0"/>
              <a:t>5</a:t>
            </a:fld>
            <a:endParaRPr lang="en-US"/>
          </a:p>
        </p:txBody>
      </p:sp>
    </p:spTree>
    <p:extLst>
      <p:ext uri="{BB962C8B-B14F-4D97-AF65-F5344CB8AC3E}">
        <p14:creationId xmlns:p14="http://schemas.microsoft.com/office/powerpoint/2010/main" val="2107897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Chosen</a:t>
            </a:r>
            <a:r>
              <a:rPr lang="en-US" dirty="0"/>
              <a:t>:</a:t>
            </a:r>
          </a:p>
          <a:p>
            <a:r>
              <a:rPr lang="en-US" dirty="0"/>
              <a:t>Enables fast lookup and association of expenditures with categories.</a:t>
            </a:r>
          </a:p>
          <a:p>
            <a:r>
              <a:rPr lang="en-US" dirty="0"/>
              <a:t>Simulates ledger-style mapping.</a:t>
            </a:r>
          </a:p>
          <a:p>
            <a:endParaRPr lang="en-US" dirty="0"/>
          </a:p>
          <a:p>
            <a:endParaRPr lang="en-US" dirty="0"/>
          </a:p>
        </p:txBody>
      </p:sp>
      <p:sp>
        <p:nvSpPr>
          <p:cNvPr id="4" name="Slide Number Placeholder 3"/>
          <p:cNvSpPr>
            <a:spLocks noGrp="1"/>
          </p:cNvSpPr>
          <p:nvPr>
            <p:ph type="sldNum" sz="quarter" idx="5"/>
          </p:nvPr>
        </p:nvSpPr>
        <p:spPr/>
        <p:txBody>
          <a:bodyPr/>
          <a:lstStyle/>
          <a:p>
            <a:fld id="{0C036C8A-99A9-4266-BF25-39E988AA738E}" type="slidenum">
              <a:rPr lang="en-US" smtClean="0"/>
              <a:t>6</a:t>
            </a:fld>
            <a:endParaRPr lang="en-US"/>
          </a:p>
        </p:txBody>
      </p:sp>
    </p:spTree>
    <p:extLst>
      <p:ext uri="{BB962C8B-B14F-4D97-AF65-F5344CB8AC3E}">
        <p14:creationId xmlns:p14="http://schemas.microsoft.com/office/powerpoint/2010/main" val="4026212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Chosen</a:t>
            </a:r>
            <a:r>
              <a:rPr lang="en-US" dirty="0"/>
              <a:t>:</a:t>
            </a:r>
          </a:p>
          <a:p>
            <a:r>
              <a:rPr lang="en-US" dirty="0"/>
              <a:t>Preserves insertion order.</a:t>
            </a:r>
          </a:p>
          <a:p>
            <a:r>
              <a:rPr lang="en-US" dirty="0"/>
              <a:t>Supports sequential access and iteration.</a:t>
            </a:r>
          </a:p>
          <a:p>
            <a:r>
              <a:rPr lang="en-US" dirty="0"/>
              <a:t>Dynamic resizing </a:t>
            </a:r>
          </a:p>
          <a:p>
            <a:endParaRPr lang="en-US" dirty="0"/>
          </a:p>
          <a:p>
            <a:r>
              <a:rPr lang="en-US" dirty="0"/>
              <a:t>MICHAEL</a:t>
            </a:r>
          </a:p>
        </p:txBody>
      </p:sp>
      <p:sp>
        <p:nvSpPr>
          <p:cNvPr id="4" name="Slide Number Placeholder 3"/>
          <p:cNvSpPr>
            <a:spLocks noGrp="1"/>
          </p:cNvSpPr>
          <p:nvPr>
            <p:ph type="sldNum" sz="quarter" idx="5"/>
          </p:nvPr>
        </p:nvSpPr>
        <p:spPr/>
        <p:txBody>
          <a:bodyPr/>
          <a:lstStyle/>
          <a:p>
            <a:fld id="{0C036C8A-99A9-4266-BF25-39E988AA738E}" type="slidenum">
              <a:rPr lang="en-US" smtClean="0"/>
              <a:t>7</a:t>
            </a:fld>
            <a:endParaRPr lang="en-US"/>
          </a:p>
        </p:txBody>
      </p:sp>
    </p:spTree>
    <p:extLst>
      <p:ext uri="{BB962C8B-B14F-4D97-AF65-F5344CB8AC3E}">
        <p14:creationId xmlns:p14="http://schemas.microsoft.com/office/powerpoint/2010/main" val="3004079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Chosen</a:t>
            </a:r>
            <a:r>
              <a:rPr lang="en-US" dirty="0"/>
              <a:t>:</a:t>
            </a:r>
          </a:p>
          <a:p>
            <a:r>
              <a:rPr lang="en-US" dirty="0"/>
              <a:t>Efficient for retrieving highest or lowest spending categories.</a:t>
            </a:r>
          </a:p>
          <a:p>
            <a:r>
              <a:rPr lang="en-US" dirty="0"/>
              <a:t>Mimics accountant prioritization.</a:t>
            </a:r>
          </a:p>
          <a:p>
            <a:endParaRPr lang="en-US" dirty="0"/>
          </a:p>
          <a:p>
            <a:r>
              <a:rPr lang="en-US" dirty="0"/>
              <a:t>PADDY</a:t>
            </a:r>
          </a:p>
        </p:txBody>
      </p:sp>
      <p:sp>
        <p:nvSpPr>
          <p:cNvPr id="4" name="Slide Number Placeholder 3"/>
          <p:cNvSpPr>
            <a:spLocks noGrp="1"/>
          </p:cNvSpPr>
          <p:nvPr>
            <p:ph type="sldNum" sz="quarter" idx="5"/>
          </p:nvPr>
        </p:nvSpPr>
        <p:spPr/>
        <p:txBody>
          <a:bodyPr/>
          <a:lstStyle/>
          <a:p>
            <a:fld id="{0C036C8A-99A9-4266-BF25-39E988AA738E}" type="slidenum">
              <a:rPr lang="en-US" smtClean="0"/>
              <a:t>8</a:t>
            </a:fld>
            <a:endParaRPr lang="en-US"/>
          </a:p>
        </p:txBody>
      </p:sp>
    </p:spTree>
    <p:extLst>
      <p:ext uri="{BB962C8B-B14F-4D97-AF65-F5344CB8AC3E}">
        <p14:creationId xmlns:p14="http://schemas.microsoft.com/office/powerpoint/2010/main" val="1844004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Why Chosen</a:t>
            </a:r>
            <a:r>
              <a:rPr lang="en-US" dirty="0"/>
              <a:t>:</a:t>
            </a:r>
          </a:p>
          <a:p>
            <a:r>
              <a:rPr lang="en-US" dirty="0"/>
              <a:t>Ensures urgent alerts are surfaced first.</a:t>
            </a:r>
          </a:p>
          <a:p>
            <a:r>
              <a:rPr lang="en-US" dirty="0"/>
              <a:t>Efficient for dynamic alert handling.</a:t>
            </a:r>
          </a:p>
          <a:p>
            <a:endParaRPr lang="en-US" dirty="0"/>
          </a:p>
          <a:p>
            <a:endParaRPr lang="en-US" dirty="0"/>
          </a:p>
          <a:p>
            <a:r>
              <a:rPr lang="en-US" dirty="0"/>
              <a:t>RANSFORD</a:t>
            </a:r>
          </a:p>
        </p:txBody>
      </p:sp>
      <p:sp>
        <p:nvSpPr>
          <p:cNvPr id="4" name="Slide Number Placeholder 3"/>
          <p:cNvSpPr>
            <a:spLocks noGrp="1"/>
          </p:cNvSpPr>
          <p:nvPr>
            <p:ph type="sldNum" sz="quarter" idx="5"/>
          </p:nvPr>
        </p:nvSpPr>
        <p:spPr/>
        <p:txBody>
          <a:bodyPr/>
          <a:lstStyle/>
          <a:p>
            <a:fld id="{0C036C8A-99A9-4266-BF25-39E988AA738E}" type="slidenum">
              <a:rPr lang="en-US" smtClean="0"/>
              <a:t>9</a:t>
            </a:fld>
            <a:endParaRPr lang="en-US"/>
          </a:p>
        </p:txBody>
      </p:sp>
    </p:spTree>
    <p:extLst>
      <p:ext uri="{BB962C8B-B14F-4D97-AF65-F5344CB8AC3E}">
        <p14:creationId xmlns:p14="http://schemas.microsoft.com/office/powerpoint/2010/main" val="2398812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B62AF-DF38-31CD-FED9-480D4016C7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170DD7-B541-E1B2-67ED-E82B0D612E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22CB4D-0EBF-59F2-50B8-E53480621BD8}"/>
              </a:ext>
            </a:extLst>
          </p:cNvPr>
          <p:cNvSpPr>
            <a:spLocks noGrp="1"/>
          </p:cNvSpPr>
          <p:nvPr>
            <p:ph type="dt" sz="half" idx="10"/>
          </p:nvPr>
        </p:nvSpPr>
        <p:spPr/>
        <p:txBody>
          <a:bodyPr/>
          <a:lstStyle/>
          <a:p>
            <a:fld id="{1D21491F-FF73-43C1-91D5-C7A47E9DC904}" type="datetimeFigureOut">
              <a:rPr lang="en-US" smtClean="0"/>
              <a:t>8/6/2025</a:t>
            </a:fld>
            <a:endParaRPr lang="en-US"/>
          </a:p>
        </p:txBody>
      </p:sp>
      <p:sp>
        <p:nvSpPr>
          <p:cNvPr id="5" name="Footer Placeholder 4">
            <a:extLst>
              <a:ext uri="{FF2B5EF4-FFF2-40B4-BE49-F238E27FC236}">
                <a16:creationId xmlns:a16="http://schemas.microsoft.com/office/drawing/2014/main" id="{7E20A87A-0137-7EA0-404B-E9D7EEF99A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765C9-90AA-E4BA-9BDC-9EF6B378A754}"/>
              </a:ext>
            </a:extLst>
          </p:cNvPr>
          <p:cNvSpPr>
            <a:spLocks noGrp="1"/>
          </p:cNvSpPr>
          <p:nvPr>
            <p:ph type="sldNum" sz="quarter" idx="12"/>
          </p:nvPr>
        </p:nvSpPr>
        <p:spPr/>
        <p:txBody>
          <a:bodyPr/>
          <a:lstStyle/>
          <a:p>
            <a:fld id="{B74D41F3-5580-4033-8DEF-68740924A20D}" type="slidenum">
              <a:rPr lang="en-US" smtClean="0"/>
              <a:t>‹#›</a:t>
            </a:fld>
            <a:endParaRPr lang="en-US"/>
          </a:p>
        </p:txBody>
      </p:sp>
    </p:spTree>
    <p:extLst>
      <p:ext uri="{BB962C8B-B14F-4D97-AF65-F5344CB8AC3E}">
        <p14:creationId xmlns:p14="http://schemas.microsoft.com/office/powerpoint/2010/main" val="40669444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E6F8F-AC26-B70B-D25D-117114AEFB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CF14EE-FBEF-4D8F-880F-A85E692776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89101-2085-8C62-5A66-C764A79627BD}"/>
              </a:ext>
            </a:extLst>
          </p:cNvPr>
          <p:cNvSpPr>
            <a:spLocks noGrp="1"/>
          </p:cNvSpPr>
          <p:nvPr>
            <p:ph type="dt" sz="half" idx="10"/>
          </p:nvPr>
        </p:nvSpPr>
        <p:spPr/>
        <p:txBody>
          <a:bodyPr/>
          <a:lstStyle/>
          <a:p>
            <a:fld id="{1D21491F-FF73-43C1-91D5-C7A47E9DC904}" type="datetimeFigureOut">
              <a:rPr lang="en-US" smtClean="0"/>
              <a:t>8/6/2025</a:t>
            </a:fld>
            <a:endParaRPr lang="en-US"/>
          </a:p>
        </p:txBody>
      </p:sp>
      <p:sp>
        <p:nvSpPr>
          <p:cNvPr id="5" name="Footer Placeholder 4">
            <a:extLst>
              <a:ext uri="{FF2B5EF4-FFF2-40B4-BE49-F238E27FC236}">
                <a16:creationId xmlns:a16="http://schemas.microsoft.com/office/drawing/2014/main" id="{B64B2A90-1479-78A5-4C7A-EF0F740209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A82E3B-6D10-DADD-CC06-42FEF9060AB2}"/>
              </a:ext>
            </a:extLst>
          </p:cNvPr>
          <p:cNvSpPr>
            <a:spLocks noGrp="1"/>
          </p:cNvSpPr>
          <p:nvPr>
            <p:ph type="sldNum" sz="quarter" idx="12"/>
          </p:nvPr>
        </p:nvSpPr>
        <p:spPr/>
        <p:txBody>
          <a:bodyPr/>
          <a:lstStyle/>
          <a:p>
            <a:fld id="{B74D41F3-5580-4033-8DEF-68740924A20D}" type="slidenum">
              <a:rPr lang="en-US" smtClean="0"/>
              <a:t>‹#›</a:t>
            </a:fld>
            <a:endParaRPr lang="en-US"/>
          </a:p>
        </p:txBody>
      </p:sp>
    </p:spTree>
    <p:extLst>
      <p:ext uri="{BB962C8B-B14F-4D97-AF65-F5344CB8AC3E}">
        <p14:creationId xmlns:p14="http://schemas.microsoft.com/office/powerpoint/2010/main" val="2021550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9ABE3B-C79A-D5AA-257A-327C3B4E09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6E300A-89FD-FEB5-A044-A79634359B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D4838-A38A-415B-5C35-931FA4F9C2E9}"/>
              </a:ext>
            </a:extLst>
          </p:cNvPr>
          <p:cNvSpPr>
            <a:spLocks noGrp="1"/>
          </p:cNvSpPr>
          <p:nvPr>
            <p:ph type="dt" sz="half" idx="10"/>
          </p:nvPr>
        </p:nvSpPr>
        <p:spPr/>
        <p:txBody>
          <a:bodyPr/>
          <a:lstStyle/>
          <a:p>
            <a:fld id="{1D21491F-FF73-43C1-91D5-C7A47E9DC904}" type="datetimeFigureOut">
              <a:rPr lang="en-US" smtClean="0"/>
              <a:t>8/6/2025</a:t>
            </a:fld>
            <a:endParaRPr lang="en-US"/>
          </a:p>
        </p:txBody>
      </p:sp>
      <p:sp>
        <p:nvSpPr>
          <p:cNvPr id="5" name="Footer Placeholder 4">
            <a:extLst>
              <a:ext uri="{FF2B5EF4-FFF2-40B4-BE49-F238E27FC236}">
                <a16:creationId xmlns:a16="http://schemas.microsoft.com/office/drawing/2014/main" id="{56BB7139-3793-093F-FA9E-6DCDA5CCD1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E13D2-8721-822E-025A-BEA2E242EA35}"/>
              </a:ext>
            </a:extLst>
          </p:cNvPr>
          <p:cNvSpPr>
            <a:spLocks noGrp="1"/>
          </p:cNvSpPr>
          <p:nvPr>
            <p:ph type="sldNum" sz="quarter" idx="12"/>
          </p:nvPr>
        </p:nvSpPr>
        <p:spPr/>
        <p:txBody>
          <a:bodyPr/>
          <a:lstStyle/>
          <a:p>
            <a:fld id="{B74D41F3-5580-4033-8DEF-68740924A20D}" type="slidenum">
              <a:rPr lang="en-US" smtClean="0"/>
              <a:t>‹#›</a:t>
            </a:fld>
            <a:endParaRPr lang="en-US"/>
          </a:p>
        </p:txBody>
      </p:sp>
    </p:spTree>
    <p:extLst>
      <p:ext uri="{BB962C8B-B14F-4D97-AF65-F5344CB8AC3E}">
        <p14:creationId xmlns:p14="http://schemas.microsoft.com/office/powerpoint/2010/main" val="28512784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A4AC-60D9-4564-5D3A-38FE8EE069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A3FA47-E415-2B2E-6402-E5CC0D571C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4B703A-120D-987B-4E84-AED7E39C0463}"/>
              </a:ext>
            </a:extLst>
          </p:cNvPr>
          <p:cNvSpPr>
            <a:spLocks noGrp="1"/>
          </p:cNvSpPr>
          <p:nvPr>
            <p:ph type="dt" sz="half" idx="10"/>
          </p:nvPr>
        </p:nvSpPr>
        <p:spPr/>
        <p:txBody>
          <a:bodyPr/>
          <a:lstStyle/>
          <a:p>
            <a:fld id="{1D21491F-FF73-43C1-91D5-C7A47E9DC904}" type="datetimeFigureOut">
              <a:rPr lang="en-US" smtClean="0"/>
              <a:t>8/6/2025</a:t>
            </a:fld>
            <a:endParaRPr lang="en-US"/>
          </a:p>
        </p:txBody>
      </p:sp>
      <p:sp>
        <p:nvSpPr>
          <p:cNvPr id="5" name="Footer Placeholder 4">
            <a:extLst>
              <a:ext uri="{FF2B5EF4-FFF2-40B4-BE49-F238E27FC236}">
                <a16:creationId xmlns:a16="http://schemas.microsoft.com/office/drawing/2014/main" id="{9C20C083-255C-254B-A365-84F2634B3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C998B6-0373-537F-06C8-33519FE7421D}"/>
              </a:ext>
            </a:extLst>
          </p:cNvPr>
          <p:cNvSpPr>
            <a:spLocks noGrp="1"/>
          </p:cNvSpPr>
          <p:nvPr>
            <p:ph type="sldNum" sz="quarter" idx="12"/>
          </p:nvPr>
        </p:nvSpPr>
        <p:spPr/>
        <p:txBody>
          <a:bodyPr/>
          <a:lstStyle/>
          <a:p>
            <a:fld id="{B74D41F3-5580-4033-8DEF-68740924A20D}" type="slidenum">
              <a:rPr lang="en-US" smtClean="0"/>
              <a:t>‹#›</a:t>
            </a:fld>
            <a:endParaRPr lang="en-US"/>
          </a:p>
        </p:txBody>
      </p:sp>
    </p:spTree>
    <p:extLst>
      <p:ext uri="{BB962C8B-B14F-4D97-AF65-F5344CB8AC3E}">
        <p14:creationId xmlns:p14="http://schemas.microsoft.com/office/powerpoint/2010/main" val="19082413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B363-6316-6088-8ACB-AEC16771A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E0DCF0-BD3E-381B-4720-B409105E29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4BA69E-8ADA-DE3E-CEF6-7D5B8BCE7795}"/>
              </a:ext>
            </a:extLst>
          </p:cNvPr>
          <p:cNvSpPr>
            <a:spLocks noGrp="1"/>
          </p:cNvSpPr>
          <p:nvPr>
            <p:ph type="dt" sz="half" idx="10"/>
          </p:nvPr>
        </p:nvSpPr>
        <p:spPr/>
        <p:txBody>
          <a:bodyPr/>
          <a:lstStyle/>
          <a:p>
            <a:fld id="{1D21491F-FF73-43C1-91D5-C7A47E9DC904}" type="datetimeFigureOut">
              <a:rPr lang="en-US" smtClean="0"/>
              <a:t>8/6/2025</a:t>
            </a:fld>
            <a:endParaRPr lang="en-US"/>
          </a:p>
        </p:txBody>
      </p:sp>
      <p:sp>
        <p:nvSpPr>
          <p:cNvPr id="5" name="Footer Placeholder 4">
            <a:extLst>
              <a:ext uri="{FF2B5EF4-FFF2-40B4-BE49-F238E27FC236}">
                <a16:creationId xmlns:a16="http://schemas.microsoft.com/office/drawing/2014/main" id="{44FA0858-FECC-E6E0-EAF9-CD2D1704C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86BD7-EF31-88FD-CB71-47C9FBEB626E}"/>
              </a:ext>
            </a:extLst>
          </p:cNvPr>
          <p:cNvSpPr>
            <a:spLocks noGrp="1"/>
          </p:cNvSpPr>
          <p:nvPr>
            <p:ph type="sldNum" sz="quarter" idx="12"/>
          </p:nvPr>
        </p:nvSpPr>
        <p:spPr/>
        <p:txBody>
          <a:bodyPr/>
          <a:lstStyle/>
          <a:p>
            <a:fld id="{B74D41F3-5580-4033-8DEF-68740924A20D}" type="slidenum">
              <a:rPr lang="en-US" smtClean="0"/>
              <a:t>‹#›</a:t>
            </a:fld>
            <a:endParaRPr lang="en-US"/>
          </a:p>
        </p:txBody>
      </p:sp>
    </p:spTree>
    <p:extLst>
      <p:ext uri="{BB962C8B-B14F-4D97-AF65-F5344CB8AC3E}">
        <p14:creationId xmlns:p14="http://schemas.microsoft.com/office/powerpoint/2010/main" val="2936942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DD7A-259A-CCD7-1C2E-6F2876C644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2FCC8-917E-8292-7A2C-111DA9E88F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6AB7A4-9886-F06C-5D12-42DB11B4A2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5BC0BD-14B4-6B09-157C-D1246F002C4A}"/>
              </a:ext>
            </a:extLst>
          </p:cNvPr>
          <p:cNvSpPr>
            <a:spLocks noGrp="1"/>
          </p:cNvSpPr>
          <p:nvPr>
            <p:ph type="dt" sz="half" idx="10"/>
          </p:nvPr>
        </p:nvSpPr>
        <p:spPr/>
        <p:txBody>
          <a:bodyPr/>
          <a:lstStyle/>
          <a:p>
            <a:fld id="{1D21491F-FF73-43C1-91D5-C7A47E9DC904}" type="datetimeFigureOut">
              <a:rPr lang="en-US" smtClean="0"/>
              <a:t>8/6/2025</a:t>
            </a:fld>
            <a:endParaRPr lang="en-US"/>
          </a:p>
        </p:txBody>
      </p:sp>
      <p:sp>
        <p:nvSpPr>
          <p:cNvPr id="6" name="Footer Placeholder 5">
            <a:extLst>
              <a:ext uri="{FF2B5EF4-FFF2-40B4-BE49-F238E27FC236}">
                <a16:creationId xmlns:a16="http://schemas.microsoft.com/office/drawing/2014/main" id="{1B40B2AD-AA46-F41D-CE4B-D94B951977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A6B0F9-6341-B861-A79F-381D33F03666}"/>
              </a:ext>
            </a:extLst>
          </p:cNvPr>
          <p:cNvSpPr>
            <a:spLocks noGrp="1"/>
          </p:cNvSpPr>
          <p:nvPr>
            <p:ph type="sldNum" sz="quarter" idx="12"/>
          </p:nvPr>
        </p:nvSpPr>
        <p:spPr/>
        <p:txBody>
          <a:bodyPr/>
          <a:lstStyle/>
          <a:p>
            <a:fld id="{B74D41F3-5580-4033-8DEF-68740924A20D}" type="slidenum">
              <a:rPr lang="en-US" smtClean="0"/>
              <a:t>‹#›</a:t>
            </a:fld>
            <a:endParaRPr lang="en-US"/>
          </a:p>
        </p:txBody>
      </p:sp>
    </p:spTree>
    <p:extLst>
      <p:ext uri="{BB962C8B-B14F-4D97-AF65-F5344CB8AC3E}">
        <p14:creationId xmlns:p14="http://schemas.microsoft.com/office/powerpoint/2010/main" val="22973312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DE53-1CDC-E711-4F9D-C4273012DB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8406E8-CA76-3C93-4139-240EEE8494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E417C-9842-2198-CB9C-FFCAECDCF3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01EB5C-6240-7F4F-F7BE-AB784C9DC7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D88FE6-4DC5-9EB8-E248-EEA6E09EEA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06D3E2-5F72-D1C6-4FCC-F57625EA6D58}"/>
              </a:ext>
            </a:extLst>
          </p:cNvPr>
          <p:cNvSpPr>
            <a:spLocks noGrp="1"/>
          </p:cNvSpPr>
          <p:nvPr>
            <p:ph type="dt" sz="half" idx="10"/>
          </p:nvPr>
        </p:nvSpPr>
        <p:spPr/>
        <p:txBody>
          <a:bodyPr/>
          <a:lstStyle/>
          <a:p>
            <a:fld id="{1D21491F-FF73-43C1-91D5-C7A47E9DC904}" type="datetimeFigureOut">
              <a:rPr lang="en-US" smtClean="0"/>
              <a:t>8/6/2025</a:t>
            </a:fld>
            <a:endParaRPr lang="en-US"/>
          </a:p>
        </p:txBody>
      </p:sp>
      <p:sp>
        <p:nvSpPr>
          <p:cNvPr id="8" name="Footer Placeholder 7">
            <a:extLst>
              <a:ext uri="{FF2B5EF4-FFF2-40B4-BE49-F238E27FC236}">
                <a16:creationId xmlns:a16="http://schemas.microsoft.com/office/drawing/2014/main" id="{01699B3F-46BA-B351-8FA6-E0EB5A8FB6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48D081-16D9-0036-6D84-5EF29FAB4AA6}"/>
              </a:ext>
            </a:extLst>
          </p:cNvPr>
          <p:cNvSpPr>
            <a:spLocks noGrp="1"/>
          </p:cNvSpPr>
          <p:nvPr>
            <p:ph type="sldNum" sz="quarter" idx="12"/>
          </p:nvPr>
        </p:nvSpPr>
        <p:spPr/>
        <p:txBody>
          <a:bodyPr/>
          <a:lstStyle/>
          <a:p>
            <a:fld id="{B74D41F3-5580-4033-8DEF-68740924A20D}" type="slidenum">
              <a:rPr lang="en-US" smtClean="0"/>
              <a:t>‹#›</a:t>
            </a:fld>
            <a:endParaRPr lang="en-US"/>
          </a:p>
        </p:txBody>
      </p:sp>
    </p:spTree>
    <p:extLst>
      <p:ext uri="{BB962C8B-B14F-4D97-AF65-F5344CB8AC3E}">
        <p14:creationId xmlns:p14="http://schemas.microsoft.com/office/powerpoint/2010/main" val="8372294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FCDEA-1C50-3158-3C44-B98AD08026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767703-7EBB-97F3-EF95-A648F593437B}"/>
              </a:ext>
            </a:extLst>
          </p:cNvPr>
          <p:cNvSpPr>
            <a:spLocks noGrp="1"/>
          </p:cNvSpPr>
          <p:nvPr>
            <p:ph type="dt" sz="half" idx="10"/>
          </p:nvPr>
        </p:nvSpPr>
        <p:spPr/>
        <p:txBody>
          <a:bodyPr/>
          <a:lstStyle/>
          <a:p>
            <a:fld id="{1D21491F-FF73-43C1-91D5-C7A47E9DC904}" type="datetimeFigureOut">
              <a:rPr lang="en-US" smtClean="0"/>
              <a:t>8/6/2025</a:t>
            </a:fld>
            <a:endParaRPr lang="en-US"/>
          </a:p>
        </p:txBody>
      </p:sp>
      <p:sp>
        <p:nvSpPr>
          <p:cNvPr id="4" name="Footer Placeholder 3">
            <a:extLst>
              <a:ext uri="{FF2B5EF4-FFF2-40B4-BE49-F238E27FC236}">
                <a16:creationId xmlns:a16="http://schemas.microsoft.com/office/drawing/2014/main" id="{13772592-60D5-91D0-C1C9-522CC4C82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17C3ED-E657-5EAA-3AA3-CDD60169D3A3}"/>
              </a:ext>
            </a:extLst>
          </p:cNvPr>
          <p:cNvSpPr>
            <a:spLocks noGrp="1"/>
          </p:cNvSpPr>
          <p:nvPr>
            <p:ph type="sldNum" sz="quarter" idx="12"/>
          </p:nvPr>
        </p:nvSpPr>
        <p:spPr/>
        <p:txBody>
          <a:bodyPr/>
          <a:lstStyle/>
          <a:p>
            <a:fld id="{B74D41F3-5580-4033-8DEF-68740924A20D}" type="slidenum">
              <a:rPr lang="en-US" smtClean="0"/>
              <a:t>‹#›</a:t>
            </a:fld>
            <a:endParaRPr lang="en-US"/>
          </a:p>
        </p:txBody>
      </p:sp>
    </p:spTree>
    <p:extLst>
      <p:ext uri="{BB962C8B-B14F-4D97-AF65-F5344CB8AC3E}">
        <p14:creationId xmlns:p14="http://schemas.microsoft.com/office/powerpoint/2010/main" val="19700993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50444B-2776-C6CB-BB8C-AAF5CA7AC0A4}"/>
              </a:ext>
            </a:extLst>
          </p:cNvPr>
          <p:cNvSpPr>
            <a:spLocks noGrp="1"/>
          </p:cNvSpPr>
          <p:nvPr>
            <p:ph type="dt" sz="half" idx="10"/>
          </p:nvPr>
        </p:nvSpPr>
        <p:spPr/>
        <p:txBody>
          <a:bodyPr/>
          <a:lstStyle/>
          <a:p>
            <a:fld id="{1D21491F-FF73-43C1-91D5-C7A47E9DC904}" type="datetimeFigureOut">
              <a:rPr lang="en-US" smtClean="0"/>
              <a:t>8/6/2025</a:t>
            </a:fld>
            <a:endParaRPr lang="en-US"/>
          </a:p>
        </p:txBody>
      </p:sp>
      <p:sp>
        <p:nvSpPr>
          <p:cNvPr id="3" name="Footer Placeholder 2">
            <a:extLst>
              <a:ext uri="{FF2B5EF4-FFF2-40B4-BE49-F238E27FC236}">
                <a16:creationId xmlns:a16="http://schemas.microsoft.com/office/drawing/2014/main" id="{1484C352-4279-AF95-B4AD-12BF2F6CA4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5E3912-D4E0-266C-8AA1-4D209FC53407}"/>
              </a:ext>
            </a:extLst>
          </p:cNvPr>
          <p:cNvSpPr>
            <a:spLocks noGrp="1"/>
          </p:cNvSpPr>
          <p:nvPr>
            <p:ph type="sldNum" sz="quarter" idx="12"/>
          </p:nvPr>
        </p:nvSpPr>
        <p:spPr/>
        <p:txBody>
          <a:bodyPr/>
          <a:lstStyle/>
          <a:p>
            <a:fld id="{B74D41F3-5580-4033-8DEF-68740924A20D}" type="slidenum">
              <a:rPr lang="en-US" smtClean="0"/>
              <a:t>‹#›</a:t>
            </a:fld>
            <a:endParaRPr lang="en-US"/>
          </a:p>
        </p:txBody>
      </p:sp>
    </p:spTree>
    <p:extLst>
      <p:ext uri="{BB962C8B-B14F-4D97-AF65-F5344CB8AC3E}">
        <p14:creationId xmlns:p14="http://schemas.microsoft.com/office/powerpoint/2010/main" val="28430433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FD0B-432D-AD7A-0A53-2C88B3A51D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FFEC979-7E6E-6E57-3DF2-CAB0F96C1C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B64C7B-DCBA-C426-B24C-01387DD17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C5FBB-980C-6CC0-47BF-5A7851451C5E}"/>
              </a:ext>
            </a:extLst>
          </p:cNvPr>
          <p:cNvSpPr>
            <a:spLocks noGrp="1"/>
          </p:cNvSpPr>
          <p:nvPr>
            <p:ph type="dt" sz="half" idx="10"/>
          </p:nvPr>
        </p:nvSpPr>
        <p:spPr/>
        <p:txBody>
          <a:bodyPr/>
          <a:lstStyle/>
          <a:p>
            <a:fld id="{1D21491F-FF73-43C1-91D5-C7A47E9DC904}" type="datetimeFigureOut">
              <a:rPr lang="en-US" smtClean="0"/>
              <a:t>8/6/2025</a:t>
            </a:fld>
            <a:endParaRPr lang="en-US"/>
          </a:p>
        </p:txBody>
      </p:sp>
      <p:sp>
        <p:nvSpPr>
          <p:cNvPr id="6" name="Footer Placeholder 5">
            <a:extLst>
              <a:ext uri="{FF2B5EF4-FFF2-40B4-BE49-F238E27FC236}">
                <a16:creationId xmlns:a16="http://schemas.microsoft.com/office/drawing/2014/main" id="{78D2991E-603E-D9D5-3C34-48A1FB8BBA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2F3AD-B956-7D5C-DFE9-BF0787E36487}"/>
              </a:ext>
            </a:extLst>
          </p:cNvPr>
          <p:cNvSpPr>
            <a:spLocks noGrp="1"/>
          </p:cNvSpPr>
          <p:nvPr>
            <p:ph type="sldNum" sz="quarter" idx="12"/>
          </p:nvPr>
        </p:nvSpPr>
        <p:spPr/>
        <p:txBody>
          <a:bodyPr/>
          <a:lstStyle/>
          <a:p>
            <a:fld id="{B74D41F3-5580-4033-8DEF-68740924A20D}" type="slidenum">
              <a:rPr lang="en-US" smtClean="0"/>
              <a:t>‹#›</a:t>
            </a:fld>
            <a:endParaRPr lang="en-US"/>
          </a:p>
        </p:txBody>
      </p:sp>
    </p:spTree>
    <p:extLst>
      <p:ext uri="{BB962C8B-B14F-4D97-AF65-F5344CB8AC3E}">
        <p14:creationId xmlns:p14="http://schemas.microsoft.com/office/powerpoint/2010/main" val="2924484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6629-1C9C-6C06-CCD4-B3E2AB23B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D7E2D-E713-1821-20F3-F5DFC803F0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24FE5B-34CD-6850-3212-6BA64AA33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6E3639-FBCA-DBE4-4BAC-A1FDF3B930D8}"/>
              </a:ext>
            </a:extLst>
          </p:cNvPr>
          <p:cNvSpPr>
            <a:spLocks noGrp="1"/>
          </p:cNvSpPr>
          <p:nvPr>
            <p:ph type="dt" sz="half" idx="10"/>
          </p:nvPr>
        </p:nvSpPr>
        <p:spPr/>
        <p:txBody>
          <a:bodyPr/>
          <a:lstStyle/>
          <a:p>
            <a:fld id="{1D21491F-FF73-43C1-91D5-C7A47E9DC904}" type="datetimeFigureOut">
              <a:rPr lang="en-US" smtClean="0"/>
              <a:t>8/6/2025</a:t>
            </a:fld>
            <a:endParaRPr lang="en-US"/>
          </a:p>
        </p:txBody>
      </p:sp>
      <p:sp>
        <p:nvSpPr>
          <p:cNvPr id="6" name="Footer Placeholder 5">
            <a:extLst>
              <a:ext uri="{FF2B5EF4-FFF2-40B4-BE49-F238E27FC236}">
                <a16:creationId xmlns:a16="http://schemas.microsoft.com/office/drawing/2014/main" id="{13975F21-909B-DD83-1970-E841BD286F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4B0139-DA2E-AE0D-A827-BEA36814F53D}"/>
              </a:ext>
            </a:extLst>
          </p:cNvPr>
          <p:cNvSpPr>
            <a:spLocks noGrp="1"/>
          </p:cNvSpPr>
          <p:nvPr>
            <p:ph type="sldNum" sz="quarter" idx="12"/>
          </p:nvPr>
        </p:nvSpPr>
        <p:spPr/>
        <p:txBody>
          <a:bodyPr/>
          <a:lstStyle/>
          <a:p>
            <a:fld id="{B74D41F3-5580-4033-8DEF-68740924A20D}" type="slidenum">
              <a:rPr lang="en-US" smtClean="0"/>
              <a:t>‹#›</a:t>
            </a:fld>
            <a:endParaRPr lang="en-US"/>
          </a:p>
        </p:txBody>
      </p:sp>
    </p:spTree>
    <p:extLst>
      <p:ext uri="{BB962C8B-B14F-4D97-AF65-F5344CB8AC3E}">
        <p14:creationId xmlns:p14="http://schemas.microsoft.com/office/powerpoint/2010/main" val="5218574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0924DA-A7EF-5508-7146-303C18D573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4F1F96-D4FF-3885-DB76-F20F415F7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7869E-FE6E-A9E8-5341-0B0945A452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21491F-FF73-43C1-91D5-C7A47E9DC904}" type="datetimeFigureOut">
              <a:rPr lang="en-US" smtClean="0"/>
              <a:t>8/6/2025</a:t>
            </a:fld>
            <a:endParaRPr lang="en-US"/>
          </a:p>
        </p:txBody>
      </p:sp>
      <p:sp>
        <p:nvSpPr>
          <p:cNvPr id="5" name="Footer Placeholder 4">
            <a:extLst>
              <a:ext uri="{FF2B5EF4-FFF2-40B4-BE49-F238E27FC236}">
                <a16:creationId xmlns:a16="http://schemas.microsoft.com/office/drawing/2014/main" id="{03828365-1738-5A0E-E42E-159C4D6EF7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D83BC8-9514-D45A-FC20-E51B4E3847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4D41F3-5580-4033-8DEF-68740924A20D}" type="slidenum">
              <a:rPr lang="en-US" smtClean="0"/>
              <a:t>‹#›</a:t>
            </a:fld>
            <a:endParaRPr lang="en-US"/>
          </a:p>
        </p:txBody>
      </p:sp>
    </p:spTree>
    <p:extLst>
      <p:ext uri="{BB962C8B-B14F-4D97-AF65-F5344CB8AC3E}">
        <p14:creationId xmlns:p14="http://schemas.microsoft.com/office/powerpoint/2010/main" val="2484328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576586-3EF5-6929-E200-92AA2B34B46D}"/>
              </a:ext>
            </a:extLst>
          </p:cNvPr>
          <p:cNvSpPr>
            <a:spLocks noGrp="1"/>
          </p:cNvSpPr>
          <p:nvPr>
            <p:ph type="ctrTitle"/>
          </p:nvPr>
        </p:nvSpPr>
        <p:spPr>
          <a:xfrm>
            <a:off x="6739128" y="638089"/>
            <a:ext cx="4818888" cy="1476801"/>
          </a:xfrm>
        </p:spPr>
        <p:txBody>
          <a:bodyPr vert="horz" lIns="91440" tIns="45720" rIns="91440" bIns="45720" rtlCol="0" anchor="b">
            <a:normAutofit/>
          </a:bodyPr>
          <a:lstStyle/>
          <a:p>
            <a:pPr algn="l"/>
            <a:r>
              <a:rPr lang="en-US" sz="5400" b="1" kern="1200" dirty="0">
                <a:solidFill>
                  <a:schemeClr val="tx1"/>
                </a:solidFill>
                <a:latin typeface="+mj-lt"/>
                <a:ea typeface="+mj-ea"/>
                <a:cs typeface="+mj-cs"/>
              </a:rPr>
              <a:t>Team Intro</a:t>
            </a:r>
          </a:p>
        </p:txBody>
      </p:sp>
      <p:pic>
        <p:nvPicPr>
          <p:cNvPr id="7" name="Graphic 6" descr="Users">
            <a:extLst>
              <a:ext uri="{FF2B5EF4-FFF2-40B4-BE49-F238E27FC236}">
                <a16:creationId xmlns:a16="http://schemas.microsoft.com/office/drawing/2014/main" id="{E1119F9F-4470-60F6-6A73-099C151095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0936" y="699516"/>
            <a:ext cx="5458968" cy="5458968"/>
          </a:xfrm>
          <a:prstGeom prst="rect">
            <a:avLst/>
          </a:prstGeom>
        </p:spPr>
      </p:pic>
      <p:sp>
        <p:nvSpPr>
          <p:cNvPr id="1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779E919A-0F64-A0AE-DA01-C764E78FFE76}"/>
              </a:ext>
            </a:extLst>
          </p:cNvPr>
          <p:cNvSpPr>
            <a:spLocks noGrp="1"/>
          </p:cNvSpPr>
          <p:nvPr>
            <p:ph type="subTitle" idx="1"/>
          </p:nvPr>
        </p:nvSpPr>
        <p:spPr>
          <a:xfrm>
            <a:off x="6739128" y="2664886"/>
            <a:ext cx="4818888" cy="3550789"/>
          </a:xfrm>
        </p:spPr>
        <p:txBody>
          <a:bodyPr vert="horz" lIns="91440" tIns="45720" rIns="91440" bIns="45720" rtlCol="0" anchor="t">
            <a:normAutofit/>
          </a:bodyPr>
          <a:lstStyle/>
          <a:p>
            <a:pPr algn="l"/>
            <a:r>
              <a:rPr lang="en-US" sz="2000" dirty="0"/>
              <a:t>Project Group Members: </a:t>
            </a:r>
          </a:p>
          <a:p>
            <a:pPr algn="l"/>
            <a:r>
              <a:rPr lang="en-US" sz="2000" dirty="0"/>
              <a:t>1. </a:t>
            </a:r>
            <a:r>
              <a:rPr lang="en-US" sz="2000" dirty="0" err="1"/>
              <a:t>Fenteng</a:t>
            </a:r>
            <a:r>
              <a:rPr lang="en-US" sz="2000" dirty="0"/>
              <a:t> Michael - 11210750</a:t>
            </a:r>
          </a:p>
          <a:p>
            <a:pPr algn="l"/>
            <a:r>
              <a:rPr lang="en-US" sz="2000" dirty="0"/>
              <a:t>2. Samuel </a:t>
            </a:r>
            <a:r>
              <a:rPr lang="en-US" sz="2000" dirty="0" err="1"/>
              <a:t>Akpah</a:t>
            </a:r>
            <a:r>
              <a:rPr lang="en-US" sz="2000" dirty="0"/>
              <a:t> - 11125009</a:t>
            </a:r>
          </a:p>
          <a:p>
            <a:pPr algn="l"/>
            <a:r>
              <a:rPr lang="en-US" sz="2000" dirty="0"/>
              <a:t>3. ⁠Ryan Brown- 11357610</a:t>
            </a:r>
          </a:p>
          <a:p>
            <a:pPr algn="l"/>
            <a:r>
              <a:rPr lang="en-US" sz="2000" dirty="0"/>
              <a:t>4. Wisdom Nana-Abena Ogbonna – 11288300</a:t>
            </a:r>
          </a:p>
          <a:p>
            <a:pPr algn="l"/>
            <a:r>
              <a:rPr lang="en-US" sz="2000" dirty="0"/>
              <a:t>5. ⁠Michel Kpodo - 11012578</a:t>
            </a:r>
          </a:p>
          <a:p>
            <a:pPr algn="l"/>
            <a:r>
              <a:rPr lang="en-US" sz="2000" dirty="0"/>
              <a:t>6. Ransford Larbi - 10681368 </a:t>
            </a:r>
          </a:p>
          <a:p>
            <a:pPr algn="l"/>
            <a:r>
              <a:rPr lang="en-US" sz="2000" dirty="0"/>
              <a:t>7. ⁠Adams Emmanuel Paddy - 11264136</a:t>
            </a:r>
          </a:p>
        </p:txBody>
      </p:sp>
    </p:spTree>
    <p:extLst>
      <p:ext uri="{BB962C8B-B14F-4D97-AF65-F5344CB8AC3E}">
        <p14:creationId xmlns:p14="http://schemas.microsoft.com/office/powerpoint/2010/main" val="10915392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A9B118-33C1-5797-AED3-A9DB73247384}"/>
              </a:ext>
            </a:extLst>
          </p:cNvPr>
          <p:cNvSpPr>
            <a:spLocks noGrp="1"/>
          </p:cNvSpPr>
          <p:nvPr>
            <p:ph type="title"/>
          </p:nvPr>
        </p:nvSpPr>
        <p:spPr>
          <a:xfrm>
            <a:off x="841248" y="548640"/>
            <a:ext cx="3600860" cy="5431536"/>
          </a:xfrm>
        </p:spPr>
        <p:txBody>
          <a:bodyPr>
            <a:normAutofit/>
          </a:bodyPr>
          <a:lstStyle/>
          <a:p>
            <a:r>
              <a:rPr lang="en-US" sz="5400"/>
              <a:t>Simple Stack</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BB3B85-645E-8F6B-7CD4-9CB5F0E49963}"/>
              </a:ext>
            </a:extLst>
          </p:cNvPr>
          <p:cNvSpPr>
            <a:spLocks noGrp="1"/>
          </p:cNvSpPr>
          <p:nvPr>
            <p:ph idx="1"/>
          </p:nvPr>
        </p:nvSpPr>
        <p:spPr>
          <a:xfrm>
            <a:off x="5126418" y="552091"/>
            <a:ext cx="6224335" cy="5431536"/>
          </a:xfrm>
        </p:spPr>
        <p:txBody>
          <a:bodyPr anchor="ctr">
            <a:normAutofit/>
          </a:bodyPr>
          <a:lstStyle/>
          <a:p>
            <a:r>
              <a:rPr lang="en-US" sz="2200"/>
              <a:t>Implemented in ReceiptHandler, used to store processed receipt.</a:t>
            </a:r>
          </a:p>
          <a:p>
            <a:pPr marL="0" indent="0">
              <a:buNone/>
            </a:pPr>
            <a:r>
              <a:rPr lang="pt-BR" sz="2200" b="1"/>
              <a:t>Complexities</a:t>
            </a:r>
            <a:r>
              <a:rPr lang="pt-BR" sz="2200"/>
              <a:t>:</a:t>
            </a:r>
          </a:p>
          <a:p>
            <a:r>
              <a:rPr lang="pt-BR" sz="2200"/>
              <a:t>Push: O(1)</a:t>
            </a:r>
          </a:p>
          <a:p>
            <a:r>
              <a:rPr lang="pt-BR" sz="2200"/>
              <a:t>Pop: 0(1)</a:t>
            </a:r>
          </a:p>
          <a:p>
            <a:r>
              <a:rPr lang="pt-BR" sz="2200"/>
              <a:t>Peek/Remove: O(1)</a:t>
            </a:r>
          </a:p>
          <a:p>
            <a:endParaRPr lang="en-US" sz="2200"/>
          </a:p>
        </p:txBody>
      </p:sp>
    </p:spTree>
    <p:extLst>
      <p:ext uri="{BB962C8B-B14F-4D97-AF65-F5344CB8AC3E}">
        <p14:creationId xmlns:p14="http://schemas.microsoft.com/office/powerpoint/2010/main" val="2930496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552F58-3192-4B1D-56C2-802B9E82B057}"/>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LIVE DEMO </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177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6C255F-EF0B-6153-CBC1-FCCB5596C5A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03CBC-56EF-1DE6-8BF0-37EBA169607B}"/>
              </a:ext>
            </a:extLst>
          </p:cNvPr>
          <p:cNvSpPr>
            <a:spLocks noGrp="1"/>
          </p:cNvSpPr>
          <p:nvPr>
            <p:ph type="ctrTitle"/>
          </p:nvPr>
        </p:nvSpPr>
        <p:spPr>
          <a:xfrm>
            <a:off x="630936" y="640080"/>
            <a:ext cx="4818888" cy="1481328"/>
          </a:xfrm>
        </p:spPr>
        <p:txBody>
          <a:bodyPr vert="horz" lIns="91440" tIns="45720" rIns="91440" bIns="45720" rtlCol="0" anchor="b">
            <a:normAutofit/>
          </a:bodyPr>
          <a:lstStyle/>
          <a:p>
            <a:pPr algn="l"/>
            <a:r>
              <a:rPr lang="en-US" sz="5400" kern="1200">
                <a:solidFill>
                  <a:schemeClr val="tx1"/>
                </a:solidFill>
                <a:latin typeface="+mj-lt"/>
                <a:ea typeface="+mj-ea"/>
                <a:cs typeface="+mj-cs"/>
              </a:rPr>
              <a:t>About Project</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3C8DE20-27D7-E0F5-2B96-EE8202B375FE}"/>
              </a:ext>
            </a:extLst>
          </p:cNvPr>
          <p:cNvSpPr>
            <a:spLocks noGrp="1"/>
          </p:cNvSpPr>
          <p:nvPr>
            <p:ph type="subTitle" idx="1"/>
          </p:nvPr>
        </p:nvSpPr>
        <p:spPr>
          <a:xfrm>
            <a:off x="630936" y="2660904"/>
            <a:ext cx="4818888" cy="3547872"/>
          </a:xfrm>
        </p:spPr>
        <p:txBody>
          <a:bodyPr vert="horz" lIns="91440" tIns="45720" rIns="91440" bIns="45720" rtlCol="0" anchor="t">
            <a:normAutofit/>
          </a:bodyPr>
          <a:lstStyle/>
          <a:p>
            <a:pPr indent="-228600" algn="l">
              <a:buFont typeface="Arial" panose="020B0604020202020204" pitchFamily="34" charset="0"/>
              <a:buChar char="•"/>
            </a:pPr>
            <a:r>
              <a:rPr lang="en-US" sz="1900"/>
              <a:t>The goal of this project is to simulate a digital expenditure tracking and financial management system that mimics an accountant’s workflow. It allows for: </a:t>
            </a:r>
          </a:p>
          <a:p>
            <a:pPr indent="-228600" algn="l">
              <a:buFont typeface="Arial" panose="020B0604020202020204" pitchFamily="34" charset="0"/>
              <a:buChar char="•"/>
            </a:pPr>
            <a:r>
              <a:rPr lang="en-US" sz="1900"/>
              <a:t>• Recording and categorizing expenditures </a:t>
            </a:r>
          </a:p>
          <a:p>
            <a:pPr indent="-228600" algn="l">
              <a:buFont typeface="Arial" panose="020B0604020202020204" pitchFamily="34" charset="0"/>
              <a:buChar char="•"/>
            </a:pPr>
            <a:r>
              <a:rPr lang="en-US" sz="1900"/>
              <a:t>• Managing bank accounts and balances </a:t>
            </a:r>
          </a:p>
          <a:p>
            <a:pPr indent="-228600" algn="l">
              <a:buFont typeface="Arial" panose="020B0604020202020204" pitchFamily="34" charset="0"/>
              <a:buChar char="•"/>
            </a:pPr>
            <a:r>
              <a:rPr lang="en-US" sz="1900"/>
              <a:t>• Generating analytics reports </a:t>
            </a:r>
          </a:p>
          <a:p>
            <a:pPr indent="-228600" algn="l">
              <a:buFont typeface="Arial" panose="020B0604020202020204" pitchFamily="34" charset="0"/>
              <a:buChar char="•"/>
            </a:pPr>
            <a:r>
              <a:rPr lang="en-US" sz="1900"/>
              <a:t>• Raising alerts for critical financial events </a:t>
            </a:r>
          </a:p>
          <a:p>
            <a:pPr indent="-228600" algn="l">
              <a:buFont typeface="Arial" panose="020B0604020202020204" pitchFamily="34" charset="0"/>
              <a:buChar char="•"/>
            </a:pPr>
            <a:r>
              <a:rPr lang="en-US" sz="1900"/>
              <a:t>• All while ensuring it works offline-first with no cloud or network dependencies.</a:t>
            </a:r>
          </a:p>
        </p:txBody>
      </p:sp>
      <p:pic>
        <p:nvPicPr>
          <p:cNvPr id="5" name="Picture 4" descr="A screenshot of a computer&#10;&#10;AI-generated content may be incorrect.">
            <a:extLst>
              <a:ext uri="{FF2B5EF4-FFF2-40B4-BE49-F238E27FC236}">
                <a16:creationId xmlns:a16="http://schemas.microsoft.com/office/drawing/2014/main" id="{F6B566AA-776C-C09D-C57B-3C5A6B0BCC34}"/>
              </a:ext>
            </a:extLst>
          </p:cNvPr>
          <p:cNvPicPr>
            <a:picLocks noChangeAspect="1"/>
          </p:cNvPicPr>
          <p:nvPr/>
        </p:nvPicPr>
        <p:blipFill>
          <a:blip r:embed="rId3"/>
          <a:stretch>
            <a:fillRect/>
          </a:stretch>
        </p:blipFill>
        <p:spPr>
          <a:xfrm>
            <a:off x="6890232" y="640080"/>
            <a:ext cx="3876599" cy="5577840"/>
          </a:xfrm>
          <a:prstGeom prst="rect">
            <a:avLst/>
          </a:prstGeom>
        </p:spPr>
      </p:pic>
    </p:spTree>
    <p:extLst>
      <p:ext uri="{BB962C8B-B14F-4D97-AF65-F5344CB8AC3E}">
        <p14:creationId xmlns:p14="http://schemas.microsoft.com/office/powerpoint/2010/main" val="40829465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7923F-99D4-75D3-AD2B-8026F225CF2E}"/>
              </a:ext>
            </a:extLst>
          </p:cNvPr>
          <p:cNvSpPr>
            <a:spLocks noGrp="1" noRot="1" noMove="1" noResize="1" noEditPoints="1" noAdjustHandles="1" noChangeArrowheads="1" noChangeShapeType="1"/>
          </p:cNvSpPr>
          <p:nvPr>
            <p:ph type="title"/>
          </p:nvPr>
        </p:nvSpPr>
        <p:spPr>
          <a:xfrm>
            <a:off x="6934200" y="4242216"/>
            <a:ext cx="4206797" cy="1633928"/>
          </a:xfrm>
        </p:spPr>
        <p:txBody>
          <a:bodyPr/>
          <a:lstStyle/>
          <a:p>
            <a:r>
              <a:rPr lang="en-US" dirty="0"/>
              <a:t>UML </a:t>
            </a:r>
            <a:r>
              <a:rPr lang="en-US" sz="2800" dirty="0"/>
              <a:t>(Class Diagrams)</a:t>
            </a:r>
            <a:endParaRPr lang="en-US" sz="2400" dirty="0"/>
          </a:p>
        </p:txBody>
      </p:sp>
      <p:pic>
        <p:nvPicPr>
          <p:cNvPr id="4" name="Graphic 3">
            <a:extLst>
              <a:ext uri="{FF2B5EF4-FFF2-40B4-BE49-F238E27FC236}">
                <a16:creationId xmlns:a16="http://schemas.microsoft.com/office/drawing/2014/main" id="{9B7C1E04-E908-17DF-F1FB-92A3B237574B}"/>
              </a:ext>
            </a:extLst>
          </p:cNvPr>
          <p:cNvPicPr>
            <a:picLocks noChangeAspect="1"/>
          </p:cNvPicPr>
          <p:nvPr/>
        </p:nvPicPr>
        <p:blipFill>
          <a:blip r:embed="rId3">
            <a:extLst>
              <a:ext uri="{96DAC541-7B7A-43D3-8B79-37D633B846F1}">
                <asvg:svgBlip xmlns:asvg="http://schemas.microsoft.com/office/drawing/2016/SVG/main" r:embed="rId4"/>
              </a:ext>
            </a:extLst>
          </a:blip>
          <a:srcRect t="5013"/>
          <a:stretch>
            <a:fillRect/>
          </a:stretch>
        </p:blipFill>
        <p:spPr>
          <a:xfrm>
            <a:off x="533400" y="662781"/>
            <a:ext cx="10397735" cy="5903158"/>
          </a:xfrm>
          <a:prstGeom prst="rect">
            <a:avLst/>
          </a:prstGeom>
        </p:spPr>
      </p:pic>
      <p:pic>
        <p:nvPicPr>
          <p:cNvPr id="6" name="Picture 5">
            <a:extLst>
              <a:ext uri="{FF2B5EF4-FFF2-40B4-BE49-F238E27FC236}">
                <a16:creationId xmlns:a16="http://schemas.microsoft.com/office/drawing/2014/main" id="{103CD6D2-FC75-5B05-D2FA-7A422D5B07C1}"/>
              </a:ext>
            </a:extLst>
          </p:cNvPr>
          <p:cNvPicPr>
            <a:picLocks noChangeAspect="1"/>
          </p:cNvPicPr>
          <p:nvPr/>
        </p:nvPicPr>
        <p:blipFill>
          <a:blip r:embed="rId5"/>
          <a:srcRect t="38466" b="17229"/>
          <a:stretch>
            <a:fillRect/>
          </a:stretch>
        </p:blipFill>
        <p:spPr>
          <a:xfrm>
            <a:off x="6752967" y="5290457"/>
            <a:ext cx="4178168" cy="195944"/>
          </a:xfrm>
          <a:prstGeom prst="rect">
            <a:avLst/>
          </a:prstGeom>
        </p:spPr>
      </p:pic>
    </p:spTree>
    <p:extLst>
      <p:ext uri="{BB962C8B-B14F-4D97-AF65-F5344CB8AC3E}">
        <p14:creationId xmlns:p14="http://schemas.microsoft.com/office/powerpoint/2010/main" val="320270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576B7-377A-4ED7-2DB1-5E3E7A306A49}"/>
              </a:ext>
            </a:extLst>
          </p:cNvPr>
          <p:cNvSpPr>
            <a:spLocks noGrp="1" noRot="1" noMove="1" noResize="1" noEditPoints="1" noAdjustHandles="1" noChangeArrowheads="1" noChangeShapeType="1"/>
          </p:cNvSpPr>
          <p:nvPr>
            <p:ph type="title"/>
          </p:nvPr>
        </p:nvSpPr>
        <p:spPr>
          <a:xfrm>
            <a:off x="595238" y="144463"/>
            <a:ext cx="5334197" cy="1090612"/>
          </a:xfrm>
        </p:spPr>
        <p:txBody>
          <a:bodyPr vert="horz" lIns="91440" tIns="45720" rIns="91440" bIns="45720" rtlCol="0" anchor="ctr">
            <a:normAutofit/>
          </a:bodyPr>
          <a:lstStyle/>
          <a:p>
            <a:r>
              <a:rPr lang="en-US" sz="4000" dirty="0"/>
              <a:t>Program Flow</a:t>
            </a:r>
            <a:endParaRPr lang="en-US" sz="4000" kern="1200" dirty="0">
              <a:latin typeface="+mj-lt"/>
              <a:ea typeface="+mj-ea"/>
              <a:cs typeface="+mj-cs"/>
            </a:endParaRPr>
          </a:p>
        </p:txBody>
      </p:sp>
      <p:pic>
        <p:nvPicPr>
          <p:cNvPr id="10" name="Content Placeholder 9" descr="A screenshot of a computer&#10;&#10;AI-generated content may be incorrect.">
            <a:extLst>
              <a:ext uri="{FF2B5EF4-FFF2-40B4-BE49-F238E27FC236}">
                <a16:creationId xmlns:a16="http://schemas.microsoft.com/office/drawing/2014/main" id="{D29EC1A8-10C3-57EF-7562-7A1C87FBB4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5238" y="1271209"/>
            <a:ext cx="4322202" cy="5182981"/>
          </a:xfrm>
        </p:spPr>
      </p:pic>
      <p:pic>
        <p:nvPicPr>
          <p:cNvPr id="4" name="Content Placeholder 3" descr="A diagram of a flowchart&#10;&#10;AI-generated content may be incorrect.">
            <a:extLst>
              <a:ext uri="{FF2B5EF4-FFF2-40B4-BE49-F238E27FC236}">
                <a16:creationId xmlns:a16="http://schemas.microsoft.com/office/drawing/2014/main" id="{95886D7F-FDEE-3925-E157-8C6165F8ADA3}"/>
              </a:ext>
            </a:extLst>
          </p:cNvPr>
          <p:cNvPicPr>
            <a:picLocks noChangeAspect="1"/>
          </p:cNvPicPr>
          <p:nvPr/>
        </p:nvPicPr>
        <p:blipFill>
          <a:blip r:embed="rId4" cstate="print">
            <a:extLst>
              <a:ext uri="{28A0092B-C50C-407E-A947-70E740481C1C}">
                <a14:useLocalDpi xmlns:a14="http://schemas.microsoft.com/office/drawing/2010/main" val="0"/>
              </a:ext>
            </a:extLst>
          </a:blip>
          <a:srcRect l="439" t="-1" r="-1" b="6382"/>
          <a:stretch>
            <a:fillRect/>
          </a:stretch>
        </p:blipFill>
        <p:spPr>
          <a:xfrm>
            <a:off x="6654452" y="213746"/>
            <a:ext cx="5334204" cy="6430508"/>
          </a:xfrm>
          <a:prstGeom prst="rect">
            <a:avLst/>
          </a:prstGeom>
          <a:effectLst>
            <a:outerShdw blurRad="127000" dist="50800" dir="10800000" sx="99000" sy="99000" algn="r" rotWithShape="0">
              <a:prstClr val="black">
                <a:alpha val="40000"/>
              </a:prstClr>
            </a:outerShdw>
          </a:effectLst>
        </p:spPr>
      </p:pic>
      <p:pic>
        <p:nvPicPr>
          <p:cNvPr id="12" name="Picture 11">
            <a:extLst>
              <a:ext uri="{FF2B5EF4-FFF2-40B4-BE49-F238E27FC236}">
                <a16:creationId xmlns:a16="http://schemas.microsoft.com/office/drawing/2014/main" id="{3F1AB936-FCAF-8CA8-D93D-DC86A8116883}"/>
              </a:ext>
            </a:extLst>
          </p:cNvPr>
          <p:cNvPicPr>
            <a:picLocks noChangeAspect="1"/>
          </p:cNvPicPr>
          <p:nvPr/>
        </p:nvPicPr>
        <p:blipFill>
          <a:blip r:embed="rId5"/>
          <a:srcRect t="38466" b="17229"/>
          <a:stretch>
            <a:fillRect/>
          </a:stretch>
        </p:blipFill>
        <p:spPr>
          <a:xfrm>
            <a:off x="391894" y="952137"/>
            <a:ext cx="3474576" cy="162948"/>
          </a:xfrm>
          <a:prstGeom prst="rect">
            <a:avLst/>
          </a:prstGeom>
        </p:spPr>
      </p:pic>
    </p:spTree>
    <p:extLst>
      <p:ext uri="{BB962C8B-B14F-4D97-AF65-F5344CB8AC3E}">
        <p14:creationId xmlns:p14="http://schemas.microsoft.com/office/powerpoint/2010/main" val="6195346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EF04D-60A9-54D7-3A78-A7172B7B5A21}"/>
              </a:ext>
            </a:extLst>
          </p:cNvPr>
          <p:cNvSpPr>
            <a:spLocks noGrp="1"/>
          </p:cNvSpPr>
          <p:nvPr>
            <p:ph type="title"/>
          </p:nvPr>
        </p:nvSpPr>
        <p:spPr>
          <a:xfrm>
            <a:off x="841248" y="548640"/>
            <a:ext cx="3600860" cy="5431536"/>
          </a:xfrm>
        </p:spPr>
        <p:txBody>
          <a:bodyPr>
            <a:normAutofit/>
          </a:bodyPr>
          <a:lstStyle/>
          <a:p>
            <a:r>
              <a:rPr lang="en-US" sz="5400"/>
              <a:t>SimpleSet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367598E-C7D8-FD87-CFE7-63DA24A41267}"/>
              </a:ext>
            </a:extLst>
          </p:cNvPr>
          <p:cNvSpPr>
            <a:spLocks noGrp="1"/>
          </p:cNvSpPr>
          <p:nvPr>
            <p:ph idx="1"/>
          </p:nvPr>
        </p:nvSpPr>
        <p:spPr>
          <a:xfrm>
            <a:off x="5126418" y="552091"/>
            <a:ext cx="6224335" cy="5431536"/>
          </a:xfrm>
        </p:spPr>
        <p:txBody>
          <a:bodyPr anchor="ctr">
            <a:normAutofit/>
          </a:bodyPr>
          <a:lstStyle/>
          <a:p>
            <a:r>
              <a:rPr lang="en-US" sz="2200" dirty="0"/>
              <a:t>Implemented in </a:t>
            </a:r>
            <a:r>
              <a:rPr lang="en-US" sz="2200" dirty="0" err="1"/>
              <a:t>CategoryManager</a:t>
            </a:r>
            <a:r>
              <a:rPr lang="en-US" sz="2200" dirty="0"/>
              <a:t> class to store unique category names.</a:t>
            </a:r>
          </a:p>
          <a:p>
            <a:pPr marL="0" indent="0">
              <a:buNone/>
            </a:pPr>
            <a:r>
              <a:rPr lang="en-US" sz="2200" b="1" dirty="0"/>
              <a:t>Complexities</a:t>
            </a:r>
            <a:r>
              <a:rPr lang="en-US" sz="2200" dirty="0"/>
              <a:t>:</a:t>
            </a:r>
          </a:p>
          <a:p>
            <a:r>
              <a:rPr lang="en-US" sz="2200" dirty="0"/>
              <a:t>Add: Ω(1) average, O(n) (if linear search)</a:t>
            </a:r>
          </a:p>
          <a:p>
            <a:r>
              <a:rPr lang="en-US" sz="2200" dirty="0"/>
              <a:t>Search: O(n) , Ω(1) </a:t>
            </a:r>
          </a:p>
        </p:txBody>
      </p:sp>
    </p:spTree>
    <p:extLst>
      <p:ext uri="{BB962C8B-B14F-4D97-AF65-F5344CB8AC3E}">
        <p14:creationId xmlns:p14="http://schemas.microsoft.com/office/powerpoint/2010/main" val="14356803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4A9E9-2F17-A9F7-7685-9D15EBC2B880}"/>
              </a:ext>
            </a:extLst>
          </p:cNvPr>
          <p:cNvSpPr>
            <a:spLocks noGrp="1"/>
          </p:cNvSpPr>
          <p:nvPr>
            <p:ph type="title"/>
          </p:nvPr>
        </p:nvSpPr>
        <p:spPr>
          <a:xfrm>
            <a:off x="841248" y="548640"/>
            <a:ext cx="3600860" cy="5431536"/>
          </a:xfrm>
        </p:spPr>
        <p:txBody>
          <a:bodyPr>
            <a:normAutofit/>
          </a:bodyPr>
          <a:lstStyle/>
          <a:p>
            <a:r>
              <a:rPr lang="en-US" sz="5400"/>
              <a:t>SimpleMap</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AA286C-5D6A-87ED-6D8E-EC644ECDFFD7}"/>
              </a:ext>
            </a:extLst>
          </p:cNvPr>
          <p:cNvSpPr>
            <a:spLocks noGrp="1"/>
          </p:cNvSpPr>
          <p:nvPr>
            <p:ph idx="1"/>
          </p:nvPr>
        </p:nvSpPr>
        <p:spPr>
          <a:xfrm>
            <a:off x="5126418" y="552091"/>
            <a:ext cx="6224335" cy="5431536"/>
          </a:xfrm>
        </p:spPr>
        <p:txBody>
          <a:bodyPr anchor="ctr">
            <a:normAutofit/>
          </a:bodyPr>
          <a:lstStyle/>
          <a:p>
            <a:r>
              <a:rPr lang="en-US" sz="2200"/>
              <a:t>CategoryManager Purpose: Maps category names to their expenditure lists.</a:t>
            </a:r>
          </a:p>
          <a:p>
            <a:pPr marL="0" indent="0">
              <a:buNone/>
            </a:pPr>
            <a:r>
              <a:rPr lang="pt-BR" sz="2200" b="1"/>
              <a:t>Complexities</a:t>
            </a:r>
            <a:r>
              <a:rPr lang="pt-BR" sz="2200"/>
              <a:t>:</a:t>
            </a:r>
          </a:p>
          <a:p>
            <a:r>
              <a:rPr lang="pt-BR" sz="2200"/>
              <a:t>Put: O(1) average, O(n) worst</a:t>
            </a:r>
          </a:p>
          <a:p>
            <a:r>
              <a:rPr lang="pt-BR" sz="2200"/>
              <a:t>Get: O(n) worst, Ω(1) best</a:t>
            </a:r>
          </a:p>
          <a:p>
            <a:r>
              <a:rPr lang="pt-BR" sz="2200"/>
              <a:t>Traversal: O(n)</a:t>
            </a:r>
          </a:p>
          <a:p>
            <a:endParaRPr lang="en-US" sz="2200"/>
          </a:p>
        </p:txBody>
      </p:sp>
    </p:spTree>
    <p:extLst>
      <p:ext uri="{BB962C8B-B14F-4D97-AF65-F5344CB8AC3E}">
        <p14:creationId xmlns:p14="http://schemas.microsoft.com/office/powerpoint/2010/main" val="10320612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7051DA-DF88-D9B8-141E-1E142739D0DB}"/>
              </a:ext>
            </a:extLst>
          </p:cNvPr>
          <p:cNvSpPr>
            <a:spLocks noGrp="1"/>
          </p:cNvSpPr>
          <p:nvPr>
            <p:ph type="title"/>
          </p:nvPr>
        </p:nvSpPr>
        <p:spPr>
          <a:xfrm>
            <a:off x="841248" y="548640"/>
            <a:ext cx="3600860" cy="5431536"/>
          </a:xfrm>
        </p:spPr>
        <p:txBody>
          <a:bodyPr>
            <a:normAutofit/>
          </a:bodyPr>
          <a:lstStyle/>
          <a:p>
            <a:r>
              <a:rPr lang="en-US" sz="5400"/>
              <a:t>ArrayList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2E4DBC-6852-28D0-321B-17BD3D7483FE}"/>
              </a:ext>
            </a:extLst>
          </p:cNvPr>
          <p:cNvSpPr>
            <a:spLocks noGrp="1"/>
          </p:cNvSpPr>
          <p:nvPr>
            <p:ph idx="1"/>
          </p:nvPr>
        </p:nvSpPr>
        <p:spPr>
          <a:xfrm>
            <a:off x="5126418" y="552091"/>
            <a:ext cx="6224335" cy="5431536"/>
          </a:xfrm>
        </p:spPr>
        <p:txBody>
          <a:bodyPr anchor="ctr">
            <a:normAutofit/>
          </a:bodyPr>
          <a:lstStyle/>
          <a:p>
            <a:r>
              <a:rPr lang="en-US" sz="2200"/>
              <a:t>Implemented in BankLedger for maintaining global transaction history.</a:t>
            </a:r>
          </a:p>
          <a:p>
            <a:r>
              <a:rPr lang="en-US" sz="2200"/>
              <a:t>Implemented in FileManger to temporily stores loaded objects</a:t>
            </a:r>
          </a:p>
          <a:p>
            <a:r>
              <a:rPr lang="en-US" sz="2200"/>
              <a:t>Implemented in BankAccount to track expenditures per account.</a:t>
            </a:r>
          </a:p>
          <a:p>
            <a:pPr marL="0" indent="0">
              <a:buNone/>
            </a:pPr>
            <a:r>
              <a:rPr lang="en-US" sz="2200" b="1"/>
              <a:t>Complexities</a:t>
            </a:r>
            <a:r>
              <a:rPr lang="en-US" sz="2200"/>
              <a:t>:</a:t>
            </a:r>
          </a:p>
          <a:p>
            <a:r>
              <a:rPr lang="en-US" sz="2200"/>
              <a:t>Add: Amortized O(1)</a:t>
            </a:r>
          </a:p>
          <a:p>
            <a:r>
              <a:rPr lang="en-US" sz="2200"/>
              <a:t>Get: O(1)</a:t>
            </a:r>
          </a:p>
          <a:p>
            <a:r>
              <a:rPr lang="en-US" sz="2200"/>
              <a:t>Remove: O(n) worst (due to shifting)</a:t>
            </a:r>
          </a:p>
          <a:p>
            <a:endParaRPr lang="en-US" sz="2200"/>
          </a:p>
        </p:txBody>
      </p:sp>
    </p:spTree>
    <p:extLst>
      <p:ext uri="{BB962C8B-B14F-4D97-AF65-F5344CB8AC3E}">
        <p14:creationId xmlns:p14="http://schemas.microsoft.com/office/powerpoint/2010/main" val="23902557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C37F23-4710-B2F0-3A92-3941EA30E97C}"/>
              </a:ext>
            </a:extLst>
          </p:cNvPr>
          <p:cNvSpPr>
            <a:spLocks noGrp="1"/>
          </p:cNvSpPr>
          <p:nvPr>
            <p:ph type="title"/>
          </p:nvPr>
        </p:nvSpPr>
        <p:spPr>
          <a:xfrm>
            <a:off x="841248" y="548640"/>
            <a:ext cx="3600860" cy="5431536"/>
          </a:xfrm>
        </p:spPr>
        <p:txBody>
          <a:bodyPr>
            <a:normAutofit/>
          </a:bodyPr>
          <a:lstStyle/>
          <a:p>
            <a:r>
              <a:rPr lang="en-US" sz="5400"/>
              <a:t>Simple Queue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5E46C07-A5A4-162D-217F-5AAC3E692ECC}"/>
              </a:ext>
            </a:extLst>
          </p:cNvPr>
          <p:cNvSpPr>
            <a:spLocks noGrp="1"/>
          </p:cNvSpPr>
          <p:nvPr>
            <p:ph idx="1"/>
          </p:nvPr>
        </p:nvSpPr>
        <p:spPr>
          <a:xfrm>
            <a:off x="5126418" y="552091"/>
            <a:ext cx="6224335" cy="5431536"/>
          </a:xfrm>
        </p:spPr>
        <p:txBody>
          <a:bodyPr anchor="ctr">
            <a:normAutofit/>
          </a:bodyPr>
          <a:lstStyle/>
          <a:p>
            <a:r>
              <a:rPr lang="en-US" sz="2200"/>
              <a:t>Implemented in ReceiptHandler for FIFO receipt processing</a:t>
            </a:r>
          </a:p>
          <a:p>
            <a:pPr marL="0" indent="0">
              <a:buNone/>
            </a:pPr>
            <a:r>
              <a:rPr lang="pt-BR" sz="2200" b="1"/>
              <a:t>Complexities</a:t>
            </a:r>
            <a:r>
              <a:rPr lang="pt-BR" sz="2200"/>
              <a:t>:</a:t>
            </a:r>
          </a:p>
          <a:p>
            <a:r>
              <a:rPr lang="pt-BR" sz="2200"/>
              <a:t>Insert: O(log n)</a:t>
            </a:r>
          </a:p>
          <a:p>
            <a:r>
              <a:rPr lang="pt-BR" sz="2200"/>
              <a:t>Peek/Remove: O(log n)</a:t>
            </a:r>
          </a:p>
          <a:p>
            <a:endParaRPr lang="en-US" sz="2200"/>
          </a:p>
        </p:txBody>
      </p:sp>
    </p:spTree>
    <p:extLst>
      <p:ext uri="{BB962C8B-B14F-4D97-AF65-F5344CB8AC3E}">
        <p14:creationId xmlns:p14="http://schemas.microsoft.com/office/powerpoint/2010/main" val="13210618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42C53-02F8-2322-45D6-3C345E091AAC}"/>
              </a:ext>
            </a:extLst>
          </p:cNvPr>
          <p:cNvSpPr>
            <a:spLocks noGrp="1"/>
          </p:cNvSpPr>
          <p:nvPr>
            <p:ph type="title"/>
          </p:nvPr>
        </p:nvSpPr>
        <p:spPr>
          <a:xfrm>
            <a:off x="841248" y="548640"/>
            <a:ext cx="3600860" cy="5431536"/>
          </a:xfrm>
        </p:spPr>
        <p:txBody>
          <a:bodyPr>
            <a:normAutofit/>
          </a:bodyPr>
          <a:lstStyle/>
          <a:p>
            <a:r>
              <a:rPr lang="en-US" sz="3800"/>
              <a:t>MinHeap(custom priority)</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E566F7-4BD3-5691-20A6-E68A005B1AA7}"/>
              </a:ext>
            </a:extLst>
          </p:cNvPr>
          <p:cNvSpPr>
            <a:spLocks noGrp="1"/>
          </p:cNvSpPr>
          <p:nvPr>
            <p:ph idx="1"/>
          </p:nvPr>
        </p:nvSpPr>
        <p:spPr>
          <a:xfrm>
            <a:off x="5126418" y="552091"/>
            <a:ext cx="6224335" cy="5431536"/>
          </a:xfrm>
        </p:spPr>
        <p:txBody>
          <a:bodyPr anchor="ctr">
            <a:normAutofit/>
          </a:bodyPr>
          <a:lstStyle/>
          <a:p>
            <a:r>
              <a:rPr lang="en-US" sz="2200"/>
              <a:t>Implemented in the AlertSystem Purpose to manage alerts by priority.</a:t>
            </a:r>
          </a:p>
          <a:p>
            <a:pPr marL="0" indent="0">
              <a:buNone/>
            </a:pPr>
            <a:r>
              <a:rPr lang="pt-BR" sz="2200" b="1"/>
              <a:t>Complexities</a:t>
            </a:r>
            <a:r>
              <a:rPr lang="pt-BR" sz="2200"/>
              <a:t>:</a:t>
            </a:r>
          </a:p>
          <a:p>
            <a:r>
              <a:rPr lang="pt-BR" sz="2200"/>
              <a:t>Insert: O(log n)</a:t>
            </a:r>
          </a:p>
          <a:p>
            <a:r>
              <a:rPr lang="pt-BR" sz="2200"/>
              <a:t>Extract Min: O(log n)</a:t>
            </a:r>
          </a:p>
          <a:p>
            <a:r>
              <a:rPr lang="pt-BR" sz="2200"/>
              <a:t>Peek: O(1)</a:t>
            </a:r>
          </a:p>
          <a:p>
            <a:endParaRPr lang="en-US" sz="2200"/>
          </a:p>
        </p:txBody>
      </p:sp>
    </p:spTree>
    <p:extLst>
      <p:ext uri="{BB962C8B-B14F-4D97-AF65-F5344CB8AC3E}">
        <p14:creationId xmlns:p14="http://schemas.microsoft.com/office/powerpoint/2010/main" val="29438359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2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291</TotalTime>
  <Words>545</Words>
  <Application>Microsoft Office PowerPoint</Application>
  <PresentationFormat>Widescreen</PresentationFormat>
  <Paragraphs>98</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Team Intro</vt:lpstr>
      <vt:lpstr>About Project</vt:lpstr>
      <vt:lpstr>UML (Class Diagrams)</vt:lpstr>
      <vt:lpstr>Program Flow</vt:lpstr>
      <vt:lpstr>SimpleSet</vt:lpstr>
      <vt:lpstr>SimpleMap</vt:lpstr>
      <vt:lpstr>ArrayList</vt:lpstr>
      <vt:lpstr>Simple Queue</vt:lpstr>
      <vt:lpstr>MinHeap(custom priority)</vt:lpstr>
      <vt:lpstr>Simple Stack</vt:lpstr>
      <vt:lpstr>LIVE DEMO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Ogbonna Wisdom Nana-Abena</dc:creator>
  <cp:lastModifiedBy>Ogbonna Wisdom Nana-Abena</cp:lastModifiedBy>
  <cp:revision>1</cp:revision>
  <dcterms:created xsi:type="dcterms:W3CDTF">2025-08-06T20:01:09Z</dcterms:created>
  <dcterms:modified xsi:type="dcterms:W3CDTF">2025-08-07T00:52:37Z</dcterms:modified>
</cp:coreProperties>
</file>