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Aileron" charset="1" panose="00000500000000000000"/>
      <p:regular r:id="rId14"/>
    </p:embeddedFont>
    <p:embeddedFont>
      <p:font typeface="Aileron Bold" charset="1" panose="00000800000000000000"/>
      <p:regular r:id="rId15"/>
    </p:embeddedFont>
    <p:embeddedFont>
      <p:font typeface="Aileron Italics" charset="1" panose="00000500000000000000"/>
      <p:regular r:id="rId16"/>
    </p:embeddedFont>
    <p:embeddedFont>
      <p:font typeface="Aileron Bold Italics" charset="1" panose="00000800000000000000"/>
      <p:regular r:id="rId17"/>
    </p:embeddedFont>
    <p:embeddedFont>
      <p:font typeface="Aileron Thin" charset="1" panose="00000300000000000000"/>
      <p:regular r:id="rId18"/>
    </p:embeddedFont>
    <p:embeddedFont>
      <p:font typeface="Aileron Thin Italics" charset="1" panose="00000300000000000000"/>
      <p:regular r:id="rId19"/>
    </p:embeddedFont>
    <p:embeddedFont>
      <p:font typeface="Aileron Light" charset="1" panose="00000400000000000000"/>
      <p:regular r:id="rId20"/>
    </p:embeddedFont>
    <p:embeddedFont>
      <p:font typeface="Aileron Light Italics" charset="1" panose="00000400000000000000"/>
      <p:regular r:id="rId21"/>
    </p:embeddedFont>
    <p:embeddedFont>
      <p:font typeface="Aileron Ultra-Bold" charset="1" panose="00000A00000000000000"/>
      <p:regular r:id="rId22"/>
    </p:embeddedFont>
    <p:embeddedFont>
      <p:font typeface="Aileron Ultra-Bold Italics" charset="1" panose="00000A00000000000000"/>
      <p:regular r:id="rId23"/>
    </p:embeddedFont>
    <p:embeddedFont>
      <p:font typeface="Aileron Heavy" charset="1" panose="00000A00000000000000"/>
      <p:regular r:id="rId24"/>
    </p:embeddedFont>
    <p:embeddedFont>
      <p:font typeface="Aileron Heavy Italics" charset="1" panose="00000A00000000000000"/>
      <p:regular r:id="rId25"/>
    </p:embeddedFont>
    <p:embeddedFont>
      <p:font typeface="Now" charset="1" panose="00000500000000000000"/>
      <p:regular r:id="rId26"/>
    </p:embeddedFont>
    <p:embeddedFont>
      <p:font typeface="Now Bold" charset="1" panose="00000800000000000000"/>
      <p:regular r:id="rId27"/>
    </p:embeddedFont>
    <p:embeddedFont>
      <p:font typeface="Now Thin" charset="1" panose="00000300000000000000"/>
      <p:regular r:id="rId28"/>
    </p:embeddedFont>
    <p:embeddedFont>
      <p:font typeface="Now Light" charset="1" panose="00000400000000000000"/>
      <p:regular r:id="rId29"/>
    </p:embeddedFont>
    <p:embeddedFont>
      <p:font typeface="Now Medium" charset="1" panose="00000600000000000000"/>
      <p:regular r:id="rId30"/>
    </p:embeddedFont>
    <p:embeddedFont>
      <p:font typeface="Now Heavy" charset="1" panose="00000A00000000000000"/>
      <p:regular r:id="rId31"/>
    </p:embeddedFont>
    <p:embeddedFont>
      <p:font typeface="Open Sauce" charset="1" panose="00000500000000000000"/>
      <p:regular r:id="rId32"/>
    </p:embeddedFont>
    <p:embeddedFont>
      <p:font typeface="Open Sauce Bold" charset="1" panose="00000800000000000000"/>
      <p:regular r:id="rId33"/>
    </p:embeddedFont>
    <p:embeddedFont>
      <p:font typeface="Open Sauce Italics" charset="1" panose="00000500000000000000"/>
      <p:regular r:id="rId34"/>
    </p:embeddedFont>
    <p:embeddedFont>
      <p:font typeface="Open Sauce Bold Italics" charset="1" panose="00000800000000000000"/>
      <p:regular r:id="rId35"/>
    </p:embeddedFont>
    <p:embeddedFont>
      <p:font typeface="Open Sauce Light" charset="1" panose="00000400000000000000"/>
      <p:regular r:id="rId36"/>
    </p:embeddedFont>
    <p:embeddedFont>
      <p:font typeface="Open Sauce Light Italics" charset="1" panose="00000400000000000000"/>
      <p:regular r:id="rId37"/>
    </p:embeddedFont>
    <p:embeddedFont>
      <p:font typeface="Open Sauce Medium" charset="1" panose="00000600000000000000"/>
      <p:regular r:id="rId38"/>
    </p:embeddedFont>
    <p:embeddedFont>
      <p:font typeface="Open Sauce Medium Italics" charset="1" panose="00000600000000000000"/>
      <p:regular r:id="rId39"/>
    </p:embeddedFont>
    <p:embeddedFont>
      <p:font typeface="Open Sauce Semi-Bold" charset="1" panose="00000700000000000000"/>
      <p:regular r:id="rId40"/>
    </p:embeddedFont>
    <p:embeddedFont>
      <p:font typeface="Open Sauce Semi-Bold Italics" charset="1" panose="00000700000000000000"/>
      <p:regular r:id="rId41"/>
    </p:embeddedFont>
    <p:embeddedFont>
      <p:font typeface="Open Sauce Heavy" charset="1" panose="00000A00000000000000"/>
      <p:regular r:id="rId42"/>
    </p:embeddedFont>
    <p:embeddedFont>
      <p:font typeface="Open Sauce Heavy Italics" charset="1" panose="00000A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45" Target="slides/slide2.xml" Type="http://schemas.openxmlformats.org/officeDocument/2006/relationships/slide"/><Relationship Id="rId46" Target="slides/slide3.xml" Type="http://schemas.openxmlformats.org/officeDocument/2006/relationships/slide"/><Relationship Id="rId47" Target="slides/slide4.xml" Type="http://schemas.openxmlformats.org/officeDocument/2006/relationships/slide"/><Relationship Id="rId48" Target="slides/slide5.xml" Type="http://schemas.openxmlformats.org/officeDocument/2006/relationships/slide"/><Relationship Id="rId49" Target="slides/slide6.xml" Type="http://schemas.openxmlformats.org/officeDocument/2006/relationships/slide"/><Relationship Id="rId5" Target="tableStyles.xml" Type="http://schemas.openxmlformats.org/officeDocument/2006/relationships/tableStyles"/><Relationship Id="rId50" Target="slides/slide7.xml" Type="http://schemas.openxmlformats.org/officeDocument/2006/relationships/slide"/><Relationship Id="rId51" Target="slides/slide8.xml" Type="http://schemas.openxmlformats.org/officeDocument/2006/relationships/slide"/><Relationship Id="rId52" Target="slides/slide9.xml" Type="http://schemas.openxmlformats.org/officeDocument/2006/relationships/slide"/><Relationship Id="rId53" Target="slides/slide10.xml" Type="http://schemas.openxmlformats.org/officeDocument/2006/relationships/slide"/><Relationship Id="rId54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jpeg" Type="http://schemas.openxmlformats.org/officeDocument/2006/relationships/image"/><Relationship Id="rId11" Target="../media/image58.png" Type="http://schemas.openxmlformats.org/officeDocument/2006/relationships/image"/><Relationship Id="rId12" Target="../media/image59.svg" Type="http://schemas.openxmlformats.org/officeDocument/2006/relationships/image"/><Relationship Id="rId13" Target="../media/image60.png" Type="http://schemas.openxmlformats.org/officeDocument/2006/relationships/image"/><Relationship Id="rId14" Target="../media/image61.svg" Type="http://schemas.openxmlformats.org/officeDocument/2006/relationships/image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9.png" Type="http://schemas.openxmlformats.org/officeDocument/2006/relationships/image"/><Relationship Id="rId20" Target="../media/image27.png" Type="http://schemas.openxmlformats.org/officeDocument/2006/relationships/image"/><Relationship Id="rId21" Target="../media/image28.svg" Type="http://schemas.openxmlformats.org/officeDocument/2006/relationships/image"/><Relationship Id="rId22" Target="../media/image29.png" Type="http://schemas.openxmlformats.org/officeDocument/2006/relationships/image"/><Relationship Id="rId23" Target="../media/image30.sv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32832" y="8028892"/>
            <a:ext cx="5451960" cy="3069797"/>
          </a:xfrm>
          <a:custGeom>
            <a:avLst/>
            <a:gdLst/>
            <a:ahLst/>
            <a:cxnLst/>
            <a:rect r="r" b="b" t="t" l="l"/>
            <a:pathLst>
              <a:path h="3069797" w="5451960">
                <a:moveTo>
                  <a:pt x="0" y="0"/>
                </a:moveTo>
                <a:lnTo>
                  <a:pt x="5451960" y="0"/>
                </a:lnTo>
                <a:lnTo>
                  <a:pt x="5451960" y="3069797"/>
                </a:lnTo>
                <a:lnTo>
                  <a:pt x="0" y="3069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6294" y="5981287"/>
            <a:ext cx="12282960" cy="927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Samartha Rayguru (Summer Intern) Presentation &amp; demo</a:t>
            </a:r>
          </a:p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852576"/>
            <a:ext cx="12282960" cy="173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68"/>
              </a:lnSpc>
            </a:pPr>
            <a:r>
              <a:rPr lang="en-US" sz="11306">
                <a:solidFill>
                  <a:srgbClr val="FFFBFB"/>
                </a:solidFill>
                <a:latin typeface="Now Bold"/>
              </a:rPr>
              <a:t>CPP AND GCCM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6294" y="3321294"/>
            <a:ext cx="13057866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68"/>
              </a:lnSpc>
            </a:pPr>
            <a:r>
              <a:rPr lang="en-US" sz="9307">
                <a:solidFill>
                  <a:srgbClr val="56AEFF"/>
                </a:solidFill>
                <a:latin typeface="Now Bold"/>
              </a:rPr>
              <a:t>VOLUME ANLYSIS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6294" y="4738614"/>
            <a:ext cx="1327658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6"/>
              </a:lnSpc>
            </a:pPr>
            <a:r>
              <a:rPr lang="en-US" sz="2980">
                <a:solidFill>
                  <a:srgbClr val="56AEFF"/>
                </a:solidFill>
                <a:latin typeface="Now Bold"/>
              </a:rPr>
              <a:t>CASH SETTLEMENTS TEAM, MARKETS POST TRADE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93373" y="-5458262"/>
            <a:ext cx="10196686" cy="10196686"/>
          </a:xfrm>
          <a:custGeom>
            <a:avLst/>
            <a:gdLst/>
            <a:ahLst/>
            <a:cxnLst/>
            <a:rect r="r" b="b" t="t" l="l"/>
            <a:pathLst>
              <a:path h="10196686" w="10196686">
                <a:moveTo>
                  <a:pt x="0" y="0"/>
                </a:moveTo>
                <a:lnTo>
                  <a:pt x="10196686" y="0"/>
                </a:lnTo>
                <a:lnTo>
                  <a:pt x="10196686" y="10196685"/>
                </a:lnTo>
                <a:lnTo>
                  <a:pt x="0" y="1019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97329" y="6667836"/>
            <a:ext cx="8414387" cy="8414387"/>
          </a:xfrm>
          <a:custGeom>
            <a:avLst/>
            <a:gdLst/>
            <a:ahLst/>
            <a:cxnLst/>
            <a:rect r="r" b="b" t="t" l="l"/>
            <a:pathLst>
              <a:path h="8414387" w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597414" y="7577041"/>
            <a:ext cx="1142373" cy="114237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802017" y="7790976"/>
            <a:ext cx="733166" cy="714504"/>
          </a:xfrm>
          <a:custGeom>
            <a:avLst/>
            <a:gdLst/>
            <a:ahLst/>
            <a:cxnLst/>
            <a:rect r="r" b="b" t="t" l="l"/>
            <a:pathLst>
              <a:path h="714504" w="733166">
                <a:moveTo>
                  <a:pt x="0" y="0"/>
                </a:moveTo>
                <a:lnTo>
                  <a:pt x="733167" y="0"/>
                </a:lnTo>
                <a:lnTo>
                  <a:pt x="733167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520658" y="3684654"/>
            <a:ext cx="1142373" cy="114237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20658" y="5635979"/>
            <a:ext cx="1142373" cy="114237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818393" y="5883317"/>
            <a:ext cx="566255" cy="720926"/>
          </a:xfrm>
          <a:custGeom>
            <a:avLst/>
            <a:gdLst/>
            <a:ahLst/>
            <a:cxnLst/>
            <a:rect r="r" b="b" t="t" l="l"/>
            <a:pathLst>
              <a:path h="720926" w="566255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-596720" y="-359920"/>
            <a:ext cx="5437515" cy="10875029"/>
            <a:chOff x="0" y="0"/>
            <a:chExt cx="3331210" cy="66624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31210" cy="6662420"/>
            </a:xfrm>
            <a:custGeom>
              <a:avLst/>
              <a:gdLst/>
              <a:ahLst/>
              <a:cxnLst/>
              <a:rect r="r" b="b" t="t" l="l"/>
              <a:pathLst>
                <a:path h="6662420" w="3331210">
                  <a:moveTo>
                    <a:pt x="0" y="3331210"/>
                  </a:moveTo>
                  <a:lnTo>
                    <a:pt x="0" y="0"/>
                  </a:lnTo>
                  <a:cubicBezTo>
                    <a:pt x="1840230" y="0"/>
                    <a:pt x="3331210" y="1490980"/>
                    <a:pt x="3331210" y="3331210"/>
                  </a:cubicBezTo>
                  <a:cubicBezTo>
                    <a:pt x="3331210" y="5171440"/>
                    <a:pt x="1840230" y="6662420"/>
                    <a:pt x="0" y="6662420"/>
                  </a:cubicBezTo>
                  <a:lnTo>
                    <a:pt x="0" y="3331210"/>
                  </a:lnTo>
                  <a:close/>
                </a:path>
              </a:pathLst>
            </a:custGeom>
            <a:blipFill>
              <a:blip r:embed="rId10"/>
              <a:stretch>
                <a:fillRect l="-33250" t="0" r="-3325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520658" y="1744147"/>
            <a:ext cx="1142373" cy="114237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715585" y="2040776"/>
            <a:ext cx="824386" cy="639929"/>
          </a:xfrm>
          <a:custGeom>
            <a:avLst/>
            <a:gdLst/>
            <a:ahLst/>
            <a:cxnLst/>
            <a:rect r="r" b="b" t="t" l="l"/>
            <a:pathLst>
              <a:path h="639929" w="824386">
                <a:moveTo>
                  <a:pt x="0" y="0"/>
                </a:moveTo>
                <a:lnTo>
                  <a:pt x="824385" y="0"/>
                </a:lnTo>
                <a:lnTo>
                  <a:pt x="824385" y="639929"/>
                </a:lnTo>
                <a:lnTo>
                  <a:pt x="0" y="6399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830047" y="653645"/>
            <a:ext cx="9879016" cy="74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19"/>
              </a:lnSpc>
              <a:spcBef>
                <a:spcPct val="0"/>
              </a:spcBef>
            </a:pPr>
            <a:r>
              <a:rPr lang="en-US" sz="4766">
                <a:solidFill>
                  <a:srgbClr val="FFFFFF"/>
                </a:solidFill>
                <a:latin typeface="Now Bold"/>
              </a:rPr>
              <a:t>LEARNINGS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06804" y="7516300"/>
            <a:ext cx="6231975" cy="112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519"/>
              </a:lnSpc>
              <a:spcBef>
                <a:spcPct val="0"/>
              </a:spcBef>
            </a:pPr>
            <a:r>
              <a:rPr lang="en-US" sz="3274">
                <a:solidFill>
                  <a:srgbClr val="4BD1FB"/>
                </a:solidFill>
                <a:latin typeface="DM Sans Bold"/>
              </a:rPr>
              <a:t>Collaboration, teamwork and industry practices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30047" y="3376936"/>
            <a:ext cx="6564616" cy="170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519"/>
              </a:lnSpc>
              <a:spcBef>
                <a:spcPct val="0"/>
              </a:spcBef>
            </a:pPr>
            <a:r>
              <a:rPr lang="en-US" sz="3274">
                <a:solidFill>
                  <a:srgbClr val="4BD1FB"/>
                </a:solidFill>
                <a:latin typeface="DM Sans Bold"/>
              </a:rPr>
              <a:t>Making changes according to requirements and frontend  backend integration.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30047" y="5329866"/>
            <a:ext cx="5538972" cy="170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519"/>
              </a:lnSpc>
              <a:spcBef>
                <a:spcPct val="0"/>
              </a:spcBef>
            </a:pPr>
            <a:r>
              <a:rPr lang="en-US" sz="3274">
                <a:solidFill>
                  <a:srgbClr val="4BD1FB"/>
                </a:solidFill>
                <a:latin typeface="DM Sans Bold"/>
              </a:rPr>
              <a:t>Project planning skills, financial and technical aspects of GCCM AND CPP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20371" y="1722825"/>
            <a:ext cx="5095450" cy="112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519"/>
              </a:lnSpc>
              <a:spcBef>
                <a:spcPct val="0"/>
              </a:spcBef>
            </a:pPr>
            <a:r>
              <a:rPr lang="en-US" sz="3274">
                <a:solidFill>
                  <a:srgbClr val="4BD1FB"/>
                </a:solidFill>
                <a:latin typeface="DM Sans Bold"/>
              </a:rPr>
              <a:t>React, Node js, Express and OracleDB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5780554" y="3832897"/>
            <a:ext cx="773236" cy="793432"/>
          </a:xfrm>
          <a:custGeom>
            <a:avLst/>
            <a:gdLst/>
            <a:ahLst/>
            <a:cxnLst/>
            <a:rect r="r" b="b" t="t" l="l"/>
            <a:pathLst>
              <a:path h="793432" w="773236">
                <a:moveTo>
                  <a:pt x="0" y="0"/>
                </a:moveTo>
                <a:lnTo>
                  <a:pt x="773236" y="0"/>
                </a:lnTo>
                <a:lnTo>
                  <a:pt x="773236" y="793432"/>
                </a:lnTo>
                <a:lnTo>
                  <a:pt x="0" y="79343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20213" y="4413560"/>
            <a:ext cx="10434893" cy="130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1367" y="2386902"/>
            <a:ext cx="3732203" cy="3246756"/>
            <a:chOff x="0" y="0"/>
            <a:chExt cx="991873" cy="862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>
              <a:solidFill>
                <a:srgbClr val="FFFFFF"/>
              </a:solidFill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656500" y="4609776"/>
            <a:ext cx="314669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528016" y="2386902"/>
            <a:ext cx="3732203" cy="3246756"/>
            <a:chOff x="0" y="0"/>
            <a:chExt cx="991873" cy="8628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>
              <a:solidFill>
                <a:srgbClr val="FFFFFF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5738399" y="4609776"/>
            <a:ext cx="314669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1367" y="6366956"/>
            <a:ext cx="3732203" cy="3217443"/>
            <a:chOff x="0" y="0"/>
            <a:chExt cx="991873" cy="855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1873" cy="855070"/>
            </a:xfrm>
            <a:custGeom>
              <a:avLst/>
              <a:gdLst/>
              <a:ahLst/>
              <a:cxnLst/>
              <a:rect r="r" b="b" t="t" l="l"/>
              <a:pathLst>
                <a:path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>
              <a:solidFill>
                <a:srgbClr val="FFFFFF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1656500" y="8589830"/>
            <a:ext cx="314669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5528016" y="6366956"/>
            <a:ext cx="3732203" cy="3217443"/>
            <a:chOff x="0" y="0"/>
            <a:chExt cx="991873" cy="855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1873" cy="855070"/>
            </a:xfrm>
            <a:custGeom>
              <a:avLst/>
              <a:gdLst/>
              <a:ahLst/>
              <a:cxnLst/>
              <a:rect r="r" b="b" t="t" l="l"/>
              <a:pathLst>
                <a:path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>
              <a:solidFill>
                <a:srgbClr val="FFFFFF"/>
              </a:solidFill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738399" y="8589830"/>
            <a:ext cx="314669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0507994" y="1870016"/>
            <a:ext cx="6992751" cy="8074770"/>
            <a:chOff x="0" y="0"/>
            <a:chExt cx="54991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solidFill>
              <a:srgbClr val="56A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9613935" y="2386902"/>
            <a:ext cx="3732203" cy="3246756"/>
            <a:chOff x="0" y="0"/>
            <a:chExt cx="991873" cy="8628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>
              <a:solidFill>
                <a:srgbClr val="FFFFFF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9824318" y="4609776"/>
            <a:ext cx="314669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9613935" y="6366956"/>
            <a:ext cx="3732203" cy="3217443"/>
            <a:chOff x="0" y="0"/>
            <a:chExt cx="991873" cy="8550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91873" cy="855070"/>
            </a:xfrm>
            <a:custGeom>
              <a:avLst/>
              <a:gdLst/>
              <a:ahLst/>
              <a:cxnLst/>
              <a:rect r="r" b="b" t="t" l="l"/>
              <a:pathLst>
                <a:path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>
              <a:solidFill>
                <a:srgbClr val="FFFFFF"/>
              </a:solidFill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>
            <a:off x="9824318" y="8589830"/>
            <a:ext cx="3146696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541367" y="407368"/>
            <a:ext cx="12050933" cy="173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747"/>
              </a:lnSpc>
              <a:spcBef>
                <a:spcPct val="0"/>
              </a:spcBef>
            </a:pPr>
            <a:r>
              <a:rPr lang="en-US" sz="11456">
                <a:solidFill>
                  <a:srgbClr val="56AEFF"/>
                </a:solidFill>
                <a:latin typeface="Now Bold"/>
              </a:rPr>
              <a:t>OVERVIEW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56500" y="4838512"/>
            <a:ext cx="3311438" cy="44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696">
                <a:solidFill>
                  <a:srgbClr val="FFFFFF"/>
                </a:solidFill>
                <a:latin typeface="DM Sans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76919" y="2526813"/>
            <a:ext cx="3070600" cy="1926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2"/>
              </a:lnSpc>
            </a:pPr>
            <a:r>
              <a:rPr lang="en-US" sz="2791">
                <a:solidFill>
                  <a:srgbClr val="FFFFFF"/>
                </a:solidFill>
                <a:latin typeface="DM Sans Bold"/>
              </a:rPr>
              <a:t>BARCLAYS IB &amp; CASH MANAGEMENT SYSTEM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38399" y="4838512"/>
            <a:ext cx="3311438" cy="44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696">
                <a:solidFill>
                  <a:srgbClr val="FFFFFF"/>
                </a:solidFill>
                <a:latin typeface="DM Sans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07088" y="3012569"/>
            <a:ext cx="3073330" cy="955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790">
                <a:solidFill>
                  <a:srgbClr val="FFFFFF"/>
                </a:solidFill>
                <a:latin typeface="DM Sans Bold"/>
              </a:rPr>
              <a:t>CPP AND GCCM UNDERSTANDING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56500" y="8818566"/>
            <a:ext cx="3311438" cy="44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696">
                <a:solidFill>
                  <a:srgbClr val="FFFFFF"/>
                </a:solidFill>
                <a:latin typeface="DM Sans"/>
              </a:rPr>
              <a:t>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22620" y="7004894"/>
            <a:ext cx="2414456" cy="955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790">
                <a:solidFill>
                  <a:srgbClr val="FFFFFF"/>
                </a:solidFill>
                <a:latin typeface="DM Sans Bold"/>
              </a:rPr>
              <a:t>FUTURE SCOPE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38399" y="8818566"/>
            <a:ext cx="3311438" cy="44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696">
                <a:solidFill>
                  <a:srgbClr val="FFFFFF"/>
                </a:solidFill>
                <a:latin typeface="DM Sans"/>
              </a:rPr>
              <a:t>05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104519" y="7247782"/>
            <a:ext cx="2414456" cy="46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790">
                <a:solidFill>
                  <a:srgbClr val="FFFFFF"/>
                </a:solidFill>
                <a:latin typeface="DM Sans Bold"/>
              </a:rPr>
              <a:t>LEARNINGS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24318" y="4838512"/>
            <a:ext cx="3311438" cy="44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696">
                <a:solidFill>
                  <a:srgbClr val="FFFFFF"/>
                </a:solidFill>
                <a:latin typeface="DM Sans"/>
              </a:rPr>
              <a:t>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90437" y="3255457"/>
            <a:ext cx="2414456" cy="46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790">
                <a:solidFill>
                  <a:srgbClr val="FFFFFF"/>
                </a:solidFill>
                <a:latin typeface="DM Sans Bold"/>
              </a:rPr>
              <a:t>MY TASK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24318" y="8818566"/>
            <a:ext cx="3311438" cy="44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696">
                <a:solidFill>
                  <a:srgbClr val="FFFFFF"/>
                </a:solidFill>
                <a:latin typeface="DM Sans"/>
              </a:rPr>
              <a:t>06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72808" y="7247782"/>
            <a:ext cx="2414456" cy="46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790">
                <a:solidFill>
                  <a:srgbClr val="FFFFFF"/>
                </a:solidFill>
                <a:latin typeface="DM Sans Bold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9646" y="3524618"/>
            <a:ext cx="4161751" cy="1184729"/>
            <a:chOff x="0" y="0"/>
            <a:chExt cx="2565722" cy="730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13234" y="4709346"/>
            <a:ext cx="4161751" cy="1184729"/>
            <a:chOff x="0" y="0"/>
            <a:chExt cx="2565722" cy="7303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44052" y="5894075"/>
            <a:ext cx="4161751" cy="1184729"/>
            <a:chOff x="0" y="0"/>
            <a:chExt cx="2565722" cy="7303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10743" y="7076713"/>
            <a:ext cx="4161751" cy="1184729"/>
            <a:chOff x="0" y="0"/>
            <a:chExt cx="2565722" cy="7303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21468" y="4958899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Corporate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87880" y="3774170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Retail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67030" y="6143627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Investment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242918" y="707880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1827" y="601070"/>
            <a:ext cx="17466948" cy="182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3"/>
              </a:lnSpc>
            </a:pPr>
            <a:r>
              <a:rPr lang="en-US" sz="5344">
                <a:solidFill>
                  <a:srgbClr val="56AEFF"/>
                </a:solidFill>
                <a:latin typeface="Now Bold"/>
              </a:rPr>
              <a:t>BARCLAYS IB &amp; CASH MANAGEMENT SYSTEM</a:t>
            </a:r>
          </a:p>
          <a:p>
            <a:pPr algn="ctr" marL="0" indent="0" lvl="0">
              <a:lnSpc>
                <a:spcPts val="7973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65636" y="1837761"/>
            <a:ext cx="15269774" cy="103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64"/>
              </a:lnSpc>
              <a:spcBef>
                <a:spcPct val="0"/>
              </a:spcBef>
            </a:pPr>
            <a:r>
              <a:rPr lang="en-US" sz="3017">
                <a:solidFill>
                  <a:srgbClr val="FFFFFF"/>
                </a:solidFill>
                <a:latin typeface="DM Sans Bold"/>
              </a:rPr>
              <a:t>Barclays Bank is a major multi-national financial institution with a wide range of financial services.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110743" y="8261442"/>
            <a:ext cx="4161751" cy="1184729"/>
            <a:chOff x="0" y="0"/>
            <a:chExt cx="2565722" cy="7303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110743" y="5891984"/>
            <a:ext cx="4161751" cy="1184729"/>
            <a:chOff x="0" y="0"/>
            <a:chExt cx="2565722" cy="73038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571464" y="6143627"/>
            <a:ext cx="3388829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Front Office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580989" y="7326265"/>
            <a:ext cx="3388829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 Middle Office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552414" y="8510994"/>
            <a:ext cx="3388829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Back Office</a:t>
            </a:r>
          </a:p>
        </p:txBody>
      </p:sp>
      <p:sp>
        <p:nvSpPr>
          <p:cNvPr name="AutoShape 30" id="30"/>
          <p:cNvSpPr/>
          <p:nvPr/>
        </p:nvSpPr>
        <p:spPr>
          <a:xfrm flipV="true">
            <a:off x="6605803" y="6484349"/>
            <a:ext cx="1834543" cy="209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12272850" y="8825234"/>
            <a:ext cx="1154301" cy="952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13097549" y="8232870"/>
            <a:ext cx="4161751" cy="1184729"/>
            <a:chOff x="0" y="0"/>
            <a:chExt cx="2565722" cy="7303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3291798" y="8223338"/>
            <a:ext cx="3615488" cy="125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3623">
                <a:solidFill>
                  <a:srgbClr val="051D40"/>
                </a:solidFill>
                <a:latin typeface="DM Sans Bold"/>
              </a:rPr>
              <a:t>Markets Post trade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2528" y="1840751"/>
            <a:ext cx="16420569" cy="46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91"/>
              </a:lnSpc>
              <a:spcBef>
                <a:spcPct val="0"/>
              </a:spcBef>
            </a:pPr>
            <a:r>
              <a:rPr lang="en-US" sz="2820">
                <a:solidFill>
                  <a:srgbClr val="FFFFFF"/>
                </a:solidFill>
                <a:latin typeface="DM Sans"/>
              </a:rPr>
              <a:t>GCCM is an application inherited as part of M&amp;A's and has the same function as CPP.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223368"/>
            <a:ext cx="15764397" cy="122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 GCCM ARCHITECHTURE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600351" y="415016"/>
            <a:ext cx="13601514" cy="122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CPP ARCHITECHTURE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4526" y="1840751"/>
            <a:ext cx="14173165" cy="95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85"/>
              </a:lnSpc>
              <a:spcBef>
                <a:spcPct val="0"/>
              </a:spcBef>
            </a:pPr>
            <a:r>
              <a:rPr lang="en-US" sz="2815">
                <a:solidFill>
                  <a:srgbClr val="FFFFFF"/>
                </a:solidFill>
                <a:latin typeface="DM Sans"/>
              </a:rPr>
              <a:t>CPP  is a legacy application developed for the purpose of setting securities trade cash settlements to beneficiaries.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226" y="7567013"/>
            <a:ext cx="1225373" cy="9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4"/>
              </a:lnSpc>
              <a:spcBef>
                <a:spcPct val="0"/>
              </a:spcBef>
            </a:pPr>
            <a:r>
              <a:rPr lang="en-US" sz="5575">
                <a:solidFill>
                  <a:srgbClr val="4BD1FB"/>
                </a:solidFill>
                <a:latin typeface="DM Sans Bold"/>
              </a:rPr>
              <a:t>04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982623" y="4586506"/>
            <a:ext cx="4432959" cy="1427059"/>
            <a:chOff x="0" y="0"/>
            <a:chExt cx="4289760" cy="1380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9806" cy="1380998"/>
            </a:xfrm>
            <a:custGeom>
              <a:avLst/>
              <a:gdLst/>
              <a:ahLst/>
              <a:cxnLst/>
              <a:rect r="r" b="b" t="t" l="l"/>
              <a:pathLst>
                <a:path h="1380998" w="4289806">
                  <a:moveTo>
                    <a:pt x="4013454" y="876173"/>
                  </a:moveTo>
                  <a:lnTo>
                    <a:pt x="3530854" y="0"/>
                  </a:lnTo>
                  <a:lnTo>
                    <a:pt x="758825" y="0"/>
                  </a:lnTo>
                  <a:lnTo>
                    <a:pt x="279400" y="876173"/>
                  </a:lnTo>
                  <a:lnTo>
                    <a:pt x="0" y="1380998"/>
                  </a:lnTo>
                  <a:lnTo>
                    <a:pt x="4289806" y="1380998"/>
                  </a:lnTo>
                  <a:lnTo>
                    <a:pt x="4013454" y="876173"/>
                  </a:lnTo>
                  <a:close/>
                </a:path>
              </a:pathLst>
            </a:custGeom>
            <a:solidFill>
              <a:srgbClr val="4BD1F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815942" y="1873011"/>
            <a:ext cx="2769297" cy="2611562"/>
            <a:chOff x="0" y="0"/>
            <a:chExt cx="2679840" cy="2527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79827" cy="2527173"/>
            </a:xfrm>
            <a:custGeom>
              <a:avLst/>
              <a:gdLst/>
              <a:ahLst/>
              <a:cxnLst/>
              <a:rect r="r" b="b" t="t" l="l"/>
              <a:pathLst>
                <a:path h="2527173" w="2679827">
                  <a:moveTo>
                    <a:pt x="1343152" y="0"/>
                  </a:moveTo>
                  <a:lnTo>
                    <a:pt x="0" y="2527173"/>
                  </a:lnTo>
                  <a:lnTo>
                    <a:pt x="2679827" y="2527173"/>
                  </a:lnTo>
                  <a:lnTo>
                    <a:pt x="1343152" y="0"/>
                  </a:lnTo>
                  <a:close/>
                </a:path>
              </a:pathLst>
            </a:custGeom>
            <a:solidFill>
              <a:srgbClr val="CFF4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35929" y="7686899"/>
            <a:ext cx="8123371" cy="1571401"/>
            <a:chOff x="0" y="0"/>
            <a:chExt cx="7860960" cy="1520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60919" cy="1520698"/>
            </a:xfrm>
            <a:custGeom>
              <a:avLst/>
              <a:gdLst/>
              <a:ahLst/>
              <a:cxnLst/>
              <a:rect r="r" b="b" t="t" l="l"/>
              <a:pathLst>
                <a:path h="1520698" w="7860919">
                  <a:moveTo>
                    <a:pt x="879475" y="0"/>
                  </a:moveTo>
                  <a:lnTo>
                    <a:pt x="0" y="1520698"/>
                  </a:lnTo>
                  <a:lnTo>
                    <a:pt x="3933698" y="1520698"/>
                  </a:lnTo>
                  <a:lnTo>
                    <a:pt x="7860919" y="1520698"/>
                  </a:lnTo>
                  <a:lnTo>
                    <a:pt x="6981571" y="0"/>
                  </a:lnTo>
                  <a:lnTo>
                    <a:pt x="879475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16567" y="6131866"/>
            <a:ext cx="6168048" cy="1424082"/>
            <a:chOff x="0" y="0"/>
            <a:chExt cx="5968800" cy="13780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968746" cy="1378077"/>
            </a:xfrm>
            <a:custGeom>
              <a:avLst/>
              <a:gdLst/>
              <a:ahLst/>
              <a:cxnLst/>
              <a:rect r="r" b="b" t="t" l="l"/>
              <a:pathLst>
                <a:path h="1378077" w="5968746">
                  <a:moveTo>
                    <a:pt x="5194173" y="0"/>
                  </a:moveTo>
                  <a:lnTo>
                    <a:pt x="774700" y="0"/>
                  </a:lnTo>
                  <a:lnTo>
                    <a:pt x="0" y="1378077"/>
                  </a:lnTo>
                  <a:lnTo>
                    <a:pt x="5968746" y="1378077"/>
                  </a:lnTo>
                  <a:lnTo>
                    <a:pt x="5194173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</p:grpSp>
      <p:sp>
        <p:nvSpPr>
          <p:cNvPr name="AutoShape 11" id="11"/>
          <p:cNvSpPr/>
          <p:nvPr/>
        </p:nvSpPr>
        <p:spPr>
          <a:xfrm flipV="true">
            <a:off x="13197614" y="7555945"/>
            <a:ext cx="2976" cy="520571"/>
          </a:xfrm>
          <a:prstGeom prst="line">
            <a:avLst/>
          </a:prstGeom>
          <a:ln cap="flat" w="38100">
            <a:solidFill>
              <a:srgbClr val="FFFBF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505268" y="7633759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H="true" flipV="true">
            <a:off x="1373204" y="4544964"/>
            <a:ext cx="749974" cy="0"/>
          </a:xfrm>
          <a:prstGeom prst="line">
            <a:avLst/>
          </a:prstGeom>
          <a:ln cap="flat" w="57150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292648" y="5997536"/>
            <a:ext cx="749974" cy="0"/>
          </a:xfrm>
          <a:prstGeom prst="line">
            <a:avLst/>
          </a:prstGeom>
          <a:ln cap="flat" w="57150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>
            <a:off x="1292648" y="7452784"/>
            <a:ext cx="749974" cy="0"/>
          </a:xfrm>
          <a:prstGeom prst="line">
            <a:avLst/>
          </a:prstGeom>
          <a:ln cap="flat" w="57150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3156539" y="5969070"/>
            <a:ext cx="2976" cy="520571"/>
          </a:xfrm>
          <a:prstGeom prst="line">
            <a:avLst/>
          </a:prstGeom>
          <a:ln cap="flat" w="38100">
            <a:solidFill>
              <a:srgbClr val="FFFBF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V="true">
            <a:off x="13115463" y="4516498"/>
            <a:ext cx="2976" cy="520571"/>
          </a:xfrm>
          <a:prstGeom prst="line">
            <a:avLst/>
          </a:prstGeom>
          <a:ln cap="flat" w="38100">
            <a:solidFill>
              <a:srgbClr val="FFFBF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702737" y="8166039"/>
            <a:ext cx="559773" cy="712674"/>
          </a:xfrm>
          <a:custGeom>
            <a:avLst/>
            <a:gdLst/>
            <a:ahLst/>
            <a:cxnLst/>
            <a:rect r="r" b="b" t="t" l="l"/>
            <a:pathLst>
              <a:path h="712674" w="559773">
                <a:moveTo>
                  <a:pt x="0" y="0"/>
                </a:moveTo>
                <a:lnTo>
                  <a:pt x="559772" y="0"/>
                </a:lnTo>
                <a:lnTo>
                  <a:pt x="559772" y="712674"/>
                </a:lnTo>
                <a:lnTo>
                  <a:pt x="0" y="7126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476832" y="6633684"/>
            <a:ext cx="808743" cy="788157"/>
          </a:xfrm>
          <a:custGeom>
            <a:avLst/>
            <a:gdLst/>
            <a:ahLst/>
            <a:cxnLst/>
            <a:rect r="r" b="b" t="t" l="l"/>
            <a:pathLst>
              <a:path h="788157" w="808743">
                <a:moveTo>
                  <a:pt x="0" y="0"/>
                </a:moveTo>
                <a:lnTo>
                  <a:pt x="808742" y="0"/>
                </a:lnTo>
                <a:lnTo>
                  <a:pt x="808742" y="788156"/>
                </a:lnTo>
                <a:lnTo>
                  <a:pt x="0" y="7881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743218" y="6588242"/>
            <a:ext cx="786583" cy="853295"/>
          </a:xfrm>
          <a:custGeom>
            <a:avLst/>
            <a:gdLst/>
            <a:ahLst/>
            <a:cxnLst/>
            <a:rect r="r" b="b" t="t" l="l"/>
            <a:pathLst>
              <a:path h="853295" w="786583">
                <a:moveTo>
                  <a:pt x="0" y="0"/>
                </a:moveTo>
                <a:lnTo>
                  <a:pt x="786583" y="0"/>
                </a:lnTo>
                <a:lnTo>
                  <a:pt x="786583" y="853295"/>
                </a:lnTo>
                <a:lnTo>
                  <a:pt x="0" y="853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004886" y="6523731"/>
            <a:ext cx="913512" cy="838770"/>
          </a:xfrm>
          <a:custGeom>
            <a:avLst/>
            <a:gdLst/>
            <a:ahLst/>
            <a:cxnLst/>
            <a:rect r="r" b="b" t="t" l="l"/>
            <a:pathLst>
              <a:path h="838770" w="913512">
                <a:moveTo>
                  <a:pt x="0" y="0"/>
                </a:moveTo>
                <a:lnTo>
                  <a:pt x="913511" y="0"/>
                </a:lnTo>
                <a:lnTo>
                  <a:pt x="913511" y="838770"/>
                </a:lnTo>
                <a:lnTo>
                  <a:pt x="0" y="838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739980" y="4784336"/>
            <a:ext cx="1003238" cy="1047768"/>
          </a:xfrm>
          <a:custGeom>
            <a:avLst/>
            <a:gdLst/>
            <a:ahLst/>
            <a:cxnLst/>
            <a:rect r="r" b="b" t="t" l="l"/>
            <a:pathLst>
              <a:path h="1047768" w="1003238">
                <a:moveTo>
                  <a:pt x="0" y="0"/>
                </a:moveTo>
                <a:lnTo>
                  <a:pt x="1003238" y="0"/>
                </a:lnTo>
                <a:lnTo>
                  <a:pt x="1003238" y="1047768"/>
                </a:lnTo>
                <a:lnTo>
                  <a:pt x="0" y="104776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596623" y="1779083"/>
            <a:ext cx="5801499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MY TASKS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5226" y="3161696"/>
            <a:ext cx="1225373" cy="9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4"/>
              </a:lnSpc>
              <a:spcBef>
                <a:spcPct val="0"/>
              </a:spcBef>
            </a:pPr>
            <a:r>
              <a:rPr lang="en-US" sz="5575">
                <a:solidFill>
                  <a:srgbClr val="4BD1FB"/>
                </a:solidFill>
                <a:latin typeface="DM Sans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5226" y="4631165"/>
            <a:ext cx="1225373" cy="9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4"/>
              </a:lnSpc>
              <a:spcBef>
                <a:spcPct val="0"/>
              </a:spcBef>
            </a:pPr>
            <a:r>
              <a:rPr lang="en-US" sz="5575">
                <a:solidFill>
                  <a:srgbClr val="4BD1FB"/>
                </a:solidFill>
                <a:latin typeface="DM Sans Bold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5226" y="6097545"/>
            <a:ext cx="1225373" cy="9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4"/>
              </a:lnSpc>
              <a:spcBef>
                <a:spcPct val="0"/>
              </a:spcBef>
            </a:pPr>
            <a:r>
              <a:rPr lang="en-US" sz="5575">
                <a:solidFill>
                  <a:srgbClr val="4BD1FB"/>
                </a:solidFill>
                <a:latin typeface="DM Sans Bold"/>
              </a:rPr>
              <a:t>03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20599" y="3484299"/>
            <a:ext cx="8119099" cy="4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2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DM Sans"/>
              </a:rPr>
              <a:t>DEMO UI based on workforce dynamics.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320599" y="4795217"/>
            <a:ext cx="8119099" cy="4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2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DM Sans"/>
              </a:rPr>
              <a:t>FIgma template for new design 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20599" y="6205500"/>
            <a:ext cx="8119099" cy="4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2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DM Sans"/>
              </a:rPr>
              <a:t>CPP and GCCM volume analysis dashboard creation.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20599" y="7667881"/>
            <a:ext cx="8119099" cy="4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2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DM Sans"/>
              </a:rPr>
              <a:t>Integration of dashboard wih back-end.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81203" y="9448800"/>
            <a:ext cx="3616300" cy="36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20"/>
              </a:lnSpc>
              <a:spcBef>
                <a:spcPct val="0"/>
              </a:spcBef>
            </a:pPr>
            <a:r>
              <a:rPr lang="en-US" sz="2350">
                <a:solidFill>
                  <a:srgbClr val="FFFFFF"/>
                </a:solidFill>
                <a:latin typeface="Now Bold"/>
              </a:rPr>
              <a:t>MY WORK FLOW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3529801" y="5018585"/>
            <a:ext cx="771522" cy="742064"/>
          </a:xfrm>
          <a:custGeom>
            <a:avLst/>
            <a:gdLst/>
            <a:ahLst/>
            <a:cxnLst/>
            <a:rect r="r" b="b" t="t" l="l"/>
            <a:pathLst>
              <a:path h="742064" w="771522">
                <a:moveTo>
                  <a:pt x="0" y="0"/>
                </a:moveTo>
                <a:lnTo>
                  <a:pt x="771522" y="0"/>
                </a:lnTo>
                <a:lnTo>
                  <a:pt x="771522" y="742064"/>
                </a:lnTo>
                <a:lnTo>
                  <a:pt x="0" y="7420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4918397" y="8175074"/>
            <a:ext cx="794285" cy="730742"/>
          </a:xfrm>
          <a:custGeom>
            <a:avLst/>
            <a:gdLst/>
            <a:ahLst/>
            <a:cxnLst/>
            <a:rect r="r" b="b" t="t" l="l"/>
            <a:pathLst>
              <a:path h="730742" w="794285">
                <a:moveTo>
                  <a:pt x="0" y="0"/>
                </a:moveTo>
                <a:lnTo>
                  <a:pt x="794285" y="0"/>
                </a:lnTo>
                <a:lnTo>
                  <a:pt x="794285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821432" y="3157027"/>
            <a:ext cx="758318" cy="730742"/>
          </a:xfrm>
          <a:custGeom>
            <a:avLst/>
            <a:gdLst/>
            <a:ahLst/>
            <a:cxnLst/>
            <a:rect r="r" b="b" t="t" l="l"/>
            <a:pathLst>
              <a:path h="730742" w="758318">
                <a:moveTo>
                  <a:pt x="0" y="0"/>
                </a:moveTo>
                <a:lnTo>
                  <a:pt x="758317" y="0"/>
                </a:lnTo>
                <a:lnTo>
                  <a:pt x="758317" y="730743"/>
                </a:lnTo>
                <a:lnTo>
                  <a:pt x="0" y="7307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3636276" y="8201944"/>
            <a:ext cx="665047" cy="640863"/>
          </a:xfrm>
          <a:custGeom>
            <a:avLst/>
            <a:gdLst/>
            <a:ahLst/>
            <a:cxnLst/>
            <a:rect r="r" b="b" t="t" l="l"/>
            <a:pathLst>
              <a:path h="640863" w="665047">
                <a:moveTo>
                  <a:pt x="0" y="0"/>
                </a:moveTo>
                <a:lnTo>
                  <a:pt x="665047" y="0"/>
                </a:lnTo>
                <a:lnTo>
                  <a:pt x="665047" y="640864"/>
                </a:lnTo>
                <a:lnTo>
                  <a:pt x="0" y="64086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906511" y="8251274"/>
            <a:ext cx="758127" cy="672665"/>
          </a:xfrm>
          <a:custGeom>
            <a:avLst/>
            <a:gdLst/>
            <a:ahLst/>
            <a:cxnLst/>
            <a:rect r="r" b="b" t="t" l="l"/>
            <a:pathLst>
              <a:path h="672665" w="758127">
                <a:moveTo>
                  <a:pt x="0" y="0"/>
                </a:moveTo>
                <a:lnTo>
                  <a:pt x="758127" y="0"/>
                </a:lnTo>
                <a:lnTo>
                  <a:pt x="758127" y="672665"/>
                </a:lnTo>
                <a:lnTo>
                  <a:pt x="0" y="67266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12113" y="738325"/>
            <a:ext cx="9884935" cy="97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711"/>
              </a:lnSpc>
              <a:spcBef>
                <a:spcPct val="0"/>
              </a:spcBef>
            </a:pPr>
            <a:r>
              <a:rPr lang="en-US" sz="6426">
                <a:solidFill>
                  <a:srgbClr val="56AEFF"/>
                </a:solidFill>
                <a:latin typeface="Now Bold"/>
              </a:rPr>
              <a:t>CHALLENGES FACED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975317" y="-2198044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2467" y="8377832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15472" y="3338228"/>
            <a:ext cx="4006786" cy="4114800"/>
          </a:xfrm>
          <a:custGeom>
            <a:avLst/>
            <a:gdLst/>
            <a:ahLst/>
            <a:cxnLst/>
            <a:rect r="r" b="b" t="t" l="l"/>
            <a:pathLst>
              <a:path h="4114800" w="4006786">
                <a:moveTo>
                  <a:pt x="0" y="0"/>
                </a:moveTo>
                <a:lnTo>
                  <a:pt x="4006787" y="0"/>
                </a:lnTo>
                <a:lnTo>
                  <a:pt x="4006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76216" y="3927080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76977" y="3927080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6216" y="5728887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4899" y="6014549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22259" y="3573818"/>
            <a:ext cx="12465741" cy="387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65598" indent="-482799" lvl="1">
              <a:lnSpc>
                <a:spcPts val="6171"/>
              </a:lnSpc>
              <a:buFont typeface="Arial"/>
              <a:buChar char="•"/>
            </a:pPr>
            <a:r>
              <a:rPr lang="en-US" sz="4472" spc="438">
                <a:solidFill>
                  <a:srgbClr val="F5FFF5"/>
                </a:solidFill>
                <a:latin typeface="DM Sans"/>
              </a:rPr>
              <a:t>Database Integration</a:t>
            </a:r>
          </a:p>
          <a:p>
            <a:pPr marL="965598" indent="-482799" lvl="1">
              <a:lnSpc>
                <a:spcPts val="6171"/>
              </a:lnSpc>
              <a:buFont typeface="Arial"/>
              <a:buChar char="•"/>
            </a:pPr>
            <a:r>
              <a:rPr lang="en-US" sz="4472" spc="438">
                <a:solidFill>
                  <a:srgbClr val="F5FFF5"/>
                </a:solidFill>
                <a:latin typeface="DM Sans"/>
              </a:rPr>
              <a:t>Installation of stacks as per Barclays tech infrastructure.</a:t>
            </a:r>
          </a:p>
          <a:p>
            <a:pPr>
              <a:lnSpc>
                <a:spcPts val="6171"/>
              </a:lnSpc>
            </a:pPr>
          </a:p>
          <a:p>
            <a:pPr>
              <a:lnSpc>
                <a:spcPts val="617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58366" y="0"/>
            <a:ext cx="9658350" cy="10287000"/>
            <a:chOff x="0" y="0"/>
            <a:chExt cx="25437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437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43763">
                  <a:moveTo>
                    <a:pt x="0" y="0"/>
                  </a:moveTo>
                  <a:lnTo>
                    <a:pt x="2543763" y="0"/>
                  </a:lnTo>
                  <a:lnTo>
                    <a:pt x="25437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21151" y="314325"/>
            <a:ext cx="824569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GOALS AND 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92518" y="1475160"/>
            <a:ext cx="425633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4BD1FB"/>
                </a:solidFill>
                <a:latin typeface="DM Sans Bold"/>
              </a:rPr>
              <a:t>Audience</a:t>
            </a:r>
          </a:p>
        </p:txBody>
      </p:sp>
      <p:sp>
        <p:nvSpPr>
          <p:cNvPr name="AutoShape 7" id="7"/>
          <p:cNvSpPr/>
          <p:nvPr/>
        </p:nvSpPr>
        <p:spPr>
          <a:xfrm>
            <a:off x="4919830" y="3077435"/>
            <a:ext cx="8735422" cy="0"/>
          </a:xfrm>
          <a:prstGeom prst="line">
            <a:avLst/>
          </a:prstGeom>
          <a:ln cap="flat" w="47625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065759" y="3177447"/>
            <a:ext cx="713827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4BD1FB"/>
                </a:solidFill>
                <a:latin typeface="DM Sans Bold"/>
              </a:rPr>
              <a:t>How it helps</a:t>
            </a:r>
          </a:p>
        </p:txBody>
      </p:sp>
      <p:sp>
        <p:nvSpPr>
          <p:cNvPr name="AutoShape 9" id="9"/>
          <p:cNvSpPr/>
          <p:nvPr/>
        </p:nvSpPr>
        <p:spPr>
          <a:xfrm>
            <a:off x="4919830" y="6316959"/>
            <a:ext cx="8735422" cy="0"/>
          </a:xfrm>
          <a:prstGeom prst="line">
            <a:avLst/>
          </a:prstGeom>
          <a:ln cap="flat" w="47625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7214096" y="1147879"/>
            <a:ext cx="6902620" cy="38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Internal stakeholders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7665174" y="1363907"/>
            <a:ext cx="1478826" cy="454065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7661560" y="1836183"/>
            <a:ext cx="1488031" cy="493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8958136" y="1656135"/>
            <a:ext cx="2009570" cy="38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End users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661554" y="1872164"/>
            <a:ext cx="1296582" cy="511735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9060379" y="2185590"/>
            <a:ext cx="3125756" cy="38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Higher Management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3225072"/>
            <a:ext cx="3137099" cy="37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Streamlined Operations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9598" y="3758296"/>
            <a:ext cx="3137099" cy="37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Better driven decisions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9598" y="4295128"/>
            <a:ext cx="3137099" cy="37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Increased efficiency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49598" y="4854867"/>
            <a:ext cx="3857968" cy="37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Enhanced risk managament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5394766"/>
            <a:ext cx="3857968" cy="377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Cost management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8124159" y="3437871"/>
            <a:ext cx="1019841" cy="165174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8121114" y="3621850"/>
            <a:ext cx="1028484" cy="349245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8121114" y="3621850"/>
            <a:ext cx="1028484" cy="886076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8121114" y="3603045"/>
            <a:ext cx="1028484" cy="1464621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8121114" y="3621850"/>
            <a:ext cx="1022886" cy="1985714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5021151" y="6483646"/>
            <a:ext cx="8727716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4BD1FB"/>
                </a:solidFill>
                <a:latin typeface="DM Sans Bold"/>
              </a:rPr>
              <a:t>Constinuous System Improvement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5419101" y="8579846"/>
            <a:ext cx="1532814" cy="277537"/>
          </a:xfrm>
          <a:prstGeom prst="rect">
            <a:avLst/>
          </a:prstGeom>
          <a:solidFill>
            <a:srgbClr val="7CD4D2"/>
          </a:solidFill>
        </p:spPr>
      </p:sp>
      <p:sp>
        <p:nvSpPr>
          <p:cNvPr name="AutoShape 28" id="28"/>
          <p:cNvSpPr/>
          <p:nvPr/>
        </p:nvSpPr>
        <p:spPr>
          <a:xfrm rot="0">
            <a:off x="6951915" y="8579846"/>
            <a:ext cx="1532814" cy="277537"/>
          </a:xfrm>
          <a:prstGeom prst="rect">
            <a:avLst/>
          </a:prstGeom>
          <a:solidFill>
            <a:srgbClr val="4AB1B4"/>
          </a:solidFill>
        </p:spPr>
      </p:sp>
      <p:sp>
        <p:nvSpPr>
          <p:cNvPr name="AutoShape 29" id="29"/>
          <p:cNvSpPr/>
          <p:nvPr/>
        </p:nvSpPr>
        <p:spPr>
          <a:xfrm rot="0">
            <a:off x="8484729" y="8579846"/>
            <a:ext cx="1532814" cy="277537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30" id="30"/>
          <p:cNvSpPr/>
          <p:nvPr/>
        </p:nvSpPr>
        <p:spPr>
          <a:xfrm rot="0">
            <a:off x="10017544" y="8579846"/>
            <a:ext cx="1532814" cy="277537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31" id="31"/>
          <p:cNvSpPr/>
          <p:nvPr/>
        </p:nvSpPr>
        <p:spPr>
          <a:xfrm rot="0">
            <a:off x="11550358" y="8579846"/>
            <a:ext cx="1532814" cy="277537"/>
          </a:xfrm>
          <a:prstGeom prst="rect">
            <a:avLst/>
          </a:prstGeom>
          <a:solidFill>
            <a:srgbClr val="13538A"/>
          </a:solidFill>
        </p:spPr>
      </p:sp>
      <p:grpSp>
        <p:nvGrpSpPr>
          <p:cNvPr name="Group 32" id="32"/>
          <p:cNvGrpSpPr/>
          <p:nvPr/>
        </p:nvGrpSpPr>
        <p:grpSpPr>
          <a:xfrm rot="0">
            <a:off x="5289812" y="9146450"/>
            <a:ext cx="1791391" cy="1422762"/>
            <a:chOff x="0" y="0"/>
            <a:chExt cx="2388521" cy="1897016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453601"/>
              <a:ext cx="2388521" cy="1443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1"/>
                </a:lnSpc>
              </a:pPr>
              <a:r>
                <a:rPr lang="en-US" sz="1961" spc="58">
                  <a:solidFill>
                    <a:srgbClr val="FFFFFF"/>
                  </a:solidFill>
                  <a:latin typeface="Aileron"/>
                </a:rPr>
                <a:t>Inital Implementation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28575"/>
              <a:ext cx="2388521" cy="318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032"/>
                </a:lnSpc>
              </a:pPr>
              <a:r>
                <a:rPr lang="en-US" sz="1451" spc="56" u="none">
                  <a:solidFill>
                    <a:srgbClr val="FFFFFF"/>
                  </a:solidFill>
                  <a:latin typeface="Aileron Bold"/>
                </a:rPr>
                <a:t>Stage 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656178" y="7245470"/>
            <a:ext cx="1885490" cy="1051337"/>
            <a:chOff x="0" y="0"/>
            <a:chExt cx="2513987" cy="1401783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453601"/>
              <a:ext cx="2513987" cy="948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1959" spc="58">
                  <a:solidFill>
                    <a:srgbClr val="FFFFFF"/>
                  </a:solidFill>
                  <a:latin typeface="Aileron"/>
                </a:rPr>
                <a:t>Common UI integration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-28575"/>
              <a:ext cx="2513987" cy="318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032"/>
                </a:lnSpc>
              </a:pPr>
              <a:r>
                <a:rPr lang="en-US" sz="1451" spc="56" u="none">
                  <a:solidFill>
                    <a:srgbClr val="FFFFFF"/>
                  </a:solidFill>
                  <a:latin typeface="Aileron Bold"/>
                </a:rPr>
                <a:t>Stage 2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129995" y="9146450"/>
            <a:ext cx="2242283" cy="1051337"/>
            <a:chOff x="0" y="0"/>
            <a:chExt cx="2989710" cy="1401783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453601"/>
              <a:ext cx="2989710" cy="948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1959" spc="58">
                  <a:solidFill>
                    <a:srgbClr val="FFFFFF"/>
                  </a:solidFill>
                  <a:latin typeface="Aileron"/>
                </a:rPr>
                <a:t>Performance optimization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-28575"/>
              <a:ext cx="2989710" cy="318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032"/>
                </a:lnSpc>
              </a:pPr>
              <a:r>
                <a:rPr lang="en-US" sz="1451" spc="56" u="none">
                  <a:solidFill>
                    <a:srgbClr val="FFFFFF"/>
                  </a:solidFill>
                  <a:latin typeface="Aileron Bold"/>
                </a:rPr>
                <a:t>Stage 3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344343" y="7083721"/>
            <a:ext cx="2839151" cy="1054091"/>
            <a:chOff x="0" y="0"/>
            <a:chExt cx="3785535" cy="1405455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457273"/>
              <a:ext cx="3785535" cy="948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1959" spc="58">
                  <a:solidFill>
                    <a:srgbClr val="FFFFFF"/>
                  </a:solidFill>
                  <a:latin typeface="Aileron"/>
                </a:rPr>
                <a:t>Advance features and insights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-28575"/>
              <a:ext cx="3785535" cy="322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032"/>
                </a:lnSpc>
              </a:pPr>
              <a:r>
                <a:rPr lang="en-US" sz="1451" spc="56" u="none">
                  <a:solidFill>
                    <a:srgbClr val="FFFFFF"/>
                  </a:solidFill>
                  <a:latin typeface="Aileron Bold"/>
                </a:rPr>
                <a:t>Stage 4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800832" y="9184550"/>
            <a:ext cx="3141954" cy="1051337"/>
            <a:chOff x="0" y="0"/>
            <a:chExt cx="4189272" cy="1401783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453601"/>
              <a:ext cx="4189272" cy="948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1959" spc="58">
                  <a:solidFill>
                    <a:srgbClr val="FFFFFF"/>
                  </a:solidFill>
                  <a:latin typeface="Aileron"/>
                </a:rPr>
                <a:t>Continuous service monitoring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28575"/>
              <a:ext cx="4189272" cy="318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032"/>
                </a:lnSpc>
              </a:pPr>
              <a:r>
                <a:rPr lang="en-US" sz="1451" spc="56" u="none">
                  <a:solidFill>
                    <a:srgbClr val="FFFFFF"/>
                  </a:solidFill>
                  <a:latin typeface="Aileron Bold"/>
                </a:rPr>
                <a:t>Stage 5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-10800000">
            <a:off x="6092301" y="8851852"/>
            <a:ext cx="186413" cy="161247"/>
          </a:xfrm>
          <a:custGeom>
            <a:avLst/>
            <a:gdLst/>
            <a:ahLst/>
            <a:cxnLst/>
            <a:rect r="r" b="b" t="t" l="l"/>
            <a:pathLst>
              <a:path h="161247" w="186413">
                <a:moveTo>
                  <a:pt x="0" y="0"/>
                </a:moveTo>
                <a:lnTo>
                  <a:pt x="186413" y="0"/>
                </a:lnTo>
                <a:lnTo>
                  <a:pt x="186413" y="161248"/>
                </a:lnTo>
                <a:lnTo>
                  <a:pt x="0" y="161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7625116" y="8424130"/>
            <a:ext cx="186413" cy="161247"/>
          </a:xfrm>
          <a:custGeom>
            <a:avLst/>
            <a:gdLst/>
            <a:ahLst/>
            <a:cxnLst/>
            <a:rect r="r" b="b" t="t" l="l"/>
            <a:pathLst>
              <a:path h="161247" w="186413">
                <a:moveTo>
                  <a:pt x="0" y="0"/>
                </a:moveTo>
                <a:lnTo>
                  <a:pt x="186413" y="0"/>
                </a:lnTo>
                <a:lnTo>
                  <a:pt x="186413" y="161247"/>
                </a:lnTo>
                <a:lnTo>
                  <a:pt x="0" y="161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-10800000">
            <a:off x="9157930" y="8851852"/>
            <a:ext cx="186413" cy="161247"/>
          </a:xfrm>
          <a:custGeom>
            <a:avLst/>
            <a:gdLst/>
            <a:ahLst/>
            <a:cxnLst/>
            <a:rect r="r" b="b" t="t" l="l"/>
            <a:pathLst>
              <a:path h="161247" w="186413">
                <a:moveTo>
                  <a:pt x="0" y="0"/>
                </a:moveTo>
                <a:lnTo>
                  <a:pt x="186413" y="0"/>
                </a:lnTo>
                <a:lnTo>
                  <a:pt x="186413" y="161248"/>
                </a:lnTo>
                <a:lnTo>
                  <a:pt x="0" y="161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-10800000">
            <a:off x="12223559" y="8851852"/>
            <a:ext cx="186413" cy="161247"/>
          </a:xfrm>
          <a:custGeom>
            <a:avLst/>
            <a:gdLst/>
            <a:ahLst/>
            <a:cxnLst/>
            <a:rect r="r" b="b" t="t" l="l"/>
            <a:pathLst>
              <a:path h="161247" w="186413">
                <a:moveTo>
                  <a:pt x="0" y="0"/>
                </a:moveTo>
                <a:lnTo>
                  <a:pt x="186413" y="0"/>
                </a:lnTo>
                <a:lnTo>
                  <a:pt x="186413" y="161248"/>
                </a:lnTo>
                <a:lnTo>
                  <a:pt x="0" y="1612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0690744" y="8424130"/>
            <a:ext cx="186413" cy="161247"/>
          </a:xfrm>
          <a:custGeom>
            <a:avLst/>
            <a:gdLst/>
            <a:ahLst/>
            <a:cxnLst/>
            <a:rect r="r" b="b" t="t" l="l"/>
            <a:pathLst>
              <a:path h="161247" w="186413">
                <a:moveTo>
                  <a:pt x="0" y="0"/>
                </a:moveTo>
                <a:lnTo>
                  <a:pt x="186414" y="0"/>
                </a:lnTo>
                <a:lnTo>
                  <a:pt x="186414" y="161247"/>
                </a:lnTo>
                <a:lnTo>
                  <a:pt x="0" y="1612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3123838" y="8424130"/>
            <a:ext cx="186413" cy="161247"/>
          </a:xfrm>
          <a:custGeom>
            <a:avLst/>
            <a:gdLst/>
            <a:ahLst/>
            <a:cxnLst/>
            <a:rect r="r" b="b" t="t" l="l"/>
            <a:pathLst>
              <a:path h="161247" w="186413">
                <a:moveTo>
                  <a:pt x="0" y="0"/>
                </a:moveTo>
                <a:lnTo>
                  <a:pt x="186413" y="0"/>
                </a:lnTo>
                <a:lnTo>
                  <a:pt x="186413" y="161247"/>
                </a:lnTo>
                <a:lnTo>
                  <a:pt x="0" y="1612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9093" y="1028700"/>
            <a:ext cx="12343887" cy="100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71537" y="3295238"/>
            <a:ext cx="24444575" cy="462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65598" indent="-482799" lvl="1">
              <a:lnSpc>
                <a:spcPts val="6171"/>
              </a:lnSpc>
              <a:buFont typeface="Arial"/>
              <a:buChar char="•"/>
            </a:pPr>
            <a:r>
              <a:rPr lang="en-US" sz="4472" spc="438">
                <a:solidFill>
                  <a:srgbClr val="F5FFF5"/>
                </a:solidFill>
                <a:latin typeface="DM Sans"/>
              </a:rPr>
              <a:t>Mobile Application.</a:t>
            </a:r>
          </a:p>
          <a:p>
            <a:pPr marL="965598" indent="-482799" lvl="1">
              <a:lnSpc>
                <a:spcPts val="6171"/>
              </a:lnSpc>
              <a:buFont typeface="Arial"/>
              <a:buChar char="•"/>
            </a:pPr>
            <a:r>
              <a:rPr lang="en-US" sz="4472" spc="438">
                <a:solidFill>
                  <a:srgbClr val="F5FFF5"/>
                </a:solidFill>
                <a:latin typeface="DM Sans"/>
              </a:rPr>
              <a:t>Integration with External Systems.</a:t>
            </a:r>
          </a:p>
          <a:p>
            <a:pPr marL="965598" indent="-482799" lvl="1">
              <a:lnSpc>
                <a:spcPts val="6171"/>
              </a:lnSpc>
              <a:buFont typeface="Arial"/>
              <a:buChar char="•"/>
            </a:pPr>
            <a:r>
              <a:rPr lang="en-US" sz="4472" spc="438">
                <a:solidFill>
                  <a:srgbClr val="F5FFF5"/>
                </a:solidFill>
                <a:latin typeface="DM Sans"/>
              </a:rPr>
              <a:t>Advanced Security Measures.</a:t>
            </a:r>
          </a:p>
          <a:p>
            <a:pPr marL="965598" indent="-482799" lvl="1">
              <a:lnSpc>
                <a:spcPts val="6171"/>
              </a:lnSpc>
              <a:buFont typeface="Arial"/>
              <a:buChar char="•"/>
            </a:pPr>
            <a:r>
              <a:rPr lang="en-US" sz="4472" spc="438">
                <a:solidFill>
                  <a:srgbClr val="F5FFF5"/>
                </a:solidFill>
                <a:latin typeface="DM Sans"/>
              </a:rPr>
              <a:t>Natural Language Processing.</a:t>
            </a:r>
          </a:p>
          <a:p>
            <a:pPr marL="965598" indent="-482799" lvl="1">
              <a:lnSpc>
                <a:spcPts val="6171"/>
              </a:lnSpc>
              <a:buFont typeface="Arial"/>
              <a:buChar char="•"/>
            </a:pPr>
            <a:r>
              <a:rPr lang="en-US" sz="4472" spc="438">
                <a:solidFill>
                  <a:srgbClr val="F5FFF5"/>
                </a:solidFill>
                <a:latin typeface="DM Sans"/>
              </a:rPr>
              <a:t>AI-Driven Insights.</a:t>
            </a:r>
          </a:p>
          <a:p>
            <a:pPr>
              <a:lnSpc>
                <a:spcPts val="617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DAFp3qbT0iM</dc:identifier>
  <dcterms:modified xsi:type="dcterms:W3CDTF">2011-08-01T06:04:30Z</dcterms:modified>
  <cp:revision>1</cp:revision>
  <dc:title>CPP AND GCCM</dc:title>
</cp:coreProperties>
</file>