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panose="020B0604020202020204" charset="0"/>
      <p:regular r:id="rId14"/>
    </p:embeddedFont>
    <p:embeddedFont>
      <p:font typeface="Bebas Neue Bold" panose="020B0604020202020204" charset="0"/>
      <p:regular r:id="rId15"/>
    </p:embeddedFont>
    <p:embeddedFont>
      <p:font typeface="Calibri" panose="020F0502020204030204" pitchFamily="34" charset="0"/>
      <p:regular r:id="rId16"/>
      <p:bold r:id="rId17"/>
      <p:italic r:id="rId18"/>
      <p:boldItalic r:id="rId19"/>
    </p:embeddedFont>
    <p:embeddedFont>
      <p:font typeface="Open Sans" panose="020B0604020202020204" charset="0"/>
      <p:regular r:id="rId20"/>
    </p:embeddedFont>
    <p:embeddedFont>
      <p:font typeface="Poppins" panose="020B0604020202020204" charset="0"/>
      <p:regular r:id="rId21"/>
    </p:embeddedFont>
    <p:embeddedFont>
      <p:font typeface="Poppi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3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6744950" cy="10287000"/>
          </a:xfrm>
          <a:custGeom>
            <a:avLst/>
            <a:gdLst/>
            <a:ahLst/>
            <a:cxnLst/>
            <a:rect l="l" t="t" r="r" b="b"/>
            <a:pathLst>
              <a:path w="16744950" h="10287000">
                <a:moveTo>
                  <a:pt x="0" y="0"/>
                </a:moveTo>
                <a:lnTo>
                  <a:pt x="16744950" y="0"/>
                </a:lnTo>
                <a:lnTo>
                  <a:pt x="1674495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grpSp>
        <p:nvGrpSpPr>
          <p:cNvPr id="3" name="Group 3"/>
          <p:cNvGrpSpPr/>
          <p:nvPr/>
        </p:nvGrpSpPr>
        <p:grpSpPr>
          <a:xfrm>
            <a:off x="-232668" y="3600450"/>
            <a:ext cx="16977618" cy="6891000"/>
            <a:chOff x="0" y="0"/>
            <a:chExt cx="4471471" cy="1814914"/>
          </a:xfrm>
        </p:grpSpPr>
        <p:sp>
          <p:nvSpPr>
            <p:cNvPr id="4" name="Freeform 4"/>
            <p:cNvSpPr/>
            <p:nvPr/>
          </p:nvSpPr>
          <p:spPr>
            <a:xfrm>
              <a:off x="0" y="0"/>
              <a:ext cx="4471471" cy="1814914"/>
            </a:xfrm>
            <a:custGeom>
              <a:avLst/>
              <a:gdLst/>
              <a:ahLst/>
              <a:cxnLst/>
              <a:rect l="l" t="t" r="r" b="b"/>
              <a:pathLst>
                <a:path w="4471471" h="1814914">
                  <a:moveTo>
                    <a:pt x="0" y="0"/>
                  </a:moveTo>
                  <a:lnTo>
                    <a:pt x="4471471" y="0"/>
                  </a:lnTo>
                  <a:lnTo>
                    <a:pt x="4471471" y="1814914"/>
                  </a:lnTo>
                  <a:lnTo>
                    <a:pt x="0" y="1814914"/>
                  </a:lnTo>
                  <a:close/>
                </a:path>
              </a:pathLst>
            </a:custGeom>
            <a:gradFill rotWithShape="1">
              <a:gsLst>
                <a:gs pos="0">
                  <a:srgbClr val="262F0E">
                    <a:alpha val="0"/>
                  </a:srgbClr>
                </a:gs>
                <a:gs pos="100000">
                  <a:srgbClr val="262F0E">
                    <a:alpha val="49000"/>
                  </a:srgbClr>
                </a:gs>
              </a:gsLst>
              <a:lin ang="5400000"/>
            </a:gradFill>
          </p:spPr>
        </p:sp>
        <p:sp>
          <p:nvSpPr>
            <p:cNvPr id="5" name="TextBox 5"/>
            <p:cNvSpPr txBox="1"/>
            <p:nvPr/>
          </p:nvSpPr>
          <p:spPr>
            <a:xfrm>
              <a:off x="0" y="-76200"/>
              <a:ext cx="4471471" cy="1891114"/>
            </a:xfrm>
            <a:prstGeom prst="rect">
              <a:avLst/>
            </a:prstGeom>
          </p:spPr>
          <p:txBody>
            <a:bodyPr lIns="50800" tIns="50800" rIns="50800" bIns="50800" rtlCol="0" anchor="ctr"/>
            <a:lstStyle/>
            <a:p>
              <a:pPr algn="ctr">
                <a:lnSpc>
                  <a:spcPts val="3589"/>
                </a:lnSpc>
              </a:pPr>
              <a:endParaRPr/>
            </a:p>
          </p:txBody>
        </p:sp>
      </p:grpSp>
      <p:grpSp>
        <p:nvGrpSpPr>
          <p:cNvPr id="6" name="Group 6"/>
          <p:cNvGrpSpPr/>
          <p:nvPr/>
        </p:nvGrpSpPr>
        <p:grpSpPr>
          <a:xfrm>
            <a:off x="16744950" y="-786376"/>
            <a:ext cx="1899866" cy="11859752"/>
            <a:chOff x="0" y="0"/>
            <a:chExt cx="500376" cy="3123556"/>
          </a:xfrm>
        </p:grpSpPr>
        <p:sp>
          <p:nvSpPr>
            <p:cNvPr id="7" name="Freeform 7"/>
            <p:cNvSpPr/>
            <p:nvPr/>
          </p:nvSpPr>
          <p:spPr>
            <a:xfrm>
              <a:off x="0" y="0"/>
              <a:ext cx="500376" cy="3123556"/>
            </a:xfrm>
            <a:custGeom>
              <a:avLst/>
              <a:gdLst/>
              <a:ahLst/>
              <a:cxnLst/>
              <a:rect l="l" t="t" r="r" b="b"/>
              <a:pathLst>
                <a:path w="500376" h="3123556">
                  <a:moveTo>
                    <a:pt x="0" y="0"/>
                  </a:moveTo>
                  <a:lnTo>
                    <a:pt x="500376" y="0"/>
                  </a:lnTo>
                  <a:lnTo>
                    <a:pt x="500376" y="3123556"/>
                  </a:lnTo>
                  <a:lnTo>
                    <a:pt x="0" y="3123556"/>
                  </a:lnTo>
                  <a:close/>
                </a:path>
              </a:pathLst>
            </a:custGeom>
            <a:solidFill>
              <a:srgbClr val="262F0E"/>
            </a:solidFill>
          </p:spPr>
        </p:sp>
        <p:sp>
          <p:nvSpPr>
            <p:cNvPr id="8" name="TextBox 8"/>
            <p:cNvSpPr txBox="1"/>
            <p:nvPr/>
          </p:nvSpPr>
          <p:spPr>
            <a:xfrm>
              <a:off x="0" y="-76200"/>
              <a:ext cx="500376" cy="3199756"/>
            </a:xfrm>
            <a:prstGeom prst="rect">
              <a:avLst/>
            </a:prstGeom>
          </p:spPr>
          <p:txBody>
            <a:bodyPr lIns="50800" tIns="50800" rIns="50800" bIns="50800" rtlCol="0" anchor="ctr"/>
            <a:lstStyle/>
            <a:p>
              <a:pPr algn="ctr">
                <a:lnSpc>
                  <a:spcPts val="3589"/>
                </a:lnSpc>
              </a:pPr>
              <a:endParaRPr/>
            </a:p>
          </p:txBody>
        </p:sp>
      </p:grpSp>
      <p:sp>
        <p:nvSpPr>
          <p:cNvPr id="10" name="Freeform 10"/>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p:spPr>
      </p:sp>
      <p:sp>
        <p:nvSpPr>
          <p:cNvPr id="11" name="TextBox 11"/>
          <p:cNvSpPr txBox="1"/>
          <p:nvPr/>
        </p:nvSpPr>
        <p:spPr>
          <a:xfrm>
            <a:off x="1645923" y="3971388"/>
            <a:ext cx="12243249" cy="3253265"/>
          </a:xfrm>
          <a:prstGeom prst="rect">
            <a:avLst/>
          </a:prstGeom>
        </p:spPr>
        <p:txBody>
          <a:bodyPr lIns="0" tIns="0" rIns="0" bIns="0" rtlCol="0" anchor="t">
            <a:spAutoFit/>
          </a:bodyPr>
          <a:lstStyle/>
          <a:p>
            <a:pPr algn="l">
              <a:lnSpc>
                <a:spcPts val="12423"/>
              </a:lnSpc>
            </a:pPr>
            <a:r>
              <a:rPr lang="en-US" sz="12676" b="1">
                <a:solidFill>
                  <a:srgbClr val="FFFFFF"/>
                </a:solidFill>
                <a:latin typeface="Bebas Neue Bold"/>
                <a:ea typeface="Bebas Neue Bold"/>
                <a:cs typeface="Bebas Neue Bold"/>
                <a:sym typeface="Bebas Neue Bold"/>
              </a:rPr>
              <a:t>RECONOCIMIENTO DE IMÁGENES SATELITALES</a:t>
            </a:r>
          </a:p>
        </p:txBody>
      </p:sp>
      <p:sp>
        <p:nvSpPr>
          <p:cNvPr id="12" name="TextBox 12"/>
          <p:cNvSpPr txBox="1"/>
          <p:nvPr/>
        </p:nvSpPr>
        <p:spPr>
          <a:xfrm>
            <a:off x="1645923" y="8439944"/>
            <a:ext cx="10543870" cy="469034"/>
          </a:xfrm>
          <a:prstGeom prst="rect">
            <a:avLst/>
          </a:prstGeom>
        </p:spPr>
        <p:txBody>
          <a:bodyPr lIns="0" tIns="0" rIns="0" bIns="0" rtlCol="0" anchor="t">
            <a:spAutoFit/>
          </a:bodyPr>
          <a:lstStyle/>
          <a:p>
            <a:pPr algn="l">
              <a:lnSpc>
                <a:spcPts val="3700"/>
              </a:lnSpc>
            </a:pPr>
            <a:r>
              <a:rPr lang="en-US" sz="2643" spc="79">
                <a:solidFill>
                  <a:srgbClr val="FFFFFF"/>
                </a:solidFill>
                <a:latin typeface="Poppins"/>
                <a:ea typeface="Poppins"/>
                <a:cs typeface="Poppins"/>
                <a:sym typeface="Poppins"/>
              </a:rPr>
              <a:t>Integrantes: Lucas Hernandez, Bastián Lira y Nicole Carillo</a:t>
            </a:r>
          </a:p>
          <a:p>
            <a:pPr algn="l">
              <a:lnSpc>
                <a:spcPts val="3700"/>
              </a:lnSpc>
              <a:spcBef>
                <a:spcPct val="0"/>
              </a:spcBef>
            </a:pPr>
            <a:r>
              <a:rPr lang="en-US" sz="2643" spc="79">
                <a:solidFill>
                  <a:srgbClr val="FFFFFF"/>
                </a:solidFill>
                <a:latin typeface="Poppins"/>
                <a:ea typeface="Poppins"/>
                <a:cs typeface="Poppins"/>
                <a:sym typeface="Poppins"/>
              </a:rPr>
              <a:t>Asignatura: Capstone</a:t>
            </a:r>
          </a:p>
        </p:txBody>
      </p:sp>
      <p:sp>
        <p:nvSpPr>
          <p:cNvPr id="13" name="TextBox 13"/>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
        <p:nvSpPr>
          <p:cNvPr id="14" name="TextBox 14"/>
          <p:cNvSpPr txBox="1"/>
          <p:nvPr/>
        </p:nvSpPr>
        <p:spPr>
          <a:xfrm>
            <a:off x="9038183" y="4876022"/>
            <a:ext cx="211634" cy="458755"/>
          </a:xfrm>
          <a:prstGeom prst="rect">
            <a:avLst/>
          </a:prstGeom>
        </p:spPr>
        <p:txBody>
          <a:bodyPr lIns="0" tIns="0" rIns="0" bIns="0" rtlCol="0" anchor="t">
            <a:spAutoFit/>
          </a:bodyPr>
          <a:lstStyle/>
          <a:p>
            <a:pPr algn="ctr">
              <a:lnSpc>
                <a:spcPts val="3589"/>
              </a:lnSpc>
              <a:spcBef>
                <a:spcPct val="0"/>
              </a:spcBef>
            </a:pPr>
            <a:r>
              <a:rPr lang="en-US" sz="2563" spc="76">
                <a:solidFill>
                  <a:srgbClr val="FFFFFF"/>
                </a:solidFill>
                <a:latin typeface="Poppins"/>
                <a:ea typeface="Poppins"/>
                <a:cs typeface="Poppins"/>
                <a:sym typeface="Poppins"/>
              </a:rPr>
              <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141864" y="-711416"/>
            <a:ext cx="15274636" cy="11709831"/>
            <a:chOff x="0" y="0"/>
            <a:chExt cx="4022949" cy="3084071"/>
          </a:xfrm>
        </p:grpSpPr>
        <p:sp>
          <p:nvSpPr>
            <p:cNvPr id="4" name="Freeform 4"/>
            <p:cNvSpPr/>
            <p:nvPr/>
          </p:nvSpPr>
          <p:spPr>
            <a:xfrm>
              <a:off x="0" y="0"/>
              <a:ext cx="4022949" cy="3084071"/>
            </a:xfrm>
            <a:custGeom>
              <a:avLst/>
              <a:gdLst/>
              <a:ahLst/>
              <a:cxnLst/>
              <a:rect l="l" t="t" r="r" b="b"/>
              <a:pathLst>
                <a:path w="4022949" h="3084071">
                  <a:moveTo>
                    <a:pt x="0" y="0"/>
                  </a:moveTo>
                  <a:lnTo>
                    <a:pt x="4022949" y="0"/>
                  </a:lnTo>
                  <a:lnTo>
                    <a:pt x="4022949" y="3084071"/>
                  </a:lnTo>
                  <a:lnTo>
                    <a:pt x="0" y="3084071"/>
                  </a:lnTo>
                  <a:close/>
                </a:path>
              </a:pathLst>
            </a:custGeom>
            <a:solidFill>
              <a:srgbClr val="262F0E"/>
            </a:solidFill>
          </p:spPr>
        </p:sp>
        <p:sp>
          <p:nvSpPr>
            <p:cNvPr id="5" name="TextBox 5"/>
            <p:cNvSpPr txBox="1"/>
            <p:nvPr/>
          </p:nvSpPr>
          <p:spPr>
            <a:xfrm>
              <a:off x="0" y="-76200"/>
              <a:ext cx="4022949" cy="3160271"/>
            </a:xfrm>
            <a:prstGeom prst="rect">
              <a:avLst/>
            </a:prstGeom>
          </p:spPr>
          <p:txBody>
            <a:bodyPr lIns="50800" tIns="50800" rIns="50800" bIns="50800" rtlCol="0" anchor="ctr"/>
            <a:lstStyle/>
            <a:p>
              <a:pPr algn="ctr">
                <a:lnSpc>
                  <a:spcPts val="3589"/>
                </a:lnSpc>
              </a:pPr>
              <a:endParaRPr/>
            </a:p>
          </p:txBody>
        </p:sp>
      </p:grpSp>
      <p:grpSp>
        <p:nvGrpSpPr>
          <p:cNvPr id="6" name="Group 6"/>
          <p:cNvGrpSpPr/>
          <p:nvPr/>
        </p:nvGrpSpPr>
        <p:grpSpPr>
          <a:xfrm>
            <a:off x="11847576" y="2481270"/>
            <a:ext cx="6338489" cy="8842832"/>
            <a:chOff x="0" y="0"/>
            <a:chExt cx="1141707" cy="1592797"/>
          </a:xfrm>
        </p:grpSpPr>
        <p:sp>
          <p:nvSpPr>
            <p:cNvPr id="7" name="Freeform 7"/>
            <p:cNvSpPr/>
            <p:nvPr/>
          </p:nvSpPr>
          <p:spPr>
            <a:xfrm>
              <a:off x="0" y="0"/>
              <a:ext cx="1141707" cy="1592797"/>
            </a:xfrm>
            <a:custGeom>
              <a:avLst/>
              <a:gdLst/>
              <a:ahLst/>
              <a:cxnLst/>
              <a:rect l="l" t="t" r="r" b="b"/>
              <a:pathLst>
                <a:path w="1141707" h="1592797">
                  <a:moveTo>
                    <a:pt x="0" y="0"/>
                  </a:moveTo>
                  <a:lnTo>
                    <a:pt x="1141707" y="0"/>
                  </a:lnTo>
                  <a:lnTo>
                    <a:pt x="1141707" y="1592797"/>
                  </a:lnTo>
                  <a:lnTo>
                    <a:pt x="0" y="1592797"/>
                  </a:lnTo>
                  <a:close/>
                </a:path>
              </a:pathLst>
            </a:custGeom>
            <a:blipFill>
              <a:blip r:embed="rId2"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sp>
        <p:nvSpPr>
          <p:cNvPr id="8" name="Freeform 8"/>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p:spPr>
      </p:sp>
      <p:sp>
        <p:nvSpPr>
          <p:cNvPr id="9" name="Freeform 9"/>
          <p:cNvSpPr/>
          <p:nvPr/>
        </p:nvSpPr>
        <p:spPr>
          <a:xfrm>
            <a:off x="912399" y="2919731"/>
            <a:ext cx="10242495" cy="7056245"/>
          </a:xfrm>
          <a:custGeom>
            <a:avLst/>
            <a:gdLst/>
            <a:ahLst/>
            <a:cxnLst/>
            <a:rect l="l" t="t" r="r" b="b"/>
            <a:pathLst>
              <a:path w="10242495" h="7056245">
                <a:moveTo>
                  <a:pt x="0" y="0"/>
                </a:moveTo>
                <a:lnTo>
                  <a:pt x="10242495" y="0"/>
                </a:lnTo>
                <a:lnTo>
                  <a:pt x="10242495" y="7056245"/>
                </a:lnTo>
                <a:lnTo>
                  <a:pt x="0" y="7056245"/>
                </a:lnTo>
                <a:lnTo>
                  <a:pt x="0" y="0"/>
                </a:lnTo>
                <a:close/>
              </a:path>
            </a:pathLst>
          </a:custGeom>
          <a:blipFill>
            <a:blip r:embed="rId5"/>
            <a:stretch>
              <a:fillRect/>
            </a:stretch>
          </a:blipFill>
        </p:spPr>
      </p:sp>
      <p:sp>
        <p:nvSpPr>
          <p:cNvPr id="10" name="TextBox 10"/>
          <p:cNvSpPr txBox="1"/>
          <p:nvPr/>
        </p:nvSpPr>
        <p:spPr>
          <a:xfrm>
            <a:off x="2033695" y="1889918"/>
            <a:ext cx="5706873" cy="1029814"/>
          </a:xfrm>
          <a:prstGeom prst="rect">
            <a:avLst/>
          </a:prstGeom>
        </p:spPr>
        <p:txBody>
          <a:bodyPr lIns="0" tIns="0" rIns="0" bIns="0" rtlCol="0" anchor="t">
            <a:spAutoFit/>
          </a:bodyPr>
          <a:lstStyle/>
          <a:p>
            <a:pPr algn="l">
              <a:lnSpc>
                <a:spcPts val="7600"/>
              </a:lnSpc>
            </a:pPr>
            <a:r>
              <a:rPr lang="en-US" sz="7755" b="1">
                <a:solidFill>
                  <a:srgbClr val="ADB858"/>
                </a:solidFill>
                <a:latin typeface="Bebas Neue Bold"/>
                <a:ea typeface="Bebas Neue Bold"/>
                <a:cs typeface="Bebas Neue Bold"/>
                <a:sym typeface="Bebas Neue Bold"/>
              </a:rPr>
              <a:t>CARTA GANTT</a:t>
            </a:r>
          </a:p>
        </p:txBody>
      </p:sp>
      <p:sp>
        <p:nvSpPr>
          <p:cNvPr id="11" name="TextBox 11"/>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1518" y="-711416"/>
            <a:ext cx="3963833" cy="11709831"/>
            <a:chOff x="0" y="0"/>
            <a:chExt cx="1043973" cy="3084071"/>
          </a:xfrm>
        </p:grpSpPr>
        <p:sp>
          <p:nvSpPr>
            <p:cNvPr id="3" name="Freeform 3"/>
            <p:cNvSpPr/>
            <p:nvPr/>
          </p:nvSpPr>
          <p:spPr>
            <a:xfrm>
              <a:off x="0" y="0"/>
              <a:ext cx="1043973" cy="3084071"/>
            </a:xfrm>
            <a:custGeom>
              <a:avLst/>
              <a:gdLst/>
              <a:ahLst/>
              <a:cxnLst/>
              <a:rect l="l" t="t" r="r" b="b"/>
              <a:pathLst>
                <a:path w="1043973" h="3084071">
                  <a:moveTo>
                    <a:pt x="0" y="0"/>
                  </a:moveTo>
                  <a:lnTo>
                    <a:pt x="1043973" y="0"/>
                  </a:lnTo>
                  <a:lnTo>
                    <a:pt x="1043973" y="3084071"/>
                  </a:lnTo>
                  <a:lnTo>
                    <a:pt x="0" y="3084071"/>
                  </a:lnTo>
                  <a:close/>
                </a:path>
              </a:pathLst>
            </a:custGeom>
            <a:solidFill>
              <a:srgbClr val="262F0E"/>
            </a:solidFill>
          </p:spPr>
        </p:sp>
        <p:sp>
          <p:nvSpPr>
            <p:cNvPr id="4" name="TextBox 4"/>
            <p:cNvSpPr txBox="1"/>
            <p:nvPr/>
          </p:nvSpPr>
          <p:spPr>
            <a:xfrm>
              <a:off x="0" y="-76200"/>
              <a:ext cx="1043973" cy="3160271"/>
            </a:xfrm>
            <a:prstGeom prst="rect">
              <a:avLst/>
            </a:prstGeom>
          </p:spPr>
          <p:txBody>
            <a:bodyPr lIns="50800" tIns="50800" rIns="50800" bIns="50800" rtlCol="0" anchor="ctr"/>
            <a:lstStyle/>
            <a:p>
              <a:pPr algn="ctr">
                <a:lnSpc>
                  <a:spcPts val="3589"/>
                </a:lnSpc>
              </a:pPr>
              <a:endParaRPr/>
            </a:p>
          </p:txBody>
        </p:sp>
      </p:grpSp>
      <p:grpSp>
        <p:nvGrpSpPr>
          <p:cNvPr id="5" name="Group 5"/>
          <p:cNvGrpSpPr/>
          <p:nvPr/>
        </p:nvGrpSpPr>
        <p:grpSpPr>
          <a:xfrm>
            <a:off x="1740399" y="1630644"/>
            <a:ext cx="5976477" cy="3326924"/>
            <a:chOff x="0" y="0"/>
            <a:chExt cx="1105927" cy="615636"/>
          </a:xfrm>
        </p:grpSpPr>
        <p:sp>
          <p:nvSpPr>
            <p:cNvPr id="6" name="Freeform 6"/>
            <p:cNvSpPr/>
            <p:nvPr/>
          </p:nvSpPr>
          <p:spPr>
            <a:xfrm>
              <a:off x="0" y="0"/>
              <a:ext cx="1105927" cy="615636"/>
            </a:xfrm>
            <a:custGeom>
              <a:avLst/>
              <a:gdLst/>
              <a:ahLst/>
              <a:cxnLst/>
              <a:rect l="l" t="t" r="r" b="b"/>
              <a:pathLst>
                <a:path w="1105927" h="615636">
                  <a:moveTo>
                    <a:pt x="0" y="0"/>
                  </a:moveTo>
                  <a:lnTo>
                    <a:pt x="1105927" y="0"/>
                  </a:lnTo>
                  <a:lnTo>
                    <a:pt x="1105927" y="615636"/>
                  </a:lnTo>
                  <a:lnTo>
                    <a:pt x="0" y="615636"/>
                  </a:lnTo>
                  <a:close/>
                </a:path>
              </a:pathLst>
            </a:custGeom>
            <a:blipFill>
              <a:blip r:embed="rId2"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grpSp>
        <p:nvGrpSpPr>
          <p:cNvPr id="8" name="Group 8"/>
          <p:cNvGrpSpPr/>
          <p:nvPr/>
        </p:nvGrpSpPr>
        <p:grpSpPr>
          <a:xfrm>
            <a:off x="328776" y="5805290"/>
            <a:ext cx="5976477" cy="3326924"/>
            <a:chOff x="0" y="0"/>
            <a:chExt cx="1105927" cy="615636"/>
          </a:xfrm>
        </p:grpSpPr>
        <p:sp>
          <p:nvSpPr>
            <p:cNvPr id="9" name="Freeform 9"/>
            <p:cNvSpPr/>
            <p:nvPr/>
          </p:nvSpPr>
          <p:spPr>
            <a:xfrm>
              <a:off x="0" y="0"/>
              <a:ext cx="1105927" cy="615636"/>
            </a:xfrm>
            <a:custGeom>
              <a:avLst/>
              <a:gdLst/>
              <a:ahLst/>
              <a:cxnLst/>
              <a:rect l="l" t="t" r="r" b="b"/>
              <a:pathLst>
                <a:path w="1105927" h="615636">
                  <a:moveTo>
                    <a:pt x="0" y="0"/>
                  </a:moveTo>
                  <a:lnTo>
                    <a:pt x="1105927" y="0"/>
                  </a:lnTo>
                  <a:lnTo>
                    <a:pt x="1105927" y="615636"/>
                  </a:lnTo>
                  <a:lnTo>
                    <a:pt x="0" y="615636"/>
                  </a:lnTo>
                  <a:close/>
                </a:path>
              </a:pathLst>
            </a:custGeom>
            <a:blipFill>
              <a:blip r:embed="rId3"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sp>
        <p:nvSpPr>
          <p:cNvPr id="11" name="TextBox 11"/>
          <p:cNvSpPr txBox="1"/>
          <p:nvPr/>
        </p:nvSpPr>
        <p:spPr>
          <a:xfrm>
            <a:off x="8837400" y="1792455"/>
            <a:ext cx="8123106" cy="1988706"/>
          </a:xfrm>
          <a:prstGeom prst="rect">
            <a:avLst/>
          </a:prstGeom>
        </p:spPr>
        <p:txBody>
          <a:bodyPr lIns="0" tIns="0" rIns="0" bIns="0" rtlCol="0" anchor="t">
            <a:spAutoFit/>
          </a:bodyPr>
          <a:lstStyle/>
          <a:p>
            <a:pPr algn="l">
              <a:lnSpc>
                <a:spcPts val="14751"/>
              </a:lnSpc>
            </a:pPr>
            <a:r>
              <a:rPr lang="en-US" sz="15052" b="1">
                <a:solidFill>
                  <a:srgbClr val="435415"/>
                </a:solidFill>
                <a:latin typeface="Bebas Neue Bold"/>
                <a:ea typeface="Bebas Neue Bold"/>
                <a:cs typeface="Bebas Neue Bold"/>
                <a:sym typeface="Bebas Neue Bold"/>
              </a:rPr>
              <a:t>CONCLUSIÓN</a:t>
            </a:r>
          </a:p>
        </p:txBody>
      </p:sp>
      <p:sp>
        <p:nvSpPr>
          <p:cNvPr id="12" name="Freeform 12"/>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p:spPr>
      </p:sp>
      <p:sp>
        <p:nvSpPr>
          <p:cNvPr id="13" name="TextBox 13"/>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
        <p:nvSpPr>
          <p:cNvPr id="14" name="TextBox 14"/>
          <p:cNvSpPr txBox="1"/>
          <p:nvPr/>
        </p:nvSpPr>
        <p:spPr>
          <a:xfrm>
            <a:off x="7716876" y="3845369"/>
            <a:ext cx="10026165" cy="53809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En este proyecto, buscamos predecir el tipo de parcelación mediante imágenes satelitales. Como equipo, estamos muy contentos de formar parte de un proyecto de esta magnitud, especialmente al colaborar con una institución tan importante como el Servicio Agrícola y Ganadero (SAG). Este proyecto tendrá un enfoque inicial en la Región de Los Lagos, pero con la visión de expandirse a nivel nacional en un futuro.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grpSp>
        <p:nvGrpSpPr>
          <p:cNvPr id="3" name="Group 3"/>
          <p:cNvGrpSpPr/>
          <p:nvPr/>
        </p:nvGrpSpPr>
        <p:grpSpPr>
          <a:xfrm>
            <a:off x="-232668" y="3600450"/>
            <a:ext cx="16977618" cy="6891000"/>
            <a:chOff x="0" y="0"/>
            <a:chExt cx="4471471" cy="1814914"/>
          </a:xfrm>
        </p:grpSpPr>
        <p:sp>
          <p:nvSpPr>
            <p:cNvPr id="4" name="Freeform 4"/>
            <p:cNvSpPr/>
            <p:nvPr/>
          </p:nvSpPr>
          <p:spPr>
            <a:xfrm>
              <a:off x="0" y="0"/>
              <a:ext cx="4471471" cy="1814914"/>
            </a:xfrm>
            <a:custGeom>
              <a:avLst/>
              <a:gdLst/>
              <a:ahLst/>
              <a:cxnLst/>
              <a:rect l="l" t="t" r="r" b="b"/>
              <a:pathLst>
                <a:path w="4471471" h="1814914">
                  <a:moveTo>
                    <a:pt x="0" y="0"/>
                  </a:moveTo>
                  <a:lnTo>
                    <a:pt x="4471471" y="0"/>
                  </a:lnTo>
                  <a:lnTo>
                    <a:pt x="4471471" y="1814914"/>
                  </a:lnTo>
                  <a:lnTo>
                    <a:pt x="0" y="1814914"/>
                  </a:lnTo>
                  <a:close/>
                </a:path>
              </a:pathLst>
            </a:custGeom>
            <a:gradFill rotWithShape="1">
              <a:gsLst>
                <a:gs pos="0">
                  <a:srgbClr val="262F0E">
                    <a:alpha val="0"/>
                  </a:srgbClr>
                </a:gs>
                <a:gs pos="100000">
                  <a:srgbClr val="262F0E">
                    <a:alpha val="91000"/>
                  </a:srgbClr>
                </a:gs>
              </a:gsLst>
              <a:lin ang="5400000"/>
            </a:gradFill>
            <a:ln cap="sq">
              <a:noFill/>
              <a:prstDash val="solid"/>
              <a:miter/>
            </a:ln>
          </p:spPr>
        </p:sp>
        <p:sp>
          <p:nvSpPr>
            <p:cNvPr id="5" name="TextBox 5"/>
            <p:cNvSpPr txBox="1"/>
            <p:nvPr/>
          </p:nvSpPr>
          <p:spPr>
            <a:xfrm>
              <a:off x="0" y="-76200"/>
              <a:ext cx="4471471" cy="1891114"/>
            </a:xfrm>
            <a:prstGeom prst="rect">
              <a:avLst/>
            </a:prstGeom>
          </p:spPr>
          <p:txBody>
            <a:bodyPr lIns="50800" tIns="50800" rIns="50800" bIns="50800" rtlCol="0" anchor="ctr"/>
            <a:lstStyle/>
            <a:p>
              <a:pPr marL="0" lvl="0" indent="0" algn="ctr">
                <a:lnSpc>
                  <a:spcPts val="3589"/>
                </a:lnSpc>
                <a:spcBef>
                  <a:spcPct val="0"/>
                </a:spcBef>
              </a:pPr>
              <a:endParaRPr/>
            </a:p>
          </p:txBody>
        </p:sp>
      </p:grpSp>
      <p:sp>
        <p:nvSpPr>
          <p:cNvPr id="6" name="TextBox 6"/>
          <p:cNvSpPr txBox="1"/>
          <p:nvPr/>
        </p:nvSpPr>
        <p:spPr>
          <a:xfrm>
            <a:off x="2793882" y="3459164"/>
            <a:ext cx="12535934" cy="4855637"/>
          </a:xfrm>
          <a:prstGeom prst="rect">
            <a:avLst/>
          </a:prstGeom>
        </p:spPr>
        <p:txBody>
          <a:bodyPr lIns="0" tIns="0" rIns="0" bIns="0" rtlCol="0" anchor="t">
            <a:spAutoFit/>
          </a:bodyPr>
          <a:lstStyle/>
          <a:p>
            <a:pPr algn="ctr">
              <a:lnSpc>
                <a:spcPts val="18432"/>
              </a:lnSpc>
            </a:pPr>
            <a:r>
              <a:rPr lang="en-US" sz="18808" b="1">
                <a:solidFill>
                  <a:srgbClr val="FFFFFF"/>
                </a:solidFill>
                <a:latin typeface="Bebas Neue Bold"/>
                <a:ea typeface="Bebas Neue Bold"/>
                <a:cs typeface="Bebas Neue Bold"/>
                <a:sym typeface="Bebas Neue Bold"/>
              </a:rPr>
              <a:t>GRACIAS POR SU ATENCION</a:t>
            </a:r>
          </a:p>
        </p:txBody>
      </p:sp>
      <p:grpSp>
        <p:nvGrpSpPr>
          <p:cNvPr id="7" name="Group 7"/>
          <p:cNvGrpSpPr/>
          <p:nvPr/>
        </p:nvGrpSpPr>
        <p:grpSpPr>
          <a:xfrm>
            <a:off x="16744950" y="-786376"/>
            <a:ext cx="1899866" cy="11859752"/>
            <a:chOff x="0" y="0"/>
            <a:chExt cx="500376" cy="3123556"/>
          </a:xfrm>
        </p:grpSpPr>
        <p:sp>
          <p:nvSpPr>
            <p:cNvPr id="8" name="Freeform 8"/>
            <p:cNvSpPr/>
            <p:nvPr/>
          </p:nvSpPr>
          <p:spPr>
            <a:xfrm>
              <a:off x="0" y="0"/>
              <a:ext cx="500376" cy="3123556"/>
            </a:xfrm>
            <a:custGeom>
              <a:avLst/>
              <a:gdLst/>
              <a:ahLst/>
              <a:cxnLst/>
              <a:rect l="l" t="t" r="r" b="b"/>
              <a:pathLst>
                <a:path w="500376" h="3123556">
                  <a:moveTo>
                    <a:pt x="0" y="0"/>
                  </a:moveTo>
                  <a:lnTo>
                    <a:pt x="500376" y="0"/>
                  </a:lnTo>
                  <a:lnTo>
                    <a:pt x="500376" y="3123556"/>
                  </a:lnTo>
                  <a:lnTo>
                    <a:pt x="0" y="3123556"/>
                  </a:lnTo>
                  <a:close/>
                </a:path>
              </a:pathLst>
            </a:custGeom>
            <a:solidFill>
              <a:srgbClr val="262F0E"/>
            </a:solidFill>
          </p:spPr>
        </p:sp>
        <p:sp>
          <p:nvSpPr>
            <p:cNvPr id="9" name="TextBox 9"/>
            <p:cNvSpPr txBox="1"/>
            <p:nvPr/>
          </p:nvSpPr>
          <p:spPr>
            <a:xfrm>
              <a:off x="0" y="-76200"/>
              <a:ext cx="500376" cy="3199756"/>
            </a:xfrm>
            <a:prstGeom prst="rect">
              <a:avLst/>
            </a:prstGeom>
          </p:spPr>
          <p:txBody>
            <a:bodyPr lIns="50800" tIns="50800" rIns="50800" bIns="50800" rtlCol="0" anchor="ctr"/>
            <a:lstStyle/>
            <a:p>
              <a:pPr algn="ctr">
                <a:lnSpc>
                  <a:spcPts val="3589"/>
                </a:lnSpc>
              </a:pPr>
              <a:endParaRPr/>
            </a:p>
          </p:txBody>
        </p:sp>
      </p:grpSp>
      <p:sp>
        <p:nvSpPr>
          <p:cNvPr id="12" name="Freeform 12"/>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p:spPr>
      </p:sp>
      <p:sp>
        <p:nvSpPr>
          <p:cNvPr id="13" name="TextBox 13"/>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1518" y="-711416"/>
            <a:ext cx="3963833" cy="11709831"/>
            <a:chOff x="0" y="0"/>
            <a:chExt cx="1043973" cy="3084071"/>
          </a:xfrm>
        </p:grpSpPr>
        <p:sp>
          <p:nvSpPr>
            <p:cNvPr id="3" name="Freeform 3"/>
            <p:cNvSpPr/>
            <p:nvPr/>
          </p:nvSpPr>
          <p:spPr>
            <a:xfrm>
              <a:off x="0" y="0"/>
              <a:ext cx="1043973" cy="3084071"/>
            </a:xfrm>
            <a:custGeom>
              <a:avLst/>
              <a:gdLst/>
              <a:ahLst/>
              <a:cxnLst/>
              <a:rect l="l" t="t" r="r" b="b"/>
              <a:pathLst>
                <a:path w="1043973" h="3084071">
                  <a:moveTo>
                    <a:pt x="0" y="0"/>
                  </a:moveTo>
                  <a:lnTo>
                    <a:pt x="1043973" y="0"/>
                  </a:lnTo>
                  <a:lnTo>
                    <a:pt x="1043973" y="3084071"/>
                  </a:lnTo>
                  <a:lnTo>
                    <a:pt x="0" y="3084071"/>
                  </a:lnTo>
                  <a:close/>
                </a:path>
              </a:pathLst>
            </a:custGeom>
            <a:solidFill>
              <a:srgbClr val="262F0E"/>
            </a:solidFill>
          </p:spPr>
        </p:sp>
        <p:sp>
          <p:nvSpPr>
            <p:cNvPr id="4" name="TextBox 4"/>
            <p:cNvSpPr txBox="1"/>
            <p:nvPr/>
          </p:nvSpPr>
          <p:spPr>
            <a:xfrm>
              <a:off x="0" y="-76200"/>
              <a:ext cx="1043973" cy="3160271"/>
            </a:xfrm>
            <a:prstGeom prst="rect">
              <a:avLst/>
            </a:prstGeom>
          </p:spPr>
          <p:txBody>
            <a:bodyPr lIns="50800" tIns="50800" rIns="50800" bIns="50800" rtlCol="0" anchor="ctr"/>
            <a:lstStyle/>
            <a:p>
              <a:pPr algn="ctr">
                <a:lnSpc>
                  <a:spcPts val="3589"/>
                </a:lnSpc>
              </a:pPr>
              <a:endParaRPr/>
            </a:p>
          </p:txBody>
        </p:sp>
      </p:grpSp>
      <p:grpSp>
        <p:nvGrpSpPr>
          <p:cNvPr id="5" name="Group 5"/>
          <p:cNvGrpSpPr/>
          <p:nvPr/>
        </p:nvGrpSpPr>
        <p:grpSpPr>
          <a:xfrm>
            <a:off x="1210562" y="1919453"/>
            <a:ext cx="6715121" cy="6448093"/>
            <a:chOff x="0" y="0"/>
            <a:chExt cx="1092236" cy="1048803"/>
          </a:xfrm>
        </p:grpSpPr>
        <p:sp>
          <p:nvSpPr>
            <p:cNvPr id="6" name="Freeform 6"/>
            <p:cNvSpPr/>
            <p:nvPr/>
          </p:nvSpPr>
          <p:spPr>
            <a:xfrm>
              <a:off x="0" y="0"/>
              <a:ext cx="1092236" cy="1048803"/>
            </a:xfrm>
            <a:custGeom>
              <a:avLst/>
              <a:gdLst/>
              <a:ahLst/>
              <a:cxnLst/>
              <a:rect l="l" t="t" r="r" b="b"/>
              <a:pathLst>
                <a:path w="1092236" h="1048803">
                  <a:moveTo>
                    <a:pt x="0" y="0"/>
                  </a:moveTo>
                  <a:lnTo>
                    <a:pt x="1092236" y="0"/>
                  </a:lnTo>
                  <a:lnTo>
                    <a:pt x="1092236" y="1048803"/>
                  </a:lnTo>
                  <a:lnTo>
                    <a:pt x="0" y="1048803"/>
                  </a:lnTo>
                  <a:close/>
                </a:path>
              </a:pathLst>
            </a:custGeom>
            <a:blipFill>
              <a:blip r:embed="rId2"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sp>
        <p:nvSpPr>
          <p:cNvPr id="7" name="TextBox 7"/>
          <p:cNvSpPr txBox="1"/>
          <p:nvPr/>
        </p:nvSpPr>
        <p:spPr>
          <a:xfrm>
            <a:off x="8121347" y="2795272"/>
            <a:ext cx="9675807" cy="4610730"/>
          </a:xfrm>
          <a:prstGeom prst="rect">
            <a:avLst/>
          </a:prstGeom>
        </p:spPr>
        <p:txBody>
          <a:bodyPr lIns="0" tIns="0" rIns="0" bIns="0" rtlCol="0" anchor="t">
            <a:spAutoFit/>
          </a:bodyPr>
          <a:lstStyle/>
          <a:p>
            <a:pPr algn="l">
              <a:lnSpc>
                <a:spcPts val="3350"/>
              </a:lnSpc>
            </a:pPr>
            <a:r>
              <a:rPr lang="en-US" sz="2233">
                <a:solidFill>
                  <a:srgbClr val="000000">
                    <a:alpha val="57647"/>
                  </a:srgbClr>
                </a:solidFill>
                <a:latin typeface="Poppins"/>
                <a:ea typeface="Poppins"/>
                <a:cs typeface="Poppins"/>
                <a:sym typeface="Poppins"/>
              </a:rPr>
              <a:t>El SAG (Servicio Agrícola Ganadero) enfrenta dificultades en la identificación y control de parcelaciones agrícolas debido a la limitada visibilidad durante las salidas a terreno en zonas rurales, lo que complica la detección de nuevos cultivos y la verificación de los existentes. Para abordar estos desafíos, desarrollaremos un sistema basado en imágenes satelitales, inicialmente enfocado en la Región de Los Lagos. Este sistema permitirá predecir el tipo de cultivo en cada parcela mediante el análisis de color y otras características de las imágenes satelitales, mejorando la precisión en la supervisión agrícola. Con esta solución, el SAG podrá mejorar la gestión y control de cultivos en la Región de Los Lagos.</a:t>
            </a:r>
          </a:p>
        </p:txBody>
      </p:sp>
      <p:sp>
        <p:nvSpPr>
          <p:cNvPr id="8" name="TextBox 8"/>
          <p:cNvSpPr txBox="1"/>
          <p:nvPr/>
        </p:nvSpPr>
        <p:spPr>
          <a:xfrm>
            <a:off x="9144000" y="1658884"/>
            <a:ext cx="6551718" cy="1039906"/>
          </a:xfrm>
          <a:prstGeom prst="rect">
            <a:avLst/>
          </a:prstGeom>
        </p:spPr>
        <p:txBody>
          <a:bodyPr lIns="0" tIns="0" rIns="0" bIns="0" rtlCol="0" anchor="t">
            <a:spAutoFit/>
          </a:bodyPr>
          <a:lstStyle/>
          <a:p>
            <a:pPr algn="l">
              <a:lnSpc>
                <a:spcPts val="7600"/>
              </a:lnSpc>
            </a:pPr>
            <a:r>
              <a:rPr lang="en-US" sz="7755" b="1">
                <a:solidFill>
                  <a:srgbClr val="435415"/>
                </a:solidFill>
                <a:latin typeface="Bebas Neue Bold"/>
                <a:ea typeface="Bebas Neue Bold"/>
                <a:cs typeface="Bebas Neue Bold"/>
                <a:sym typeface="Bebas Neue Bold"/>
              </a:rPr>
              <a:t>CONTEXTO</a:t>
            </a:r>
          </a:p>
        </p:txBody>
      </p:sp>
      <p:sp>
        <p:nvSpPr>
          <p:cNvPr id="9" name="Freeform 9"/>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p:spPr>
      </p:sp>
      <p:sp>
        <p:nvSpPr>
          <p:cNvPr id="10" name="TextBox 10"/>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DUOCUC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Freeform 3"/>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p:spPr>
      </p:sp>
      <p:sp>
        <p:nvSpPr>
          <p:cNvPr id="4" name="TextBox 4"/>
          <p:cNvSpPr txBox="1"/>
          <p:nvPr/>
        </p:nvSpPr>
        <p:spPr>
          <a:xfrm>
            <a:off x="3744992" y="1640055"/>
            <a:ext cx="10542448" cy="1037753"/>
          </a:xfrm>
          <a:prstGeom prst="rect">
            <a:avLst/>
          </a:prstGeom>
        </p:spPr>
        <p:txBody>
          <a:bodyPr lIns="0" tIns="0" rIns="0" bIns="0" rtlCol="0" anchor="t">
            <a:spAutoFit/>
          </a:bodyPr>
          <a:lstStyle/>
          <a:p>
            <a:pPr algn="ctr">
              <a:lnSpc>
                <a:spcPts val="7600"/>
              </a:lnSpc>
            </a:pPr>
            <a:r>
              <a:rPr lang="en-US" sz="7755" b="1">
                <a:solidFill>
                  <a:srgbClr val="FFFFFF"/>
                </a:solidFill>
                <a:latin typeface="Bebas Neue Bold"/>
                <a:ea typeface="Bebas Neue Bold"/>
                <a:cs typeface="Bebas Neue Bold"/>
                <a:sym typeface="Bebas Neue Bold"/>
              </a:rPr>
              <a:t>COMPETENCIAS </a:t>
            </a:r>
          </a:p>
        </p:txBody>
      </p:sp>
      <p:grpSp>
        <p:nvGrpSpPr>
          <p:cNvPr id="5" name="Group 5"/>
          <p:cNvGrpSpPr/>
          <p:nvPr/>
        </p:nvGrpSpPr>
        <p:grpSpPr>
          <a:xfrm>
            <a:off x="0" y="3225079"/>
            <a:ext cx="5975840" cy="1898756"/>
            <a:chOff x="0" y="0"/>
            <a:chExt cx="7967786" cy="2531674"/>
          </a:xfrm>
        </p:grpSpPr>
        <p:grpSp>
          <p:nvGrpSpPr>
            <p:cNvPr id="6" name="Group 6"/>
            <p:cNvGrpSpPr/>
            <p:nvPr/>
          </p:nvGrpSpPr>
          <p:grpSpPr>
            <a:xfrm>
              <a:off x="0" y="0"/>
              <a:ext cx="7967786" cy="2531674"/>
              <a:chOff x="0" y="0"/>
              <a:chExt cx="1573884" cy="500084"/>
            </a:xfrm>
          </p:grpSpPr>
          <p:sp>
            <p:nvSpPr>
              <p:cNvPr id="7" name="Freeform 7"/>
              <p:cNvSpPr/>
              <p:nvPr/>
            </p:nvSpPr>
            <p:spPr>
              <a:xfrm>
                <a:off x="0" y="0"/>
                <a:ext cx="1573884" cy="500084"/>
              </a:xfrm>
              <a:custGeom>
                <a:avLst/>
                <a:gdLst/>
                <a:ahLst/>
                <a:cxnLst/>
                <a:rect l="l" t="t" r="r" b="b"/>
                <a:pathLst>
                  <a:path w="1573884" h="500084">
                    <a:moveTo>
                      <a:pt x="0" y="0"/>
                    </a:moveTo>
                    <a:lnTo>
                      <a:pt x="1573884" y="0"/>
                    </a:lnTo>
                    <a:lnTo>
                      <a:pt x="1573884" y="500084"/>
                    </a:lnTo>
                    <a:lnTo>
                      <a:pt x="0" y="500084"/>
                    </a:lnTo>
                    <a:close/>
                  </a:path>
                </a:pathLst>
              </a:custGeom>
              <a:solidFill>
                <a:srgbClr val="ADB858"/>
              </a:solidFill>
            </p:spPr>
          </p:sp>
          <p:sp>
            <p:nvSpPr>
              <p:cNvPr id="8" name="TextBox 8"/>
              <p:cNvSpPr txBox="1"/>
              <p:nvPr/>
            </p:nvSpPr>
            <p:spPr>
              <a:xfrm>
                <a:off x="0" y="-76200"/>
                <a:ext cx="1573884" cy="576284"/>
              </a:xfrm>
              <a:prstGeom prst="rect">
                <a:avLst/>
              </a:prstGeom>
            </p:spPr>
            <p:txBody>
              <a:bodyPr lIns="50800" tIns="50800" rIns="50800" bIns="50800" rtlCol="0" anchor="ctr"/>
              <a:lstStyle/>
              <a:p>
                <a:pPr algn="ctr">
                  <a:lnSpc>
                    <a:spcPts val="3589"/>
                  </a:lnSpc>
                </a:pPr>
                <a:endParaRPr/>
              </a:p>
            </p:txBody>
          </p:sp>
        </p:grpSp>
        <p:sp>
          <p:nvSpPr>
            <p:cNvPr id="9" name="TextBox 9"/>
            <p:cNvSpPr txBox="1"/>
            <p:nvPr/>
          </p:nvSpPr>
          <p:spPr>
            <a:xfrm>
              <a:off x="388787" y="187037"/>
              <a:ext cx="7190213" cy="2090925"/>
            </a:xfrm>
            <a:prstGeom prst="rect">
              <a:avLst/>
            </a:prstGeom>
          </p:spPr>
          <p:txBody>
            <a:bodyPr lIns="0" tIns="0" rIns="0" bIns="0" rtlCol="0" anchor="t">
              <a:spAutoFit/>
            </a:bodyPr>
            <a:lstStyle/>
            <a:p>
              <a:pPr algn="ctr">
                <a:lnSpc>
                  <a:spcPts val="3157"/>
                </a:lnSpc>
                <a:spcBef>
                  <a:spcPct val="0"/>
                </a:spcBef>
              </a:pPr>
              <a:r>
                <a:rPr lang="en-US" sz="2255" spc="67">
                  <a:solidFill>
                    <a:srgbClr val="FFFFFF"/>
                  </a:solidFill>
                  <a:latin typeface="Poppins"/>
                  <a:ea typeface="Poppins"/>
                  <a:cs typeface="Poppins"/>
                  <a:sym typeface="Poppins"/>
                </a:rPr>
                <a:t>Construir Modelos de datos para soportar los requerimientos de la organización acuerdo a un diseño definido y escalable en el tiempo.</a:t>
              </a:r>
            </a:p>
          </p:txBody>
        </p:sp>
      </p:grpSp>
      <p:sp>
        <p:nvSpPr>
          <p:cNvPr id="10" name="TextBox 10"/>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grpSp>
        <p:nvGrpSpPr>
          <p:cNvPr id="11" name="Group 11"/>
          <p:cNvGrpSpPr/>
          <p:nvPr/>
        </p:nvGrpSpPr>
        <p:grpSpPr>
          <a:xfrm>
            <a:off x="12004135" y="7436126"/>
            <a:ext cx="5975840" cy="2686496"/>
            <a:chOff x="0" y="0"/>
            <a:chExt cx="7967786" cy="3581995"/>
          </a:xfrm>
        </p:grpSpPr>
        <p:grpSp>
          <p:nvGrpSpPr>
            <p:cNvPr id="12" name="Group 12"/>
            <p:cNvGrpSpPr/>
            <p:nvPr/>
          </p:nvGrpSpPr>
          <p:grpSpPr>
            <a:xfrm>
              <a:off x="0" y="0"/>
              <a:ext cx="7967786" cy="3581995"/>
              <a:chOff x="0" y="0"/>
              <a:chExt cx="1573884" cy="707555"/>
            </a:xfrm>
          </p:grpSpPr>
          <p:sp>
            <p:nvSpPr>
              <p:cNvPr id="13" name="Freeform 13"/>
              <p:cNvSpPr/>
              <p:nvPr/>
            </p:nvSpPr>
            <p:spPr>
              <a:xfrm>
                <a:off x="0" y="0"/>
                <a:ext cx="1573884" cy="707555"/>
              </a:xfrm>
              <a:custGeom>
                <a:avLst/>
                <a:gdLst/>
                <a:ahLst/>
                <a:cxnLst/>
                <a:rect l="l" t="t" r="r" b="b"/>
                <a:pathLst>
                  <a:path w="1573884" h="707555">
                    <a:moveTo>
                      <a:pt x="0" y="0"/>
                    </a:moveTo>
                    <a:lnTo>
                      <a:pt x="1573884" y="0"/>
                    </a:lnTo>
                    <a:lnTo>
                      <a:pt x="1573884" y="707555"/>
                    </a:lnTo>
                    <a:lnTo>
                      <a:pt x="0" y="707555"/>
                    </a:lnTo>
                    <a:close/>
                  </a:path>
                </a:pathLst>
              </a:custGeom>
              <a:solidFill>
                <a:srgbClr val="ADB858"/>
              </a:solidFill>
            </p:spPr>
          </p:sp>
          <p:sp>
            <p:nvSpPr>
              <p:cNvPr id="14" name="TextBox 14"/>
              <p:cNvSpPr txBox="1"/>
              <p:nvPr/>
            </p:nvSpPr>
            <p:spPr>
              <a:xfrm>
                <a:off x="0" y="-76200"/>
                <a:ext cx="1573884" cy="783755"/>
              </a:xfrm>
              <a:prstGeom prst="rect">
                <a:avLst/>
              </a:prstGeom>
            </p:spPr>
            <p:txBody>
              <a:bodyPr lIns="50800" tIns="50800" rIns="50800" bIns="50800" rtlCol="0" anchor="ctr"/>
              <a:lstStyle/>
              <a:p>
                <a:pPr algn="ctr">
                  <a:lnSpc>
                    <a:spcPts val="3589"/>
                  </a:lnSpc>
                </a:pPr>
                <a:endParaRPr/>
              </a:p>
            </p:txBody>
          </p:sp>
        </p:grpSp>
        <p:sp>
          <p:nvSpPr>
            <p:cNvPr id="15" name="TextBox 15"/>
            <p:cNvSpPr txBox="1"/>
            <p:nvPr/>
          </p:nvSpPr>
          <p:spPr>
            <a:xfrm>
              <a:off x="388787" y="187037"/>
              <a:ext cx="7190213" cy="3141245"/>
            </a:xfrm>
            <a:prstGeom prst="rect">
              <a:avLst/>
            </a:prstGeom>
          </p:spPr>
          <p:txBody>
            <a:bodyPr lIns="0" tIns="0" rIns="0" bIns="0" rtlCol="0" anchor="t">
              <a:spAutoFit/>
            </a:bodyPr>
            <a:lstStyle/>
            <a:p>
              <a:pPr algn="ctr">
                <a:lnSpc>
                  <a:spcPts val="3157"/>
                </a:lnSpc>
                <a:spcBef>
                  <a:spcPct val="0"/>
                </a:spcBef>
              </a:pPr>
              <a:r>
                <a:rPr lang="en-US" sz="2255" spc="67">
                  <a:solidFill>
                    <a:srgbClr val="FFFFFF"/>
                  </a:solidFill>
                  <a:latin typeface="Poppins"/>
                  <a:ea typeface="Poppins"/>
                  <a:cs typeface="Poppins"/>
                  <a:sym typeface="Poppins"/>
                </a:rPr>
                <a:t>Desarrollar una solución de software utilizando técnicas que permitan sistematizar el proceso de desarrollo y mantenimiento, asegurando el logro de los objetivos</a:t>
              </a:r>
            </a:p>
          </p:txBody>
        </p:sp>
      </p:grpSp>
      <p:grpSp>
        <p:nvGrpSpPr>
          <p:cNvPr id="16" name="Group 16"/>
          <p:cNvGrpSpPr/>
          <p:nvPr/>
        </p:nvGrpSpPr>
        <p:grpSpPr>
          <a:xfrm>
            <a:off x="6028295" y="5143500"/>
            <a:ext cx="5975840" cy="2292626"/>
            <a:chOff x="0" y="0"/>
            <a:chExt cx="7967786" cy="3056835"/>
          </a:xfrm>
        </p:grpSpPr>
        <p:grpSp>
          <p:nvGrpSpPr>
            <p:cNvPr id="17" name="Group 17"/>
            <p:cNvGrpSpPr/>
            <p:nvPr/>
          </p:nvGrpSpPr>
          <p:grpSpPr>
            <a:xfrm>
              <a:off x="0" y="0"/>
              <a:ext cx="7967786" cy="3056835"/>
              <a:chOff x="0" y="0"/>
              <a:chExt cx="1573884" cy="603819"/>
            </a:xfrm>
          </p:grpSpPr>
          <p:sp>
            <p:nvSpPr>
              <p:cNvPr id="18" name="Freeform 18"/>
              <p:cNvSpPr/>
              <p:nvPr/>
            </p:nvSpPr>
            <p:spPr>
              <a:xfrm>
                <a:off x="0" y="0"/>
                <a:ext cx="1573884" cy="603819"/>
              </a:xfrm>
              <a:custGeom>
                <a:avLst/>
                <a:gdLst/>
                <a:ahLst/>
                <a:cxnLst/>
                <a:rect l="l" t="t" r="r" b="b"/>
                <a:pathLst>
                  <a:path w="1573884" h="603819">
                    <a:moveTo>
                      <a:pt x="0" y="0"/>
                    </a:moveTo>
                    <a:lnTo>
                      <a:pt x="1573884" y="0"/>
                    </a:lnTo>
                    <a:lnTo>
                      <a:pt x="1573884" y="603819"/>
                    </a:lnTo>
                    <a:lnTo>
                      <a:pt x="0" y="603819"/>
                    </a:lnTo>
                    <a:close/>
                  </a:path>
                </a:pathLst>
              </a:custGeom>
              <a:solidFill>
                <a:srgbClr val="ADB858"/>
              </a:solidFill>
            </p:spPr>
          </p:sp>
          <p:sp>
            <p:nvSpPr>
              <p:cNvPr id="19" name="TextBox 19"/>
              <p:cNvSpPr txBox="1"/>
              <p:nvPr/>
            </p:nvSpPr>
            <p:spPr>
              <a:xfrm>
                <a:off x="0" y="-76200"/>
                <a:ext cx="1573884" cy="680019"/>
              </a:xfrm>
              <a:prstGeom prst="rect">
                <a:avLst/>
              </a:prstGeom>
            </p:spPr>
            <p:txBody>
              <a:bodyPr lIns="50800" tIns="50800" rIns="50800" bIns="50800" rtlCol="0" anchor="ctr"/>
              <a:lstStyle/>
              <a:p>
                <a:pPr algn="ctr">
                  <a:lnSpc>
                    <a:spcPts val="3589"/>
                  </a:lnSpc>
                </a:pPr>
                <a:endParaRPr/>
              </a:p>
            </p:txBody>
          </p:sp>
        </p:grpSp>
        <p:sp>
          <p:nvSpPr>
            <p:cNvPr id="20" name="TextBox 20"/>
            <p:cNvSpPr txBox="1"/>
            <p:nvPr/>
          </p:nvSpPr>
          <p:spPr>
            <a:xfrm>
              <a:off x="388787" y="187037"/>
              <a:ext cx="7190213" cy="2616085"/>
            </a:xfrm>
            <a:prstGeom prst="rect">
              <a:avLst/>
            </a:prstGeom>
          </p:spPr>
          <p:txBody>
            <a:bodyPr lIns="0" tIns="0" rIns="0" bIns="0" rtlCol="0" anchor="t">
              <a:spAutoFit/>
            </a:bodyPr>
            <a:lstStyle/>
            <a:p>
              <a:pPr algn="ctr">
                <a:lnSpc>
                  <a:spcPts val="3157"/>
                </a:lnSpc>
                <a:spcBef>
                  <a:spcPct val="0"/>
                </a:spcBef>
              </a:pPr>
              <a:r>
                <a:rPr lang="en-US" sz="2255" spc="67">
                  <a:solidFill>
                    <a:srgbClr val="FFFFFF"/>
                  </a:solidFill>
                  <a:latin typeface="Poppins"/>
                  <a:ea typeface="Poppins"/>
                  <a:cs typeface="Poppins"/>
                  <a:sym typeface="Poppins"/>
                </a:rPr>
                <a:t>Ofrecer propuestas de solución informática analizando de forma integral los procesos de acuerdo a los requerimientos de la organización.</a:t>
              </a:r>
            </a:p>
          </p:txBody>
        </p:sp>
      </p:grpSp>
      <p:sp>
        <p:nvSpPr>
          <p:cNvPr id="21" name="Freeform 21"/>
          <p:cNvSpPr/>
          <p:nvPr/>
        </p:nvSpPr>
        <p:spPr>
          <a:xfrm rot="8347716" flipH="1">
            <a:off x="5229982" y="6218851"/>
            <a:ext cx="1491715" cy="2434549"/>
          </a:xfrm>
          <a:custGeom>
            <a:avLst/>
            <a:gdLst/>
            <a:ahLst/>
            <a:cxnLst/>
            <a:rect l="l" t="t" r="r" b="b"/>
            <a:pathLst>
              <a:path w="1491715" h="2434549">
                <a:moveTo>
                  <a:pt x="1491715" y="0"/>
                </a:moveTo>
                <a:lnTo>
                  <a:pt x="0" y="0"/>
                </a:lnTo>
                <a:lnTo>
                  <a:pt x="0" y="2434550"/>
                </a:lnTo>
                <a:lnTo>
                  <a:pt x="1491715" y="2434550"/>
                </a:lnTo>
                <a:lnTo>
                  <a:pt x="1491715"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Freeform 22"/>
          <p:cNvSpPr/>
          <p:nvPr/>
        </p:nvSpPr>
        <p:spPr>
          <a:xfrm rot="-2237460" flipH="1">
            <a:off x="11607609" y="3924963"/>
            <a:ext cx="1469163" cy="2397744"/>
          </a:xfrm>
          <a:custGeom>
            <a:avLst/>
            <a:gdLst/>
            <a:ahLst/>
            <a:cxnLst/>
            <a:rect l="l" t="t" r="r" b="b"/>
            <a:pathLst>
              <a:path w="1469163" h="2397744">
                <a:moveTo>
                  <a:pt x="1469163" y="0"/>
                </a:moveTo>
                <a:lnTo>
                  <a:pt x="0" y="0"/>
                </a:lnTo>
                <a:lnTo>
                  <a:pt x="0" y="2397744"/>
                </a:lnTo>
                <a:lnTo>
                  <a:pt x="1469163" y="2397744"/>
                </a:lnTo>
                <a:lnTo>
                  <a:pt x="1469163"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971397" y="-702426"/>
            <a:ext cx="6110813" cy="9792592"/>
            <a:chOff x="0" y="0"/>
            <a:chExt cx="993944" cy="1592797"/>
          </a:xfrm>
        </p:grpSpPr>
        <p:sp>
          <p:nvSpPr>
            <p:cNvPr id="4" name="Freeform 4"/>
            <p:cNvSpPr/>
            <p:nvPr/>
          </p:nvSpPr>
          <p:spPr>
            <a:xfrm>
              <a:off x="0" y="0"/>
              <a:ext cx="993943" cy="1592797"/>
            </a:xfrm>
            <a:custGeom>
              <a:avLst/>
              <a:gdLst/>
              <a:ahLst/>
              <a:cxnLst/>
              <a:rect l="l" t="t" r="r" b="b"/>
              <a:pathLst>
                <a:path w="993943" h="1592797">
                  <a:moveTo>
                    <a:pt x="0" y="0"/>
                  </a:moveTo>
                  <a:lnTo>
                    <a:pt x="993943" y="0"/>
                  </a:lnTo>
                  <a:lnTo>
                    <a:pt x="993943" y="1592797"/>
                  </a:lnTo>
                  <a:lnTo>
                    <a:pt x="0" y="1592797"/>
                  </a:lnTo>
                  <a:close/>
                </a:path>
              </a:pathLst>
            </a:custGeom>
            <a:blipFill>
              <a:blip r:embed="rId2"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sp>
        <p:nvSpPr>
          <p:cNvPr id="6" name="TextBox 6"/>
          <p:cNvSpPr txBox="1"/>
          <p:nvPr/>
        </p:nvSpPr>
        <p:spPr>
          <a:xfrm>
            <a:off x="924802" y="2453884"/>
            <a:ext cx="9231422" cy="947709"/>
          </a:xfrm>
          <a:prstGeom prst="rect">
            <a:avLst/>
          </a:prstGeom>
        </p:spPr>
        <p:txBody>
          <a:bodyPr lIns="0" tIns="0" rIns="0" bIns="0" rtlCol="0" anchor="t">
            <a:spAutoFit/>
          </a:bodyPr>
          <a:lstStyle/>
          <a:p>
            <a:pPr algn="l">
              <a:lnSpc>
                <a:spcPts val="6914"/>
              </a:lnSpc>
            </a:pPr>
            <a:r>
              <a:rPr lang="en-US" sz="7055" b="1">
                <a:solidFill>
                  <a:srgbClr val="435415"/>
                </a:solidFill>
                <a:latin typeface="Bebas Neue Bold"/>
                <a:ea typeface="Bebas Neue Bold"/>
                <a:cs typeface="Bebas Neue Bold"/>
                <a:sym typeface="Bebas Neue Bold"/>
              </a:rPr>
              <a:t>INTERESES PROFESIONALES</a:t>
            </a:r>
          </a:p>
        </p:txBody>
      </p:sp>
      <p:grpSp>
        <p:nvGrpSpPr>
          <p:cNvPr id="7" name="Group 7"/>
          <p:cNvGrpSpPr/>
          <p:nvPr/>
        </p:nvGrpSpPr>
        <p:grpSpPr>
          <a:xfrm>
            <a:off x="642388" y="3773626"/>
            <a:ext cx="363913" cy="173212"/>
            <a:chOff x="0" y="0"/>
            <a:chExt cx="1707662" cy="812800"/>
          </a:xfrm>
        </p:grpSpPr>
        <p:sp>
          <p:nvSpPr>
            <p:cNvPr id="8" name="Freeform 8"/>
            <p:cNvSpPr/>
            <p:nvPr/>
          </p:nvSpPr>
          <p:spPr>
            <a:xfrm>
              <a:off x="0" y="0"/>
              <a:ext cx="1707662" cy="812800"/>
            </a:xfrm>
            <a:custGeom>
              <a:avLst/>
              <a:gdLst/>
              <a:ahLst/>
              <a:cxnLst/>
              <a:rect l="l" t="t" r="r" b="b"/>
              <a:pathLst>
                <a:path w="1707662" h="812800">
                  <a:moveTo>
                    <a:pt x="853831" y="0"/>
                  </a:moveTo>
                  <a:cubicBezTo>
                    <a:pt x="382273" y="0"/>
                    <a:pt x="0" y="181951"/>
                    <a:pt x="0" y="406400"/>
                  </a:cubicBezTo>
                  <a:cubicBezTo>
                    <a:pt x="0" y="630849"/>
                    <a:pt x="382273" y="812800"/>
                    <a:pt x="853831" y="812800"/>
                  </a:cubicBezTo>
                  <a:cubicBezTo>
                    <a:pt x="1325389" y="812800"/>
                    <a:pt x="1707662" y="630849"/>
                    <a:pt x="1707662" y="406400"/>
                  </a:cubicBezTo>
                  <a:cubicBezTo>
                    <a:pt x="1707662" y="181951"/>
                    <a:pt x="1325389" y="0"/>
                    <a:pt x="853831" y="0"/>
                  </a:cubicBezTo>
                  <a:close/>
                </a:path>
              </a:pathLst>
            </a:custGeom>
            <a:solidFill>
              <a:srgbClr val="ADB858"/>
            </a:solidFill>
          </p:spPr>
        </p:sp>
        <p:sp>
          <p:nvSpPr>
            <p:cNvPr id="9" name="TextBox 9"/>
            <p:cNvSpPr txBox="1"/>
            <p:nvPr/>
          </p:nvSpPr>
          <p:spPr>
            <a:xfrm>
              <a:off x="160093" y="0"/>
              <a:ext cx="1387476" cy="736600"/>
            </a:xfrm>
            <a:prstGeom prst="rect">
              <a:avLst/>
            </a:prstGeom>
          </p:spPr>
          <p:txBody>
            <a:bodyPr lIns="50800" tIns="50800" rIns="50800" bIns="50800" rtlCol="0" anchor="ctr"/>
            <a:lstStyle/>
            <a:p>
              <a:pPr algn="ctr">
                <a:lnSpc>
                  <a:spcPts val="3589"/>
                </a:lnSpc>
              </a:pPr>
              <a:endParaRPr/>
            </a:p>
          </p:txBody>
        </p:sp>
      </p:grpSp>
      <p:grpSp>
        <p:nvGrpSpPr>
          <p:cNvPr id="10" name="Group 10"/>
          <p:cNvGrpSpPr/>
          <p:nvPr/>
        </p:nvGrpSpPr>
        <p:grpSpPr>
          <a:xfrm>
            <a:off x="647490" y="4373125"/>
            <a:ext cx="358715" cy="170739"/>
            <a:chOff x="0" y="0"/>
            <a:chExt cx="1707662" cy="812800"/>
          </a:xfrm>
        </p:grpSpPr>
        <p:sp>
          <p:nvSpPr>
            <p:cNvPr id="11" name="Freeform 11"/>
            <p:cNvSpPr/>
            <p:nvPr/>
          </p:nvSpPr>
          <p:spPr>
            <a:xfrm>
              <a:off x="0" y="0"/>
              <a:ext cx="1707662" cy="812800"/>
            </a:xfrm>
            <a:custGeom>
              <a:avLst/>
              <a:gdLst/>
              <a:ahLst/>
              <a:cxnLst/>
              <a:rect l="l" t="t" r="r" b="b"/>
              <a:pathLst>
                <a:path w="1707662" h="812800">
                  <a:moveTo>
                    <a:pt x="853831" y="0"/>
                  </a:moveTo>
                  <a:cubicBezTo>
                    <a:pt x="382273" y="0"/>
                    <a:pt x="0" y="181951"/>
                    <a:pt x="0" y="406400"/>
                  </a:cubicBezTo>
                  <a:cubicBezTo>
                    <a:pt x="0" y="630849"/>
                    <a:pt x="382273" y="812800"/>
                    <a:pt x="853831" y="812800"/>
                  </a:cubicBezTo>
                  <a:cubicBezTo>
                    <a:pt x="1325389" y="812800"/>
                    <a:pt x="1707662" y="630849"/>
                    <a:pt x="1707662" y="406400"/>
                  </a:cubicBezTo>
                  <a:cubicBezTo>
                    <a:pt x="1707662" y="181951"/>
                    <a:pt x="1325389" y="0"/>
                    <a:pt x="853831" y="0"/>
                  </a:cubicBezTo>
                  <a:close/>
                </a:path>
              </a:pathLst>
            </a:custGeom>
            <a:solidFill>
              <a:srgbClr val="ADB858"/>
            </a:solidFill>
          </p:spPr>
        </p:sp>
        <p:sp>
          <p:nvSpPr>
            <p:cNvPr id="12" name="TextBox 12"/>
            <p:cNvSpPr txBox="1"/>
            <p:nvPr/>
          </p:nvSpPr>
          <p:spPr>
            <a:xfrm>
              <a:off x="160093" y="0"/>
              <a:ext cx="1387476" cy="736600"/>
            </a:xfrm>
            <a:prstGeom prst="rect">
              <a:avLst/>
            </a:prstGeom>
          </p:spPr>
          <p:txBody>
            <a:bodyPr lIns="50800" tIns="50800" rIns="50800" bIns="50800" rtlCol="0" anchor="ctr"/>
            <a:lstStyle/>
            <a:p>
              <a:pPr algn="ctr">
                <a:lnSpc>
                  <a:spcPts val="3589"/>
                </a:lnSpc>
              </a:pPr>
              <a:endParaRPr/>
            </a:p>
          </p:txBody>
        </p:sp>
      </p:grpSp>
      <p:sp>
        <p:nvSpPr>
          <p:cNvPr id="13" name="TextBox 13"/>
          <p:cNvSpPr txBox="1"/>
          <p:nvPr/>
        </p:nvSpPr>
        <p:spPr>
          <a:xfrm>
            <a:off x="1283937" y="3563519"/>
            <a:ext cx="8953691" cy="457195"/>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Diseñar e implementar bases de datos escalables</a:t>
            </a:r>
          </a:p>
        </p:txBody>
      </p:sp>
      <p:sp>
        <p:nvSpPr>
          <p:cNvPr id="14" name="TextBox 14"/>
          <p:cNvSpPr txBox="1"/>
          <p:nvPr/>
        </p:nvSpPr>
        <p:spPr>
          <a:xfrm>
            <a:off x="1283937" y="4185936"/>
            <a:ext cx="8953691" cy="903309"/>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Programar rutinas que gestionan y procesan información de manera efectiva</a:t>
            </a:r>
          </a:p>
        </p:txBody>
      </p:sp>
      <p:sp>
        <p:nvSpPr>
          <p:cNvPr id="15" name="Freeform 15"/>
          <p:cNvSpPr/>
          <p:nvPr/>
        </p:nvSpPr>
        <p:spPr>
          <a:xfrm>
            <a:off x="944697" y="610572"/>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p:spPr>
      </p:sp>
      <p:sp>
        <p:nvSpPr>
          <p:cNvPr id="16" name="TextBox 16"/>
          <p:cNvSpPr txBox="1"/>
          <p:nvPr/>
        </p:nvSpPr>
        <p:spPr>
          <a:xfrm>
            <a:off x="1678221" y="730385"/>
            <a:ext cx="1501075" cy="535269"/>
          </a:xfrm>
          <a:prstGeom prst="rect">
            <a:avLst/>
          </a:prstGeom>
        </p:spPr>
        <p:txBody>
          <a:bodyPr lIns="0" tIns="0" rIns="0" bIns="0" rtlCol="0" anchor="t">
            <a:spAutoFit/>
          </a:bodyPr>
          <a:lstStyle/>
          <a:p>
            <a:pPr algn="l">
              <a:lnSpc>
                <a:spcPts val="3870"/>
              </a:lnSpc>
            </a:pPr>
            <a:r>
              <a:rPr lang="en-US" sz="3948" b="1">
                <a:solidFill>
                  <a:srgbClr val="435415"/>
                </a:solidFill>
                <a:latin typeface="Bebas Neue Bold"/>
                <a:ea typeface="Bebas Neue Bold"/>
                <a:cs typeface="Bebas Neue Bold"/>
                <a:sym typeface="Bebas Neue Bold"/>
              </a:rPr>
              <a:t>DUOC</a:t>
            </a:r>
          </a:p>
        </p:txBody>
      </p:sp>
      <p:sp>
        <p:nvSpPr>
          <p:cNvPr id="17" name="TextBox 17"/>
          <p:cNvSpPr txBox="1"/>
          <p:nvPr/>
        </p:nvSpPr>
        <p:spPr>
          <a:xfrm>
            <a:off x="1087610" y="5808327"/>
            <a:ext cx="8704796" cy="947709"/>
          </a:xfrm>
          <a:prstGeom prst="rect">
            <a:avLst/>
          </a:prstGeom>
        </p:spPr>
        <p:txBody>
          <a:bodyPr lIns="0" tIns="0" rIns="0" bIns="0" rtlCol="0" anchor="t">
            <a:spAutoFit/>
          </a:bodyPr>
          <a:lstStyle/>
          <a:p>
            <a:pPr algn="l">
              <a:lnSpc>
                <a:spcPts val="6914"/>
              </a:lnSpc>
            </a:pPr>
            <a:r>
              <a:rPr lang="en-US" sz="7055" b="1">
                <a:solidFill>
                  <a:srgbClr val="435415"/>
                </a:solidFill>
                <a:latin typeface="Bebas Neue Bold"/>
                <a:ea typeface="Bebas Neue Bold"/>
                <a:cs typeface="Bebas Neue Bold"/>
                <a:sym typeface="Bebas Neue Bold"/>
              </a:rPr>
              <a:t>DESARROLLO PROFESIONAL</a:t>
            </a:r>
          </a:p>
        </p:txBody>
      </p:sp>
      <p:grpSp>
        <p:nvGrpSpPr>
          <p:cNvPr id="18" name="Group 18"/>
          <p:cNvGrpSpPr/>
          <p:nvPr/>
        </p:nvGrpSpPr>
        <p:grpSpPr>
          <a:xfrm>
            <a:off x="642388" y="7128069"/>
            <a:ext cx="363913" cy="173212"/>
            <a:chOff x="0" y="0"/>
            <a:chExt cx="1707662" cy="812800"/>
          </a:xfrm>
        </p:grpSpPr>
        <p:sp>
          <p:nvSpPr>
            <p:cNvPr id="19" name="Freeform 19"/>
            <p:cNvSpPr/>
            <p:nvPr/>
          </p:nvSpPr>
          <p:spPr>
            <a:xfrm>
              <a:off x="0" y="0"/>
              <a:ext cx="1707662" cy="812800"/>
            </a:xfrm>
            <a:custGeom>
              <a:avLst/>
              <a:gdLst/>
              <a:ahLst/>
              <a:cxnLst/>
              <a:rect l="l" t="t" r="r" b="b"/>
              <a:pathLst>
                <a:path w="1707662" h="812800">
                  <a:moveTo>
                    <a:pt x="853831" y="0"/>
                  </a:moveTo>
                  <a:cubicBezTo>
                    <a:pt x="382273" y="0"/>
                    <a:pt x="0" y="181951"/>
                    <a:pt x="0" y="406400"/>
                  </a:cubicBezTo>
                  <a:cubicBezTo>
                    <a:pt x="0" y="630849"/>
                    <a:pt x="382273" y="812800"/>
                    <a:pt x="853831" y="812800"/>
                  </a:cubicBezTo>
                  <a:cubicBezTo>
                    <a:pt x="1325389" y="812800"/>
                    <a:pt x="1707662" y="630849"/>
                    <a:pt x="1707662" y="406400"/>
                  </a:cubicBezTo>
                  <a:cubicBezTo>
                    <a:pt x="1707662" y="181951"/>
                    <a:pt x="1325389" y="0"/>
                    <a:pt x="853831" y="0"/>
                  </a:cubicBezTo>
                  <a:close/>
                </a:path>
              </a:pathLst>
            </a:custGeom>
            <a:solidFill>
              <a:srgbClr val="ADB858"/>
            </a:solidFill>
          </p:spPr>
        </p:sp>
        <p:sp>
          <p:nvSpPr>
            <p:cNvPr id="20" name="TextBox 20"/>
            <p:cNvSpPr txBox="1"/>
            <p:nvPr/>
          </p:nvSpPr>
          <p:spPr>
            <a:xfrm>
              <a:off x="160093" y="0"/>
              <a:ext cx="1387476" cy="736600"/>
            </a:xfrm>
            <a:prstGeom prst="rect">
              <a:avLst/>
            </a:prstGeom>
          </p:spPr>
          <p:txBody>
            <a:bodyPr lIns="50800" tIns="50800" rIns="50800" bIns="50800" rtlCol="0" anchor="ctr"/>
            <a:lstStyle/>
            <a:p>
              <a:pPr algn="ctr">
                <a:lnSpc>
                  <a:spcPts val="3589"/>
                </a:lnSpc>
              </a:pPr>
              <a:endParaRPr/>
            </a:p>
          </p:txBody>
        </p:sp>
      </p:grpSp>
      <p:grpSp>
        <p:nvGrpSpPr>
          <p:cNvPr id="21" name="Group 21"/>
          <p:cNvGrpSpPr/>
          <p:nvPr/>
        </p:nvGrpSpPr>
        <p:grpSpPr>
          <a:xfrm>
            <a:off x="647490" y="7727568"/>
            <a:ext cx="358715" cy="170739"/>
            <a:chOff x="0" y="0"/>
            <a:chExt cx="1707662" cy="812800"/>
          </a:xfrm>
        </p:grpSpPr>
        <p:sp>
          <p:nvSpPr>
            <p:cNvPr id="22" name="Freeform 22"/>
            <p:cNvSpPr/>
            <p:nvPr/>
          </p:nvSpPr>
          <p:spPr>
            <a:xfrm>
              <a:off x="0" y="0"/>
              <a:ext cx="1707662" cy="812800"/>
            </a:xfrm>
            <a:custGeom>
              <a:avLst/>
              <a:gdLst/>
              <a:ahLst/>
              <a:cxnLst/>
              <a:rect l="l" t="t" r="r" b="b"/>
              <a:pathLst>
                <a:path w="1707662" h="812800">
                  <a:moveTo>
                    <a:pt x="853831" y="0"/>
                  </a:moveTo>
                  <a:cubicBezTo>
                    <a:pt x="382273" y="0"/>
                    <a:pt x="0" y="181951"/>
                    <a:pt x="0" y="406400"/>
                  </a:cubicBezTo>
                  <a:cubicBezTo>
                    <a:pt x="0" y="630849"/>
                    <a:pt x="382273" y="812800"/>
                    <a:pt x="853831" y="812800"/>
                  </a:cubicBezTo>
                  <a:cubicBezTo>
                    <a:pt x="1325389" y="812800"/>
                    <a:pt x="1707662" y="630849"/>
                    <a:pt x="1707662" y="406400"/>
                  </a:cubicBezTo>
                  <a:cubicBezTo>
                    <a:pt x="1707662" y="181951"/>
                    <a:pt x="1325389" y="0"/>
                    <a:pt x="853831" y="0"/>
                  </a:cubicBezTo>
                  <a:close/>
                </a:path>
              </a:pathLst>
            </a:custGeom>
            <a:solidFill>
              <a:srgbClr val="ADB858"/>
            </a:solidFill>
          </p:spPr>
        </p:sp>
        <p:sp>
          <p:nvSpPr>
            <p:cNvPr id="23" name="TextBox 23"/>
            <p:cNvSpPr txBox="1"/>
            <p:nvPr/>
          </p:nvSpPr>
          <p:spPr>
            <a:xfrm>
              <a:off x="160093" y="0"/>
              <a:ext cx="1387476" cy="736600"/>
            </a:xfrm>
            <a:prstGeom prst="rect">
              <a:avLst/>
            </a:prstGeom>
          </p:spPr>
          <p:txBody>
            <a:bodyPr lIns="50800" tIns="50800" rIns="50800" bIns="50800" rtlCol="0" anchor="ctr"/>
            <a:lstStyle/>
            <a:p>
              <a:pPr algn="ctr">
                <a:lnSpc>
                  <a:spcPts val="3589"/>
                </a:lnSpc>
              </a:pPr>
              <a:endParaRPr/>
            </a:p>
          </p:txBody>
        </p:sp>
      </p:grpSp>
      <p:sp>
        <p:nvSpPr>
          <p:cNvPr id="24" name="TextBox 24"/>
          <p:cNvSpPr txBox="1"/>
          <p:nvPr/>
        </p:nvSpPr>
        <p:spPr>
          <a:xfrm>
            <a:off x="1283937" y="6917962"/>
            <a:ext cx="8953691" cy="457195"/>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Diseño de base de datos</a:t>
            </a:r>
          </a:p>
        </p:txBody>
      </p:sp>
      <p:sp>
        <p:nvSpPr>
          <p:cNvPr id="25" name="TextBox 25"/>
          <p:cNvSpPr txBox="1"/>
          <p:nvPr/>
        </p:nvSpPr>
        <p:spPr>
          <a:xfrm>
            <a:off x="1283937" y="7540379"/>
            <a:ext cx="8953691" cy="457195"/>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Desarrollo back end</a:t>
            </a:r>
          </a:p>
        </p:txBody>
      </p:sp>
      <p:grpSp>
        <p:nvGrpSpPr>
          <p:cNvPr id="26" name="Group 26"/>
          <p:cNvGrpSpPr/>
          <p:nvPr/>
        </p:nvGrpSpPr>
        <p:grpSpPr>
          <a:xfrm>
            <a:off x="642388" y="8346688"/>
            <a:ext cx="358715" cy="170739"/>
            <a:chOff x="0" y="0"/>
            <a:chExt cx="1707662" cy="812800"/>
          </a:xfrm>
        </p:grpSpPr>
        <p:sp>
          <p:nvSpPr>
            <p:cNvPr id="27" name="Freeform 27"/>
            <p:cNvSpPr/>
            <p:nvPr/>
          </p:nvSpPr>
          <p:spPr>
            <a:xfrm>
              <a:off x="0" y="0"/>
              <a:ext cx="1707662" cy="812800"/>
            </a:xfrm>
            <a:custGeom>
              <a:avLst/>
              <a:gdLst/>
              <a:ahLst/>
              <a:cxnLst/>
              <a:rect l="l" t="t" r="r" b="b"/>
              <a:pathLst>
                <a:path w="1707662" h="812800">
                  <a:moveTo>
                    <a:pt x="853831" y="0"/>
                  </a:moveTo>
                  <a:cubicBezTo>
                    <a:pt x="382273" y="0"/>
                    <a:pt x="0" y="181951"/>
                    <a:pt x="0" y="406400"/>
                  </a:cubicBezTo>
                  <a:cubicBezTo>
                    <a:pt x="0" y="630849"/>
                    <a:pt x="382273" y="812800"/>
                    <a:pt x="853831" y="812800"/>
                  </a:cubicBezTo>
                  <a:cubicBezTo>
                    <a:pt x="1325389" y="812800"/>
                    <a:pt x="1707662" y="630849"/>
                    <a:pt x="1707662" y="406400"/>
                  </a:cubicBezTo>
                  <a:cubicBezTo>
                    <a:pt x="1707662" y="181951"/>
                    <a:pt x="1325389" y="0"/>
                    <a:pt x="853831" y="0"/>
                  </a:cubicBezTo>
                  <a:close/>
                </a:path>
              </a:pathLst>
            </a:custGeom>
            <a:solidFill>
              <a:srgbClr val="ADB858"/>
            </a:solidFill>
          </p:spPr>
        </p:sp>
        <p:sp>
          <p:nvSpPr>
            <p:cNvPr id="28" name="TextBox 28"/>
            <p:cNvSpPr txBox="1"/>
            <p:nvPr/>
          </p:nvSpPr>
          <p:spPr>
            <a:xfrm>
              <a:off x="160093" y="0"/>
              <a:ext cx="1387476" cy="736600"/>
            </a:xfrm>
            <a:prstGeom prst="rect">
              <a:avLst/>
            </a:prstGeom>
          </p:spPr>
          <p:txBody>
            <a:bodyPr lIns="50800" tIns="50800" rIns="50800" bIns="50800" rtlCol="0" anchor="ctr"/>
            <a:lstStyle/>
            <a:p>
              <a:pPr algn="ctr">
                <a:lnSpc>
                  <a:spcPts val="3589"/>
                </a:lnSpc>
              </a:pPr>
              <a:endParaRPr/>
            </a:p>
          </p:txBody>
        </p:sp>
      </p:grpSp>
      <p:sp>
        <p:nvSpPr>
          <p:cNvPr id="29" name="TextBox 29"/>
          <p:cNvSpPr txBox="1"/>
          <p:nvPr/>
        </p:nvSpPr>
        <p:spPr>
          <a:xfrm>
            <a:off x="1278834" y="8159498"/>
            <a:ext cx="8953691" cy="457195"/>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Creación de soluciones tecnológicas integrales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58581" y="-711416"/>
            <a:ext cx="7076649" cy="11709831"/>
            <a:chOff x="0" y="0"/>
            <a:chExt cx="1863809" cy="3084071"/>
          </a:xfrm>
        </p:grpSpPr>
        <p:sp>
          <p:nvSpPr>
            <p:cNvPr id="3" name="Freeform 3"/>
            <p:cNvSpPr/>
            <p:nvPr/>
          </p:nvSpPr>
          <p:spPr>
            <a:xfrm>
              <a:off x="0" y="0"/>
              <a:ext cx="1863809" cy="3084071"/>
            </a:xfrm>
            <a:custGeom>
              <a:avLst/>
              <a:gdLst/>
              <a:ahLst/>
              <a:cxnLst/>
              <a:rect l="l" t="t" r="r" b="b"/>
              <a:pathLst>
                <a:path w="1863809" h="3084071">
                  <a:moveTo>
                    <a:pt x="0" y="0"/>
                  </a:moveTo>
                  <a:lnTo>
                    <a:pt x="1863809" y="0"/>
                  </a:lnTo>
                  <a:lnTo>
                    <a:pt x="1863809" y="3084071"/>
                  </a:lnTo>
                  <a:lnTo>
                    <a:pt x="0" y="3084071"/>
                  </a:lnTo>
                  <a:close/>
                </a:path>
              </a:pathLst>
            </a:custGeom>
            <a:solidFill>
              <a:srgbClr val="262F0E"/>
            </a:solidFill>
          </p:spPr>
        </p:sp>
        <p:sp>
          <p:nvSpPr>
            <p:cNvPr id="4" name="TextBox 4"/>
            <p:cNvSpPr txBox="1"/>
            <p:nvPr/>
          </p:nvSpPr>
          <p:spPr>
            <a:xfrm>
              <a:off x="0" y="-76200"/>
              <a:ext cx="1863809" cy="3160271"/>
            </a:xfrm>
            <a:prstGeom prst="rect">
              <a:avLst/>
            </a:prstGeom>
          </p:spPr>
          <p:txBody>
            <a:bodyPr lIns="50800" tIns="50800" rIns="50800" bIns="50800" rtlCol="0" anchor="ctr"/>
            <a:lstStyle/>
            <a:p>
              <a:pPr algn="ctr">
                <a:lnSpc>
                  <a:spcPts val="3589"/>
                </a:lnSpc>
              </a:pPr>
              <a:endParaRPr/>
            </a:p>
          </p:txBody>
        </p:sp>
      </p:grpSp>
      <p:grpSp>
        <p:nvGrpSpPr>
          <p:cNvPr id="7" name="Group 7"/>
          <p:cNvGrpSpPr/>
          <p:nvPr/>
        </p:nvGrpSpPr>
        <p:grpSpPr>
          <a:xfrm>
            <a:off x="13920942" y="1028700"/>
            <a:ext cx="3764225" cy="7123765"/>
            <a:chOff x="0" y="0"/>
            <a:chExt cx="919531" cy="1740205"/>
          </a:xfrm>
        </p:grpSpPr>
        <p:sp>
          <p:nvSpPr>
            <p:cNvPr id="8" name="Freeform 8"/>
            <p:cNvSpPr/>
            <p:nvPr/>
          </p:nvSpPr>
          <p:spPr>
            <a:xfrm>
              <a:off x="0" y="0"/>
              <a:ext cx="919531" cy="1740205"/>
            </a:xfrm>
            <a:custGeom>
              <a:avLst/>
              <a:gdLst/>
              <a:ahLst/>
              <a:cxnLst/>
              <a:rect l="l" t="t" r="r" b="b"/>
              <a:pathLst>
                <a:path w="919531" h="1740205">
                  <a:moveTo>
                    <a:pt x="0" y="0"/>
                  </a:moveTo>
                  <a:lnTo>
                    <a:pt x="919531" y="0"/>
                  </a:lnTo>
                  <a:lnTo>
                    <a:pt x="919531" y="1740205"/>
                  </a:lnTo>
                  <a:lnTo>
                    <a:pt x="0" y="1740205"/>
                  </a:lnTo>
                  <a:close/>
                </a:path>
              </a:pathLst>
            </a:custGeom>
            <a:blipFill>
              <a:blip r:embed="rId2"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grpSp>
        <p:nvGrpSpPr>
          <p:cNvPr id="9" name="Group 9"/>
          <p:cNvGrpSpPr/>
          <p:nvPr/>
        </p:nvGrpSpPr>
        <p:grpSpPr>
          <a:xfrm>
            <a:off x="9876468" y="3101255"/>
            <a:ext cx="3764225" cy="7901556"/>
            <a:chOff x="0" y="0"/>
            <a:chExt cx="919531" cy="1930205"/>
          </a:xfrm>
        </p:grpSpPr>
        <p:sp>
          <p:nvSpPr>
            <p:cNvPr id="10" name="Freeform 10"/>
            <p:cNvSpPr/>
            <p:nvPr/>
          </p:nvSpPr>
          <p:spPr>
            <a:xfrm>
              <a:off x="0" y="0"/>
              <a:ext cx="919531" cy="1930205"/>
            </a:xfrm>
            <a:custGeom>
              <a:avLst/>
              <a:gdLst/>
              <a:ahLst/>
              <a:cxnLst/>
              <a:rect l="l" t="t" r="r" b="b"/>
              <a:pathLst>
                <a:path w="919531" h="1930205">
                  <a:moveTo>
                    <a:pt x="0" y="0"/>
                  </a:moveTo>
                  <a:lnTo>
                    <a:pt x="919531" y="0"/>
                  </a:lnTo>
                  <a:lnTo>
                    <a:pt x="919531" y="1930205"/>
                  </a:lnTo>
                  <a:lnTo>
                    <a:pt x="0" y="1930205"/>
                  </a:lnTo>
                  <a:close/>
                </a:path>
              </a:pathLst>
            </a:custGeom>
            <a:blipFill>
              <a:blip r:embed="rId3" cstate="email">
                <a:extLst>
                  <a:ext uri="{28A0092B-C50C-407E-A947-70E740481C1C}">
                    <a14:useLocalDpi xmlns:a14="http://schemas.microsoft.com/office/drawing/2010/main"/>
                  </a:ext>
                </a:extLst>
              </a:blip>
              <a:stretch>
                <a:fillRect/>
              </a:stretch>
            </a:blipFill>
            <a:ln w="104775" cap="sq">
              <a:solidFill>
                <a:srgbClr val="FFFFFF"/>
              </a:solidFill>
              <a:prstDash val="solid"/>
              <a:miter/>
            </a:ln>
          </p:spPr>
        </p:sp>
      </p:grpSp>
      <p:sp>
        <p:nvSpPr>
          <p:cNvPr id="11" name="TextBox 11"/>
          <p:cNvSpPr txBox="1"/>
          <p:nvPr/>
        </p:nvSpPr>
        <p:spPr>
          <a:xfrm>
            <a:off x="1953327" y="2318516"/>
            <a:ext cx="7646917" cy="1995330"/>
          </a:xfrm>
          <a:prstGeom prst="rect">
            <a:avLst/>
          </a:prstGeom>
        </p:spPr>
        <p:txBody>
          <a:bodyPr lIns="0" tIns="0" rIns="0" bIns="0" rtlCol="0" anchor="t">
            <a:spAutoFit/>
          </a:bodyPr>
          <a:lstStyle/>
          <a:p>
            <a:pPr algn="l">
              <a:lnSpc>
                <a:spcPts val="7600"/>
              </a:lnSpc>
            </a:pPr>
            <a:r>
              <a:rPr lang="en-US" sz="7755" b="1">
                <a:solidFill>
                  <a:srgbClr val="435415"/>
                </a:solidFill>
                <a:latin typeface="Bebas Neue Bold"/>
                <a:ea typeface="Bebas Neue Bold"/>
                <a:cs typeface="Bebas Neue Bold"/>
                <a:sym typeface="Bebas Neue Bold"/>
              </a:rPr>
              <a:t>FACTIBILIDAD DEL PROYECTO</a:t>
            </a:r>
          </a:p>
        </p:txBody>
      </p:sp>
      <p:sp>
        <p:nvSpPr>
          <p:cNvPr id="12" name="Freeform 12"/>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p:spPr>
      </p:sp>
      <p:sp>
        <p:nvSpPr>
          <p:cNvPr id="13" name="TextBox 13"/>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435415"/>
                </a:solidFill>
                <a:latin typeface="Bebas Neue Bold"/>
                <a:ea typeface="Bebas Neue Bold"/>
                <a:cs typeface="Bebas Neue Bold"/>
                <a:sym typeface="Bebas Neue Bold"/>
              </a:rPr>
              <a:t>DUOC</a:t>
            </a:r>
          </a:p>
        </p:txBody>
      </p:sp>
      <p:grpSp>
        <p:nvGrpSpPr>
          <p:cNvPr id="14" name="Group 14"/>
          <p:cNvGrpSpPr/>
          <p:nvPr/>
        </p:nvGrpSpPr>
        <p:grpSpPr>
          <a:xfrm>
            <a:off x="1953327" y="4849318"/>
            <a:ext cx="7441137" cy="1622531"/>
            <a:chOff x="0" y="0"/>
            <a:chExt cx="9921517" cy="2163375"/>
          </a:xfrm>
        </p:grpSpPr>
        <p:grpSp>
          <p:nvGrpSpPr>
            <p:cNvPr id="15" name="Group 15"/>
            <p:cNvGrpSpPr/>
            <p:nvPr/>
          </p:nvGrpSpPr>
          <p:grpSpPr>
            <a:xfrm>
              <a:off x="0" y="101618"/>
              <a:ext cx="474232" cy="304758"/>
              <a:chOff x="0" y="0"/>
              <a:chExt cx="1264794" cy="812800"/>
            </a:xfrm>
          </p:grpSpPr>
          <p:sp>
            <p:nvSpPr>
              <p:cNvPr id="16" name="Freeform 16"/>
              <p:cNvSpPr/>
              <p:nvPr/>
            </p:nvSpPr>
            <p:spPr>
              <a:xfrm>
                <a:off x="0" y="0"/>
                <a:ext cx="1264794" cy="812800"/>
              </a:xfrm>
              <a:custGeom>
                <a:avLst/>
                <a:gdLst/>
                <a:ahLst/>
                <a:cxnLst/>
                <a:rect l="l" t="t" r="r" b="b"/>
                <a:pathLst>
                  <a:path w="1264794" h="812800">
                    <a:moveTo>
                      <a:pt x="632397" y="0"/>
                    </a:moveTo>
                    <a:cubicBezTo>
                      <a:pt x="283134" y="0"/>
                      <a:pt x="0" y="181951"/>
                      <a:pt x="0" y="406400"/>
                    </a:cubicBezTo>
                    <a:cubicBezTo>
                      <a:pt x="0" y="630849"/>
                      <a:pt x="283134" y="812800"/>
                      <a:pt x="632397" y="812800"/>
                    </a:cubicBezTo>
                    <a:cubicBezTo>
                      <a:pt x="981660" y="812800"/>
                      <a:pt x="1264794" y="630849"/>
                      <a:pt x="1264794" y="406400"/>
                    </a:cubicBezTo>
                    <a:cubicBezTo>
                      <a:pt x="1264794" y="181951"/>
                      <a:pt x="981660" y="0"/>
                      <a:pt x="632397" y="0"/>
                    </a:cubicBezTo>
                    <a:close/>
                  </a:path>
                </a:pathLst>
              </a:custGeom>
              <a:solidFill>
                <a:srgbClr val="ADB858"/>
              </a:solidFill>
            </p:spPr>
          </p:sp>
          <p:sp>
            <p:nvSpPr>
              <p:cNvPr id="17" name="TextBox 17"/>
              <p:cNvSpPr txBox="1"/>
              <p:nvPr/>
            </p:nvSpPr>
            <p:spPr>
              <a:xfrm>
                <a:off x="118574" y="0"/>
                <a:ext cx="1027645" cy="736600"/>
              </a:xfrm>
              <a:prstGeom prst="rect">
                <a:avLst/>
              </a:prstGeom>
            </p:spPr>
            <p:txBody>
              <a:bodyPr lIns="50800" tIns="50800" rIns="50800" bIns="50800" rtlCol="0" anchor="ctr"/>
              <a:lstStyle/>
              <a:p>
                <a:pPr algn="ctr">
                  <a:lnSpc>
                    <a:spcPts val="3589"/>
                  </a:lnSpc>
                </a:pPr>
                <a:endParaRPr/>
              </a:p>
            </p:txBody>
          </p:sp>
        </p:grpSp>
        <p:grpSp>
          <p:nvGrpSpPr>
            <p:cNvPr id="18" name="Group 18"/>
            <p:cNvGrpSpPr/>
            <p:nvPr/>
          </p:nvGrpSpPr>
          <p:grpSpPr>
            <a:xfrm>
              <a:off x="0" y="911276"/>
              <a:ext cx="474232" cy="304758"/>
              <a:chOff x="0" y="0"/>
              <a:chExt cx="1264794" cy="812800"/>
            </a:xfrm>
          </p:grpSpPr>
          <p:sp>
            <p:nvSpPr>
              <p:cNvPr id="19" name="Freeform 19"/>
              <p:cNvSpPr/>
              <p:nvPr/>
            </p:nvSpPr>
            <p:spPr>
              <a:xfrm>
                <a:off x="0" y="0"/>
                <a:ext cx="1264794" cy="812800"/>
              </a:xfrm>
              <a:custGeom>
                <a:avLst/>
                <a:gdLst/>
                <a:ahLst/>
                <a:cxnLst/>
                <a:rect l="l" t="t" r="r" b="b"/>
                <a:pathLst>
                  <a:path w="1264794" h="812800">
                    <a:moveTo>
                      <a:pt x="632397" y="0"/>
                    </a:moveTo>
                    <a:cubicBezTo>
                      <a:pt x="283134" y="0"/>
                      <a:pt x="0" y="181951"/>
                      <a:pt x="0" y="406400"/>
                    </a:cubicBezTo>
                    <a:cubicBezTo>
                      <a:pt x="0" y="630849"/>
                      <a:pt x="283134" y="812800"/>
                      <a:pt x="632397" y="812800"/>
                    </a:cubicBezTo>
                    <a:cubicBezTo>
                      <a:pt x="981660" y="812800"/>
                      <a:pt x="1264794" y="630849"/>
                      <a:pt x="1264794" y="406400"/>
                    </a:cubicBezTo>
                    <a:cubicBezTo>
                      <a:pt x="1264794" y="181951"/>
                      <a:pt x="981660" y="0"/>
                      <a:pt x="632397" y="0"/>
                    </a:cubicBezTo>
                    <a:close/>
                  </a:path>
                </a:pathLst>
              </a:custGeom>
              <a:solidFill>
                <a:srgbClr val="ADB858"/>
              </a:solidFill>
            </p:spPr>
          </p:sp>
          <p:sp>
            <p:nvSpPr>
              <p:cNvPr id="20" name="TextBox 20"/>
              <p:cNvSpPr txBox="1"/>
              <p:nvPr/>
            </p:nvSpPr>
            <p:spPr>
              <a:xfrm>
                <a:off x="118574" y="0"/>
                <a:ext cx="1027645" cy="736600"/>
              </a:xfrm>
              <a:prstGeom prst="rect">
                <a:avLst/>
              </a:prstGeom>
            </p:spPr>
            <p:txBody>
              <a:bodyPr lIns="50800" tIns="50800" rIns="50800" bIns="50800" rtlCol="0" anchor="ctr"/>
              <a:lstStyle/>
              <a:p>
                <a:pPr algn="ctr">
                  <a:lnSpc>
                    <a:spcPts val="3589"/>
                  </a:lnSpc>
                </a:pPr>
                <a:endParaRPr/>
              </a:p>
            </p:txBody>
          </p:sp>
        </p:grpSp>
        <p:grpSp>
          <p:nvGrpSpPr>
            <p:cNvPr id="21" name="Group 21"/>
            <p:cNvGrpSpPr/>
            <p:nvPr/>
          </p:nvGrpSpPr>
          <p:grpSpPr>
            <a:xfrm>
              <a:off x="0" y="1800234"/>
              <a:ext cx="474232" cy="304758"/>
              <a:chOff x="0" y="0"/>
              <a:chExt cx="1264794" cy="812800"/>
            </a:xfrm>
          </p:grpSpPr>
          <p:sp>
            <p:nvSpPr>
              <p:cNvPr id="22" name="Freeform 22"/>
              <p:cNvSpPr/>
              <p:nvPr/>
            </p:nvSpPr>
            <p:spPr>
              <a:xfrm>
                <a:off x="0" y="0"/>
                <a:ext cx="1264794" cy="812800"/>
              </a:xfrm>
              <a:custGeom>
                <a:avLst/>
                <a:gdLst/>
                <a:ahLst/>
                <a:cxnLst/>
                <a:rect l="l" t="t" r="r" b="b"/>
                <a:pathLst>
                  <a:path w="1264794" h="812800">
                    <a:moveTo>
                      <a:pt x="632397" y="0"/>
                    </a:moveTo>
                    <a:cubicBezTo>
                      <a:pt x="283134" y="0"/>
                      <a:pt x="0" y="181951"/>
                      <a:pt x="0" y="406400"/>
                    </a:cubicBezTo>
                    <a:cubicBezTo>
                      <a:pt x="0" y="630849"/>
                      <a:pt x="283134" y="812800"/>
                      <a:pt x="632397" y="812800"/>
                    </a:cubicBezTo>
                    <a:cubicBezTo>
                      <a:pt x="981660" y="812800"/>
                      <a:pt x="1264794" y="630849"/>
                      <a:pt x="1264794" y="406400"/>
                    </a:cubicBezTo>
                    <a:cubicBezTo>
                      <a:pt x="1264794" y="181951"/>
                      <a:pt x="981660" y="0"/>
                      <a:pt x="632397" y="0"/>
                    </a:cubicBezTo>
                    <a:close/>
                  </a:path>
                </a:pathLst>
              </a:custGeom>
              <a:solidFill>
                <a:srgbClr val="ADB858"/>
              </a:solidFill>
            </p:spPr>
          </p:sp>
          <p:sp>
            <p:nvSpPr>
              <p:cNvPr id="23" name="TextBox 23"/>
              <p:cNvSpPr txBox="1"/>
              <p:nvPr/>
            </p:nvSpPr>
            <p:spPr>
              <a:xfrm>
                <a:off x="118574" y="0"/>
                <a:ext cx="1027645" cy="736600"/>
              </a:xfrm>
              <a:prstGeom prst="rect">
                <a:avLst/>
              </a:prstGeom>
            </p:spPr>
            <p:txBody>
              <a:bodyPr lIns="50800" tIns="50800" rIns="50800" bIns="50800" rtlCol="0" anchor="ctr"/>
              <a:lstStyle/>
              <a:p>
                <a:pPr algn="ctr">
                  <a:lnSpc>
                    <a:spcPts val="3589"/>
                  </a:lnSpc>
                </a:pPr>
                <a:endParaRPr/>
              </a:p>
            </p:txBody>
          </p:sp>
        </p:grpSp>
        <p:sp>
          <p:nvSpPr>
            <p:cNvPr id="24" name="TextBox 24"/>
            <p:cNvSpPr txBox="1"/>
            <p:nvPr/>
          </p:nvSpPr>
          <p:spPr>
            <a:xfrm>
              <a:off x="1079352" y="-76200"/>
              <a:ext cx="8842165" cy="584193"/>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Tiempo asignado suficiente</a:t>
              </a:r>
            </a:p>
          </p:txBody>
        </p:sp>
        <p:sp>
          <p:nvSpPr>
            <p:cNvPr id="25" name="TextBox 25"/>
            <p:cNvSpPr txBox="1"/>
            <p:nvPr/>
          </p:nvSpPr>
          <p:spPr>
            <a:xfrm>
              <a:off x="1079352" y="753689"/>
              <a:ext cx="8842165" cy="584193"/>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Acceso a las herramientas necesarias</a:t>
              </a:r>
            </a:p>
          </p:txBody>
        </p:sp>
        <p:sp>
          <p:nvSpPr>
            <p:cNvPr id="26" name="TextBox 26"/>
            <p:cNvSpPr txBox="1"/>
            <p:nvPr/>
          </p:nvSpPr>
          <p:spPr>
            <a:xfrm>
              <a:off x="1079352" y="1579182"/>
              <a:ext cx="8842165" cy="584193"/>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Acceso a recursos</a:t>
              </a:r>
            </a:p>
          </p:txBody>
        </p:sp>
      </p:grpSp>
      <p:grpSp>
        <p:nvGrpSpPr>
          <p:cNvPr id="27" name="Group 27"/>
          <p:cNvGrpSpPr/>
          <p:nvPr/>
        </p:nvGrpSpPr>
        <p:grpSpPr>
          <a:xfrm>
            <a:off x="1953327" y="6719500"/>
            <a:ext cx="7441137" cy="1003412"/>
            <a:chOff x="0" y="0"/>
            <a:chExt cx="9921517" cy="1337882"/>
          </a:xfrm>
        </p:grpSpPr>
        <p:grpSp>
          <p:nvGrpSpPr>
            <p:cNvPr id="28" name="Group 28"/>
            <p:cNvGrpSpPr/>
            <p:nvPr/>
          </p:nvGrpSpPr>
          <p:grpSpPr>
            <a:xfrm>
              <a:off x="0" y="101618"/>
              <a:ext cx="474232" cy="304758"/>
              <a:chOff x="0" y="0"/>
              <a:chExt cx="1264794" cy="812800"/>
            </a:xfrm>
          </p:grpSpPr>
          <p:sp>
            <p:nvSpPr>
              <p:cNvPr id="29" name="Freeform 29"/>
              <p:cNvSpPr/>
              <p:nvPr/>
            </p:nvSpPr>
            <p:spPr>
              <a:xfrm>
                <a:off x="0" y="0"/>
                <a:ext cx="1264794" cy="812800"/>
              </a:xfrm>
              <a:custGeom>
                <a:avLst/>
                <a:gdLst/>
                <a:ahLst/>
                <a:cxnLst/>
                <a:rect l="l" t="t" r="r" b="b"/>
                <a:pathLst>
                  <a:path w="1264794" h="812800">
                    <a:moveTo>
                      <a:pt x="632397" y="0"/>
                    </a:moveTo>
                    <a:cubicBezTo>
                      <a:pt x="283134" y="0"/>
                      <a:pt x="0" y="181951"/>
                      <a:pt x="0" y="406400"/>
                    </a:cubicBezTo>
                    <a:cubicBezTo>
                      <a:pt x="0" y="630849"/>
                      <a:pt x="283134" y="812800"/>
                      <a:pt x="632397" y="812800"/>
                    </a:cubicBezTo>
                    <a:cubicBezTo>
                      <a:pt x="981660" y="812800"/>
                      <a:pt x="1264794" y="630849"/>
                      <a:pt x="1264794" y="406400"/>
                    </a:cubicBezTo>
                    <a:cubicBezTo>
                      <a:pt x="1264794" y="181951"/>
                      <a:pt x="981660" y="0"/>
                      <a:pt x="632397" y="0"/>
                    </a:cubicBezTo>
                    <a:close/>
                  </a:path>
                </a:pathLst>
              </a:custGeom>
              <a:solidFill>
                <a:srgbClr val="ADB858"/>
              </a:solidFill>
            </p:spPr>
          </p:sp>
          <p:sp>
            <p:nvSpPr>
              <p:cNvPr id="30" name="TextBox 30"/>
              <p:cNvSpPr txBox="1"/>
              <p:nvPr/>
            </p:nvSpPr>
            <p:spPr>
              <a:xfrm>
                <a:off x="118574" y="0"/>
                <a:ext cx="1027645" cy="736600"/>
              </a:xfrm>
              <a:prstGeom prst="rect">
                <a:avLst/>
              </a:prstGeom>
            </p:spPr>
            <p:txBody>
              <a:bodyPr lIns="50800" tIns="50800" rIns="50800" bIns="50800" rtlCol="0" anchor="ctr"/>
              <a:lstStyle/>
              <a:p>
                <a:pPr algn="ctr">
                  <a:lnSpc>
                    <a:spcPts val="3589"/>
                  </a:lnSpc>
                </a:pPr>
                <a:endParaRPr/>
              </a:p>
            </p:txBody>
          </p:sp>
        </p:grpSp>
        <p:grpSp>
          <p:nvGrpSpPr>
            <p:cNvPr id="31" name="Group 31"/>
            <p:cNvGrpSpPr/>
            <p:nvPr/>
          </p:nvGrpSpPr>
          <p:grpSpPr>
            <a:xfrm>
              <a:off x="0" y="911276"/>
              <a:ext cx="474232" cy="304758"/>
              <a:chOff x="0" y="0"/>
              <a:chExt cx="1264794" cy="812800"/>
            </a:xfrm>
          </p:grpSpPr>
          <p:sp>
            <p:nvSpPr>
              <p:cNvPr id="32" name="Freeform 32"/>
              <p:cNvSpPr/>
              <p:nvPr/>
            </p:nvSpPr>
            <p:spPr>
              <a:xfrm>
                <a:off x="0" y="0"/>
                <a:ext cx="1264794" cy="812800"/>
              </a:xfrm>
              <a:custGeom>
                <a:avLst/>
                <a:gdLst/>
                <a:ahLst/>
                <a:cxnLst/>
                <a:rect l="l" t="t" r="r" b="b"/>
                <a:pathLst>
                  <a:path w="1264794" h="812800">
                    <a:moveTo>
                      <a:pt x="632397" y="0"/>
                    </a:moveTo>
                    <a:cubicBezTo>
                      <a:pt x="283134" y="0"/>
                      <a:pt x="0" y="181951"/>
                      <a:pt x="0" y="406400"/>
                    </a:cubicBezTo>
                    <a:cubicBezTo>
                      <a:pt x="0" y="630849"/>
                      <a:pt x="283134" y="812800"/>
                      <a:pt x="632397" y="812800"/>
                    </a:cubicBezTo>
                    <a:cubicBezTo>
                      <a:pt x="981660" y="812800"/>
                      <a:pt x="1264794" y="630849"/>
                      <a:pt x="1264794" y="406400"/>
                    </a:cubicBezTo>
                    <a:cubicBezTo>
                      <a:pt x="1264794" y="181951"/>
                      <a:pt x="981660" y="0"/>
                      <a:pt x="632397" y="0"/>
                    </a:cubicBezTo>
                    <a:close/>
                  </a:path>
                </a:pathLst>
              </a:custGeom>
              <a:solidFill>
                <a:srgbClr val="ADB858"/>
              </a:solidFill>
            </p:spPr>
          </p:sp>
          <p:sp>
            <p:nvSpPr>
              <p:cNvPr id="33" name="TextBox 33"/>
              <p:cNvSpPr txBox="1"/>
              <p:nvPr/>
            </p:nvSpPr>
            <p:spPr>
              <a:xfrm>
                <a:off x="118574" y="0"/>
                <a:ext cx="1027645" cy="736600"/>
              </a:xfrm>
              <a:prstGeom prst="rect">
                <a:avLst/>
              </a:prstGeom>
            </p:spPr>
            <p:txBody>
              <a:bodyPr lIns="50800" tIns="50800" rIns="50800" bIns="50800" rtlCol="0" anchor="ctr"/>
              <a:lstStyle/>
              <a:p>
                <a:pPr algn="ctr">
                  <a:lnSpc>
                    <a:spcPts val="3589"/>
                  </a:lnSpc>
                </a:pPr>
                <a:endParaRPr/>
              </a:p>
            </p:txBody>
          </p:sp>
        </p:grpSp>
        <p:sp>
          <p:nvSpPr>
            <p:cNvPr id="34" name="TextBox 34"/>
            <p:cNvSpPr txBox="1"/>
            <p:nvPr/>
          </p:nvSpPr>
          <p:spPr>
            <a:xfrm>
              <a:off x="1079352" y="-76200"/>
              <a:ext cx="8842165" cy="584193"/>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Acceso a internet estable</a:t>
              </a:r>
            </a:p>
          </p:txBody>
        </p:sp>
        <p:sp>
          <p:nvSpPr>
            <p:cNvPr id="35" name="TextBox 35"/>
            <p:cNvSpPr txBox="1"/>
            <p:nvPr/>
          </p:nvSpPr>
          <p:spPr>
            <a:xfrm>
              <a:off x="1079352" y="753689"/>
              <a:ext cx="8842165" cy="584193"/>
            </a:xfrm>
            <a:prstGeom prst="rect">
              <a:avLst/>
            </a:prstGeom>
          </p:spPr>
          <p:txBody>
            <a:bodyPr lIns="0" tIns="0" rIns="0" bIns="0" rtlCol="0" anchor="t">
              <a:spAutoFit/>
            </a:bodyPr>
            <a:lstStyle/>
            <a:p>
              <a:pPr algn="l">
                <a:lnSpc>
                  <a:spcPts val="3589"/>
                </a:lnSpc>
                <a:spcBef>
                  <a:spcPct val="0"/>
                </a:spcBef>
              </a:pPr>
              <a:r>
                <a:rPr lang="en-US" sz="2563" spc="76">
                  <a:solidFill>
                    <a:srgbClr val="435415"/>
                  </a:solidFill>
                  <a:latin typeface="Poppins"/>
                  <a:ea typeface="Poppins"/>
                  <a:cs typeface="Poppins"/>
                  <a:sym typeface="Poppins"/>
                </a:rPr>
                <a:t>Disponibilidad de recursos educativos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F0E"/>
        </a:solidFill>
        <a:effectLst/>
      </p:bgPr>
    </p:bg>
    <p:spTree>
      <p:nvGrpSpPr>
        <p:cNvPr id="1" name=""/>
        <p:cNvGrpSpPr/>
        <p:nvPr/>
      </p:nvGrpSpPr>
      <p:grpSpPr>
        <a:xfrm>
          <a:off x="0" y="0"/>
          <a:ext cx="0" cy="0"/>
          <a:chOff x="0" y="0"/>
          <a:chExt cx="0" cy="0"/>
        </a:xfrm>
      </p:grpSpPr>
      <p:grpSp>
        <p:nvGrpSpPr>
          <p:cNvPr id="3" name="Group 3"/>
          <p:cNvGrpSpPr/>
          <p:nvPr/>
        </p:nvGrpSpPr>
        <p:grpSpPr>
          <a:xfrm>
            <a:off x="-1954444" y="5895447"/>
            <a:ext cx="22196888" cy="4896035"/>
            <a:chOff x="0" y="0"/>
            <a:chExt cx="5846094" cy="1289491"/>
          </a:xfrm>
        </p:grpSpPr>
        <p:sp>
          <p:nvSpPr>
            <p:cNvPr id="4" name="Freeform 4"/>
            <p:cNvSpPr/>
            <p:nvPr/>
          </p:nvSpPr>
          <p:spPr>
            <a:xfrm>
              <a:off x="0" y="0"/>
              <a:ext cx="5846094" cy="1289491"/>
            </a:xfrm>
            <a:custGeom>
              <a:avLst/>
              <a:gdLst/>
              <a:ahLst/>
              <a:cxnLst/>
              <a:rect l="l" t="t" r="r" b="b"/>
              <a:pathLst>
                <a:path w="5846094" h="1289491">
                  <a:moveTo>
                    <a:pt x="0" y="0"/>
                  </a:moveTo>
                  <a:lnTo>
                    <a:pt x="5846094" y="0"/>
                  </a:lnTo>
                  <a:lnTo>
                    <a:pt x="5846094" y="1289491"/>
                  </a:lnTo>
                  <a:lnTo>
                    <a:pt x="0" y="1289491"/>
                  </a:lnTo>
                  <a:close/>
                </a:path>
              </a:pathLst>
            </a:custGeom>
            <a:solidFill>
              <a:srgbClr val="FFFFFF"/>
            </a:solidFill>
          </p:spPr>
        </p:sp>
        <p:sp>
          <p:nvSpPr>
            <p:cNvPr id="5" name="TextBox 5"/>
            <p:cNvSpPr txBox="1"/>
            <p:nvPr/>
          </p:nvSpPr>
          <p:spPr>
            <a:xfrm>
              <a:off x="0" y="-76200"/>
              <a:ext cx="5846094" cy="1365691"/>
            </a:xfrm>
            <a:prstGeom prst="rect">
              <a:avLst/>
            </a:prstGeom>
          </p:spPr>
          <p:txBody>
            <a:bodyPr lIns="50800" tIns="50800" rIns="50800" bIns="50800" rtlCol="0" anchor="ctr"/>
            <a:lstStyle/>
            <a:p>
              <a:pPr algn="ctr">
                <a:lnSpc>
                  <a:spcPts val="3589"/>
                </a:lnSpc>
              </a:pPr>
              <a:endParaRPr/>
            </a:p>
          </p:txBody>
        </p:sp>
      </p:grpSp>
      <p:sp>
        <p:nvSpPr>
          <p:cNvPr id="6" name="Freeform 6"/>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sp>
      <p:sp>
        <p:nvSpPr>
          <p:cNvPr id="7" name="Freeform 7"/>
          <p:cNvSpPr/>
          <p:nvPr/>
        </p:nvSpPr>
        <p:spPr>
          <a:xfrm>
            <a:off x="2111642" y="4774198"/>
            <a:ext cx="3154410" cy="2242499"/>
          </a:xfrm>
          <a:custGeom>
            <a:avLst/>
            <a:gdLst/>
            <a:ahLst/>
            <a:cxnLst/>
            <a:rect l="l" t="t" r="r" b="b"/>
            <a:pathLst>
              <a:path w="3154410" h="2242499">
                <a:moveTo>
                  <a:pt x="0" y="0"/>
                </a:moveTo>
                <a:lnTo>
                  <a:pt x="3154410" y="0"/>
                </a:lnTo>
                <a:lnTo>
                  <a:pt x="3154410" y="2242498"/>
                </a:lnTo>
                <a:lnTo>
                  <a:pt x="0" y="2242498"/>
                </a:lnTo>
                <a:lnTo>
                  <a:pt x="0" y="0"/>
                </a:lnTo>
                <a:close/>
              </a:path>
            </a:pathLst>
          </a:custGeom>
          <a: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p:spPr>
      </p:sp>
      <p:sp>
        <p:nvSpPr>
          <p:cNvPr id="8" name="Freeform 8"/>
          <p:cNvSpPr/>
          <p:nvPr/>
        </p:nvSpPr>
        <p:spPr>
          <a:xfrm>
            <a:off x="13185724" y="4594504"/>
            <a:ext cx="2407403" cy="2407403"/>
          </a:xfrm>
          <a:custGeom>
            <a:avLst/>
            <a:gdLst/>
            <a:ahLst/>
            <a:cxnLst/>
            <a:rect l="l" t="t" r="r" b="b"/>
            <a:pathLst>
              <a:path w="2407403" h="2407403">
                <a:moveTo>
                  <a:pt x="0" y="0"/>
                </a:moveTo>
                <a:lnTo>
                  <a:pt x="2407403" y="0"/>
                </a:lnTo>
                <a:lnTo>
                  <a:pt x="2407403" y="2407403"/>
                </a:lnTo>
                <a:lnTo>
                  <a:pt x="0" y="2407403"/>
                </a:lnTo>
                <a:lnTo>
                  <a:pt x="0" y="0"/>
                </a:lnTo>
                <a:close/>
              </a:path>
            </a:pathLst>
          </a:custGeom>
          <a: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a:blipFill>
        </p:spPr>
      </p:sp>
      <p:sp>
        <p:nvSpPr>
          <p:cNvPr id="9" name="Freeform 9"/>
          <p:cNvSpPr/>
          <p:nvPr/>
        </p:nvSpPr>
        <p:spPr>
          <a:xfrm>
            <a:off x="7428876" y="4485579"/>
            <a:ext cx="2819736" cy="2819736"/>
          </a:xfrm>
          <a:custGeom>
            <a:avLst/>
            <a:gdLst/>
            <a:ahLst/>
            <a:cxnLst/>
            <a:rect l="l" t="t" r="r" b="b"/>
            <a:pathLst>
              <a:path w="2819736" h="2819736">
                <a:moveTo>
                  <a:pt x="0" y="0"/>
                </a:moveTo>
                <a:lnTo>
                  <a:pt x="2819735" y="0"/>
                </a:lnTo>
                <a:lnTo>
                  <a:pt x="2819735" y="2819736"/>
                </a:lnTo>
                <a:lnTo>
                  <a:pt x="0" y="2819736"/>
                </a:lnTo>
                <a:lnTo>
                  <a:pt x="0" y="0"/>
                </a:lnTo>
                <a:close/>
              </a:path>
            </a:pathLst>
          </a:custGeom>
          <a: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a:blipFill>
        </p:spPr>
      </p:sp>
      <p:sp>
        <p:nvSpPr>
          <p:cNvPr id="10" name="TextBox 10"/>
          <p:cNvSpPr txBox="1"/>
          <p:nvPr/>
        </p:nvSpPr>
        <p:spPr>
          <a:xfrm>
            <a:off x="4628810" y="1783044"/>
            <a:ext cx="9030381" cy="1046261"/>
          </a:xfrm>
          <a:prstGeom prst="rect">
            <a:avLst/>
          </a:prstGeom>
        </p:spPr>
        <p:txBody>
          <a:bodyPr lIns="0" tIns="0" rIns="0" bIns="0" rtlCol="0" anchor="t">
            <a:spAutoFit/>
          </a:bodyPr>
          <a:lstStyle/>
          <a:p>
            <a:pPr algn="ctr">
              <a:lnSpc>
                <a:spcPts val="7698"/>
              </a:lnSpc>
            </a:pPr>
            <a:r>
              <a:rPr lang="en-US" sz="7855" b="1">
                <a:solidFill>
                  <a:srgbClr val="ADB858"/>
                </a:solidFill>
                <a:latin typeface="Bebas Neue Bold"/>
                <a:ea typeface="Bebas Neue Bold"/>
                <a:cs typeface="Bebas Neue Bold"/>
                <a:sym typeface="Bebas Neue Bold"/>
              </a:rPr>
              <a:t>OBJETIVOS</a:t>
            </a:r>
          </a:p>
        </p:txBody>
      </p:sp>
      <p:sp>
        <p:nvSpPr>
          <p:cNvPr id="11" name="TextBox 11"/>
          <p:cNvSpPr txBox="1"/>
          <p:nvPr/>
        </p:nvSpPr>
        <p:spPr>
          <a:xfrm>
            <a:off x="2035424" y="7404680"/>
            <a:ext cx="3136027" cy="1741169"/>
          </a:xfrm>
          <a:prstGeom prst="rect">
            <a:avLst/>
          </a:prstGeom>
        </p:spPr>
        <p:txBody>
          <a:bodyPr lIns="0" tIns="0" rIns="0" bIns="0" rtlCol="0" anchor="t">
            <a:spAutoFit/>
          </a:bodyPr>
          <a:lstStyle/>
          <a:p>
            <a:pPr algn="ctr">
              <a:lnSpc>
                <a:spcPts val="3450"/>
              </a:lnSpc>
            </a:pPr>
            <a:r>
              <a:rPr lang="en-US" sz="2300">
                <a:solidFill>
                  <a:srgbClr val="000000"/>
                </a:solidFill>
                <a:latin typeface="Poppins"/>
                <a:ea typeface="Poppins"/>
                <a:cs typeface="Poppins"/>
                <a:sym typeface="Poppins"/>
              </a:rPr>
              <a:t>Diseñar e implementar una base de datos en SQL Server</a:t>
            </a:r>
          </a:p>
        </p:txBody>
      </p:sp>
      <p:sp>
        <p:nvSpPr>
          <p:cNvPr id="12" name="TextBox 12"/>
          <p:cNvSpPr txBox="1"/>
          <p:nvPr/>
        </p:nvSpPr>
        <p:spPr>
          <a:xfrm>
            <a:off x="7270730" y="7404680"/>
            <a:ext cx="3136027" cy="1303019"/>
          </a:xfrm>
          <a:prstGeom prst="rect">
            <a:avLst/>
          </a:prstGeom>
        </p:spPr>
        <p:txBody>
          <a:bodyPr lIns="0" tIns="0" rIns="0" bIns="0" rtlCol="0" anchor="t">
            <a:spAutoFit/>
          </a:bodyPr>
          <a:lstStyle/>
          <a:p>
            <a:pPr algn="ctr">
              <a:lnSpc>
                <a:spcPts val="3450"/>
              </a:lnSpc>
            </a:pPr>
            <a:r>
              <a:rPr lang="en-US" sz="2300">
                <a:solidFill>
                  <a:srgbClr val="262F0E"/>
                </a:solidFill>
                <a:latin typeface="Poppins"/>
                <a:ea typeface="Poppins"/>
                <a:cs typeface="Poppins"/>
                <a:sym typeface="Poppins"/>
              </a:rPr>
              <a:t>Desarrollar el backend de la página web</a:t>
            </a:r>
          </a:p>
        </p:txBody>
      </p:sp>
      <p:sp>
        <p:nvSpPr>
          <p:cNvPr id="13" name="TextBox 13"/>
          <p:cNvSpPr txBox="1"/>
          <p:nvPr/>
        </p:nvSpPr>
        <p:spPr>
          <a:xfrm>
            <a:off x="12821412" y="7404680"/>
            <a:ext cx="3136027" cy="1303019"/>
          </a:xfrm>
          <a:prstGeom prst="rect">
            <a:avLst/>
          </a:prstGeom>
        </p:spPr>
        <p:txBody>
          <a:bodyPr lIns="0" tIns="0" rIns="0" bIns="0" rtlCol="0" anchor="t">
            <a:spAutoFit/>
          </a:bodyPr>
          <a:lstStyle/>
          <a:p>
            <a:pPr algn="ctr">
              <a:lnSpc>
                <a:spcPts val="3450"/>
              </a:lnSpc>
            </a:pPr>
            <a:r>
              <a:rPr lang="en-US" sz="2300">
                <a:solidFill>
                  <a:srgbClr val="262F0E"/>
                </a:solidFill>
                <a:latin typeface="Poppins"/>
                <a:ea typeface="Poppins"/>
                <a:cs typeface="Poppins"/>
                <a:sym typeface="Poppins"/>
              </a:rPr>
              <a:t>Optimizar la base de datos para soportar el análisis de datos </a:t>
            </a:r>
          </a:p>
        </p:txBody>
      </p:sp>
      <p:sp>
        <p:nvSpPr>
          <p:cNvPr id="14" name="TextBox 14"/>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
        <p:nvSpPr>
          <p:cNvPr id="15" name="TextBox 15"/>
          <p:cNvSpPr txBox="1"/>
          <p:nvPr/>
        </p:nvSpPr>
        <p:spPr>
          <a:xfrm>
            <a:off x="2605549" y="2725547"/>
            <a:ext cx="13076903" cy="918209"/>
          </a:xfrm>
          <a:prstGeom prst="rect">
            <a:avLst/>
          </a:prstGeom>
        </p:spPr>
        <p:txBody>
          <a:bodyPr lIns="0" tIns="0" rIns="0" bIns="0" rtlCol="0" anchor="t">
            <a:spAutoFit/>
          </a:bodyPr>
          <a:lstStyle/>
          <a:p>
            <a:pPr algn="ctr">
              <a:lnSpc>
                <a:spcPts val="3600"/>
              </a:lnSpc>
            </a:pPr>
            <a:r>
              <a:rPr lang="en-US" sz="2400">
                <a:solidFill>
                  <a:srgbClr val="FFFFFF"/>
                </a:solidFill>
                <a:latin typeface="Poppins"/>
                <a:ea typeface="Poppins"/>
                <a:cs typeface="Poppins"/>
                <a:sym typeface="Poppins"/>
              </a:rPr>
              <a:t>Desarrollar una base de datos para almacenar coordenadas e imágenes, integrar la API y crear el backend de la página web para su visualización.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sp>
      <p:sp>
        <p:nvSpPr>
          <p:cNvPr id="4" name="Freeform 4"/>
          <p:cNvSpPr/>
          <p:nvPr/>
        </p:nvSpPr>
        <p:spPr>
          <a:xfrm>
            <a:off x="9144000" y="2519529"/>
            <a:ext cx="8719658" cy="5247942"/>
          </a:xfrm>
          <a:custGeom>
            <a:avLst/>
            <a:gdLst/>
            <a:ahLst/>
            <a:cxnLst/>
            <a:rect l="l" t="t" r="r" b="b"/>
            <a:pathLst>
              <a:path w="8719658" h="5247942">
                <a:moveTo>
                  <a:pt x="0" y="0"/>
                </a:moveTo>
                <a:lnTo>
                  <a:pt x="8719658" y="0"/>
                </a:lnTo>
                <a:lnTo>
                  <a:pt x="8719658" y="5247942"/>
                </a:lnTo>
                <a:lnTo>
                  <a:pt x="0" y="5247942"/>
                </a:lnTo>
                <a:lnTo>
                  <a:pt x="0" y="0"/>
                </a:lnTo>
                <a:close/>
              </a:path>
            </a:pathLst>
          </a:custGeom>
          <a:blipFill>
            <a:blip r:embed="rId4" cstate="email">
              <a:extLst>
                <a:ext uri="{28A0092B-C50C-407E-A947-70E740481C1C}">
                  <a14:useLocalDpi xmlns:a14="http://schemas.microsoft.com/office/drawing/2010/main"/>
                </a:ext>
              </a:extLst>
            </a:blip>
            <a:stretch>
              <a:fillRect/>
            </a:stretch>
          </a:blipFill>
        </p:spPr>
      </p:sp>
      <p:sp>
        <p:nvSpPr>
          <p:cNvPr id="5" name="TextBox 5"/>
          <p:cNvSpPr txBox="1"/>
          <p:nvPr/>
        </p:nvSpPr>
        <p:spPr>
          <a:xfrm>
            <a:off x="818147" y="4060259"/>
            <a:ext cx="6677262" cy="2617469"/>
          </a:xfrm>
          <a:prstGeom prst="rect">
            <a:avLst/>
          </a:prstGeom>
        </p:spPr>
        <p:txBody>
          <a:bodyPr lIns="0" tIns="0" rIns="0" bIns="0" rtlCol="0" anchor="t">
            <a:spAutoFit/>
          </a:bodyPr>
          <a:lstStyle/>
          <a:p>
            <a:pPr algn="l">
              <a:lnSpc>
                <a:spcPts val="3450"/>
              </a:lnSpc>
            </a:pPr>
            <a:r>
              <a:rPr lang="en-US" sz="2300">
                <a:solidFill>
                  <a:srgbClr val="000000">
                    <a:alpha val="57647"/>
                  </a:srgbClr>
                </a:solidFill>
                <a:latin typeface="Poppins"/>
                <a:ea typeface="Poppins"/>
                <a:cs typeface="Poppins"/>
                <a:sym typeface="Poppins"/>
              </a:rPr>
              <a:t>Usaremos la metodología kanban el cual consiste en usar tableros para la gestión de diversas tareas y subtareas del proyecto. Además posee tres columnas en las que se identifican el por hacer, en progreso y realizado.</a:t>
            </a:r>
          </a:p>
        </p:txBody>
      </p:sp>
      <p:sp>
        <p:nvSpPr>
          <p:cNvPr id="6" name="TextBox 6"/>
          <p:cNvSpPr txBox="1"/>
          <p:nvPr/>
        </p:nvSpPr>
        <p:spPr>
          <a:xfrm>
            <a:off x="1028700" y="2444845"/>
            <a:ext cx="6660107" cy="1039906"/>
          </a:xfrm>
          <a:prstGeom prst="rect">
            <a:avLst/>
          </a:prstGeom>
        </p:spPr>
        <p:txBody>
          <a:bodyPr lIns="0" tIns="0" rIns="0" bIns="0" rtlCol="0" anchor="t">
            <a:spAutoFit/>
          </a:bodyPr>
          <a:lstStyle/>
          <a:p>
            <a:pPr algn="l">
              <a:lnSpc>
                <a:spcPts val="7600"/>
              </a:lnSpc>
            </a:pPr>
            <a:r>
              <a:rPr lang="en-US" sz="7755" b="1">
                <a:solidFill>
                  <a:srgbClr val="435415"/>
                </a:solidFill>
                <a:latin typeface="Bebas Neue Bold"/>
                <a:ea typeface="Bebas Neue Bold"/>
                <a:cs typeface="Bebas Neue Bold"/>
                <a:sym typeface="Bebas Neue Bold"/>
              </a:rPr>
              <a:t>METODOLOGIA</a:t>
            </a:r>
          </a:p>
        </p:txBody>
      </p:sp>
      <p:sp>
        <p:nvSpPr>
          <p:cNvPr id="7" name="TextBox 7"/>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435415"/>
                </a:solidFill>
                <a:latin typeface="Bebas Neue Bold"/>
                <a:ea typeface="Bebas Neue Bold"/>
                <a:cs typeface="Bebas Neue Bold"/>
                <a:sym typeface="Bebas Neue Bold"/>
              </a:rPr>
              <a:t>DUOC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1518" y="-711416"/>
            <a:ext cx="3770283" cy="11709831"/>
            <a:chOff x="0" y="0"/>
            <a:chExt cx="992996" cy="3084071"/>
          </a:xfrm>
        </p:grpSpPr>
        <p:sp>
          <p:nvSpPr>
            <p:cNvPr id="3" name="Freeform 3"/>
            <p:cNvSpPr/>
            <p:nvPr/>
          </p:nvSpPr>
          <p:spPr>
            <a:xfrm>
              <a:off x="0" y="0"/>
              <a:ext cx="992996" cy="3084071"/>
            </a:xfrm>
            <a:custGeom>
              <a:avLst/>
              <a:gdLst/>
              <a:ahLst/>
              <a:cxnLst/>
              <a:rect l="l" t="t" r="r" b="b"/>
              <a:pathLst>
                <a:path w="992996" h="3084071">
                  <a:moveTo>
                    <a:pt x="0" y="0"/>
                  </a:moveTo>
                  <a:lnTo>
                    <a:pt x="992996" y="0"/>
                  </a:lnTo>
                  <a:lnTo>
                    <a:pt x="992996" y="3084071"/>
                  </a:lnTo>
                  <a:lnTo>
                    <a:pt x="0" y="3084071"/>
                  </a:lnTo>
                  <a:close/>
                </a:path>
              </a:pathLst>
            </a:custGeom>
            <a:solidFill>
              <a:srgbClr val="262F0E"/>
            </a:solidFill>
          </p:spPr>
        </p:sp>
        <p:sp>
          <p:nvSpPr>
            <p:cNvPr id="4" name="TextBox 4"/>
            <p:cNvSpPr txBox="1"/>
            <p:nvPr/>
          </p:nvSpPr>
          <p:spPr>
            <a:xfrm>
              <a:off x="0" y="-76200"/>
              <a:ext cx="992996" cy="3160271"/>
            </a:xfrm>
            <a:prstGeom prst="rect">
              <a:avLst/>
            </a:prstGeom>
          </p:spPr>
          <p:txBody>
            <a:bodyPr lIns="50800" tIns="50800" rIns="50800" bIns="50800" rtlCol="0" anchor="ctr"/>
            <a:lstStyle/>
            <a:p>
              <a:pPr algn="ctr">
                <a:lnSpc>
                  <a:spcPts val="3589"/>
                </a:lnSpc>
              </a:pPr>
              <a:endParaRPr/>
            </a:p>
          </p:txBody>
        </p:sp>
      </p:grpSp>
      <p:sp>
        <p:nvSpPr>
          <p:cNvPr id="6" name="Freeform 6"/>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sp>
      <p:graphicFrame>
        <p:nvGraphicFramePr>
          <p:cNvPr id="8" name="Table 8"/>
          <p:cNvGraphicFramePr>
            <a:graphicFrameLocks noGrp="1"/>
          </p:cNvGraphicFramePr>
          <p:nvPr/>
        </p:nvGraphicFramePr>
        <p:xfrm>
          <a:off x="3662115" y="1329672"/>
          <a:ext cx="14427967" cy="8489366"/>
        </p:xfrm>
        <a:graphic>
          <a:graphicData uri="http://schemas.openxmlformats.org/drawingml/2006/table">
            <a:tbl>
              <a:tblPr/>
              <a:tblGrid>
                <a:gridCol w="2763867">
                  <a:extLst>
                    <a:ext uri="{9D8B030D-6E8A-4147-A177-3AD203B41FA5}">
                      <a16:colId xmlns:a16="http://schemas.microsoft.com/office/drawing/2014/main" val="20000"/>
                    </a:ext>
                  </a:extLst>
                </a:gridCol>
                <a:gridCol w="8146667">
                  <a:extLst>
                    <a:ext uri="{9D8B030D-6E8A-4147-A177-3AD203B41FA5}">
                      <a16:colId xmlns:a16="http://schemas.microsoft.com/office/drawing/2014/main" val="20001"/>
                    </a:ext>
                  </a:extLst>
                </a:gridCol>
                <a:gridCol w="3517433">
                  <a:extLst>
                    <a:ext uri="{9D8B030D-6E8A-4147-A177-3AD203B41FA5}">
                      <a16:colId xmlns:a16="http://schemas.microsoft.com/office/drawing/2014/main" val="20002"/>
                    </a:ext>
                  </a:extLst>
                </a:gridCol>
              </a:tblGrid>
              <a:tr h="1186425">
                <a:tc>
                  <a:txBody>
                    <a:bodyPr/>
                    <a:lstStyle/>
                    <a:p>
                      <a:pPr algn="ctr">
                        <a:lnSpc>
                          <a:spcPts val="2520"/>
                        </a:lnSpc>
                        <a:defRPr/>
                      </a:pPr>
                      <a:r>
                        <a:rPr lang="en-US" sz="1800" b="1">
                          <a:solidFill>
                            <a:srgbClr val="000000"/>
                          </a:solidFill>
                          <a:latin typeface="Poppins Bold"/>
                          <a:ea typeface="Poppins Bold"/>
                          <a:cs typeface="Poppins Bold"/>
                          <a:sym typeface="Poppins Bold"/>
                        </a:rPr>
                        <a:t>Nombre de Actividades/Tareas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19"/>
                        </a:lnSpc>
                        <a:defRPr/>
                      </a:pPr>
                      <a:r>
                        <a:rPr lang="en-US" sz="1799" b="1" u="none" strike="noStrike">
                          <a:solidFill>
                            <a:srgbClr val="000000"/>
                          </a:solidFill>
                          <a:latin typeface="Poppins Bold"/>
                          <a:ea typeface="Poppins Bold"/>
                          <a:cs typeface="Poppins Bold"/>
                          <a:sym typeface="Poppins Bold"/>
                        </a:rPr>
                        <a:t> Descripción Actividades/Tareas</a:t>
                      </a:r>
                      <a:endParaRPr lang="en-US" sz="1100"/>
                    </a:p>
                    <a:p>
                      <a:pPr algn="ctr">
                        <a:lnSpc>
                          <a:spcPts val="25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Poppins Bold"/>
                          <a:ea typeface="Poppins Bold"/>
                          <a:cs typeface="Poppins Bold"/>
                          <a:sym typeface="Poppins Bold"/>
                        </a:rPr>
                        <a:t>Observaciones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21616">
                <a:tc>
                  <a:txBody>
                    <a:bodyPr/>
                    <a:lstStyle/>
                    <a:p>
                      <a:pPr algn="ctr">
                        <a:lnSpc>
                          <a:spcPts val="2520"/>
                        </a:lnSpc>
                        <a:defRPr/>
                      </a:pPr>
                      <a:r>
                        <a:rPr lang="en-US" sz="1800">
                          <a:solidFill>
                            <a:srgbClr val="000000"/>
                          </a:solidFill>
                          <a:latin typeface="Poppins"/>
                          <a:ea typeface="Poppins"/>
                          <a:cs typeface="Poppins"/>
                          <a:sym typeface="Poppins"/>
                        </a:rPr>
                        <a:t>Diseño de la Base de Datos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367031" lvl="1" indent="-183515" algn="just">
                        <a:lnSpc>
                          <a:spcPts val="2380"/>
                        </a:lnSpc>
                        <a:buFont typeface="Arial"/>
                        <a:buChar char="•"/>
                        <a:defRPr/>
                      </a:pPr>
                      <a:r>
                        <a:rPr lang="en-US" sz="1700" b="1">
                          <a:solidFill>
                            <a:srgbClr val="000000"/>
                          </a:solidFill>
                          <a:latin typeface="Poppins Bold"/>
                          <a:ea typeface="Poppins Bold"/>
                          <a:cs typeface="Poppins Bold"/>
                          <a:sym typeface="Poppins Bold"/>
                        </a:rPr>
                        <a:t>Diseño:</a:t>
                      </a:r>
                      <a:r>
                        <a:rPr lang="en-US" sz="1700">
                          <a:solidFill>
                            <a:srgbClr val="000000"/>
                          </a:solidFill>
                          <a:latin typeface="Poppins"/>
                          <a:ea typeface="Poppins"/>
                          <a:cs typeface="Poppins"/>
                          <a:sym typeface="Poppins"/>
                        </a:rPr>
                        <a:t> Definir la estructura de la base de datos, incluyendo tablas, índices y relaciones necesarias para almacenar imágenes, coordenadas y metadatos.</a:t>
                      </a:r>
                      <a:endParaRPr lang="en-US" sz="1100"/>
                    </a:p>
                    <a:p>
                      <a:pPr algn="just">
                        <a:lnSpc>
                          <a:spcPts val="2380"/>
                        </a:lnSpc>
                      </a:pPr>
                      <a:endParaRPr lang="en-US" sz="1100"/>
                    </a:p>
                    <a:p>
                      <a:pPr marL="367031" lvl="1" indent="-183515" algn="just">
                        <a:lnSpc>
                          <a:spcPts val="2380"/>
                        </a:lnSpc>
                        <a:buFont typeface="Arial"/>
                        <a:buChar char="•"/>
                      </a:pPr>
                      <a:r>
                        <a:rPr lang="en-US" sz="1700" b="1">
                          <a:solidFill>
                            <a:srgbClr val="000000"/>
                          </a:solidFill>
                          <a:latin typeface="Poppins Bold"/>
                          <a:ea typeface="Poppins Bold"/>
                          <a:cs typeface="Poppins Bold"/>
                          <a:sym typeface="Poppins Bold"/>
                        </a:rPr>
                        <a:t>Implementación:</a:t>
                      </a:r>
                      <a:r>
                        <a:rPr lang="en-US" sz="1700">
                          <a:solidFill>
                            <a:srgbClr val="000000"/>
                          </a:solidFill>
                          <a:latin typeface="Poppins"/>
                          <a:ea typeface="Poppins"/>
                          <a:cs typeface="Poppins"/>
                          <a:sym typeface="Poppins"/>
                        </a:rPr>
                        <a:t> Crear y configurar la base de datos en SQL Server según el diseño, y desarrollar scripts para la creación de tablas, índices y procedimientos almacenados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240"/>
                        </a:lnSpc>
                        <a:defRPr/>
                      </a:pPr>
                      <a:r>
                        <a:rPr lang="en-US" sz="1600" b="1">
                          <a:solidFill>
                            <a:srgbClr val="000000"/>
                          </a:solidFill>
                          <a:latin typeface="Poppins Bold"/>
                          <a:ea typeface="Poppins Bold"/>
                          <a:cs typeface="Poppins Bold"/>
                          <a:sym typeface="Poppins Bold"/>
                        </a:rPr>
                        <a:t>Facilitadores:</a:t>
                      </a:r>
                      <a:r>
                        <a:rPr lang="en-US" sz="1600">
                          <a:solidFill>
                            <a:srgbClr val="000000"/>
                          </a:solidFill>
                          <a:latin typeface="Poppins"/>
                          <a:ea typeface="Poppins"/>
                          <a:cs typeface="Poppins"/>
                          <a:sym typeface="Poppins"/>
                        </a:rPr>
                        <a:t> Experiencia previa en diseño y gestión de bases de datos.</a:t>
                      </a:r>
                      <a:endParaRPr lang="en-US" sz="1100"/>
                    </a:p>
                    <a:p>
                      <a:pPr algn="just">
                        <a:lnSpc>
                          <a:spcPts val="2240"/>
                        </a:lnSpc>
                      </a:pPr>
                      <a:r>
                        <a:rPr lang="en-US" sz="1600" b="1">
                          <a:solidFill>
                            <a:srgbClr val="000000"/>
                          </a:solidFill>
                          <a:latin typeface="Poppins Bold"/>
                          <a:ea typeface="Poppins Bold"/>
                          <a:cs typeface="Poppins Bold"/>
                          <a:sym typeface="Poppins Bold"/>
                        </a:rPr>
                        <a:t>Dificultades:</a:t>
                      </a:r>
                      <a:r>
                        <a:rPr lang="en-US" sz="1600">
                          <a:solidFill>
                            <a:srgbClr val="000000"/>
                          </a:solidFill>
                          <a:latin typeface="Poppins"/>
                          <a:ea typeface="Poppins"/>
                          <a:cs typeface="Poppins"/>
                          <a:sym typeface="Poppins"/>
                        </a:rPr>
                        <a:t> Posibles cambios en los requisitos que pueden afectar el diseño inicial y la implementación.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3127">
                <a:tc>
                  <a:txBody>
                    <a:bodyPr/>
                    <a:lstStyle/>
                    <a:p>
                      <a:pPr algn="ctr">
                        <a:lnSpc>
                          <a:spcPts val="2520"/>
                        </a:lnSpc>
                        <a:defRPr/>
                      </a:pPr>
                      <a:r>
                        <a:rPr lang="en-US" sz="1800">
                          <a:solidFill>
                            <a:srgbClr val="000000"/>
                          </a:solidFill>
                          <a:latin typeface="Poppins"/>
                          <a:ea typeface="Poppins"/>
                          <a:cs typeface="Poppins"/>
                          <a:sym typeface="Poppins"/>
                        </a:rPr>
                        <a:t>Integración de la API de Imágenes Satelitales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388620" lvl="1" indent="-194310" algn="l">
                        <a:lnSpc>
                          <a:spcPts val="2520"/>
                        </a:lnSpc>
                        <a:buFont typeface="Arial"/>
                        <a:buChar char="•"/>
                        <a:defRPr/>
                      </a:pPr>
                      <a:r>
                        <a:rPr lang="en-US" sz="1800">
                          <a:solidFill>
                            <a:srgbClr val="000000"/>
                          </a:solidFill>
                          <a:latin typeface="Poppins"/>
                          <a:ea typeface="Poppins"/>
                          <a:cs typeface="Poppins"/>
                          <a:sym typeface="Poppins"/>
                        </a:rPr>
                        <a:t>Desarrollar un sistema para conectar con la API y extraer imágenes satelitales.</a:t>
                      </a:r>
                      <a:endParaRPr lang="en-US" sz="1100"/>
                    </a:p>
                    <a:p>
                      <a:pPr algn="l">
                        <a:lnSpc>
                          <a:spcPts val="2520"/>
                        </a:lnSpc>
                      </a:pPr>
                      <a:endParaRPr lang="en-US" sz="1100"/>
                    </a:p>
                    <a:p>
                      <a:pPr marL="388620" lvl="1" indent="-194310" algn="l">
                        <a:lnSpc>
                          <a:spcPts val="2520"/>
                        </a:lnSpc>
                        <a:buFont typeface="Arial"/>
                        <a:buChar char="•"/>
                      </a:pPr>
                      <a:r>
                        <a:rPr lang="en-US" sz="1800">
                          <a:solidFill>
                            <a:srgbClr val="000000"/>
                          </a:solidFill>
                          <a:latin typeface="Poppins"/>
                          <a:ea typeface="Poppins"/>
                          <a:cs typeface="Poppins"/>
                          <a:sym typeface="Poppins"/>
                        </a:rPr>
                        <a:t>Implementar la lógica para almacenar las imágenes y metadatos en la base de datos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240"/>
                        </a:lnSpc>
                        <a:defRPr/>
                      </a:pPr>
                      <a:r>
                        <a:rPr lang="en-US" sz="1600" b="1">
                          <a:solidFill>
                            <a:srgbClr val="000000"/>
                          </a:solidFill>
                          <a:latin typeface="Poppins Bold"/>
                          <a:ea typeface="Poppins Bold"/>
                          <a:cs typeface="Poppins Bold"/>
                          <a:sym typeface="Poppins Bold"/>
                        </a:rPr>
                        <a:t>Facilitadores: </a:t>
                      </a:r>
                      <a:r>
                        <a:rPr lang="en-US" sz="1600">
                          <a:solidFill>
                            <a:srgbClr val="000000"/>
                          </a:solidFill>
                          <a:latin typeface="Poppins"/>
                          <a:ea typeface="Poppins"/>
                          <a:cs typeface="Poppins"/>
                          <a:sym typeface="Poppins"/>
                        </a:rPr>
                        <a:t>Experiencia previa en integración de apis.</a:t>
                      </a:r>
                      <a:endParaRPr lang="en-US" sz="1100"/>
                    </a:p>
                    <a:p>
                      <a:pPr algn="just">
                        <a:lnSpc>
                          <a:spcPts val="2240"/>
                        </a:lnSpc>
                      </a:pPr>
                      <a:r>
                        <a:rPr lang="en-US" sz="1600" b="1">
                          <a:solidFill>
                            <a:srgbClr val="000000"/>
                          </a:solidFill>
                          <a:latin typeface="Poppins Bold"/>
                          <a:ea typeface="Poppins Bold"/>
                          <a:cs typeface="Poppins Bold"/>
                          <a:sym typeface="Poppins Bold"/>
                        </a:rPr>
                        <a:t>Dificultades: </a:t>
                      </a:r>
                      <a:r>
                        <a:rPr lang="en-US" sz="1600">
                          <a:solidFill>
                            <a:srgbClr val="000000"/>
                          </a:solidFill>
                          <a:latin typeface="Poppins"/>
                          <a:ea typeface="Poppins"/>
                          <a:cs typeface="Poppins"/>
                          <a:sym typeface="Poppins"/>
                        </a:rPr>
                        <a:t>Escalabilidad y rendimiento en la gestión y almacenamiento grandes volúmenes de imágenes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78198">
                <a:tc>
                  <a:txBody>
                    <a:bodyPr/>
                    <a:lstStyle/>
                    <a:p>
                      <a:pPr algn="ctr">
                        <a:lnSpc>
                          <a:spcPts val="2520"/>
                        </a:lnSpc>
                        <a:defRPr/>
                      </a:pPr>
                      <a:r>
                        <a:rPr lang="en-US" sz="1800">
                          <a:solidFill>
                            <a:srgbClr val="000000"/>
                          </a:solidFill>
                          <a:latin typeface="Poppins"/>
                          <a:ea typeface="Poppins"/>
                          <a:cs typeface="Poppins"/>
                          <a:sym typeface="Poppins"/>
                        </a:rPr>
                        <a:t>Desarrollo del Backend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388620" lvl="1" indent="-194310" algn="just">
                        <a:lnSpc>
                          <a:spcPts val="2520"/>
                        </a:lnSpc>
                        <a:buFont typeface="Arial"/>
                        <a:buChar char="•"/>
                        <a:defRPr/>
                      </a:pPr>
                      <a:r>
                        <a:rPr lang="en-US" sz="1800">
                          <a:solidFill>
                            <a:srgbClr val="000000"/>
                          </a:solidFill>
                          <a:latin typeface="Poppins"/>
                          <a:ea typeface="Poppins"/>
                          <a:cs typeface="Poppins"/>
                          <a:sym typeface="Poppins"/>
                        </a:rPr>
                        <a:t>Crear la lógica de negocio para procesar y analizar los datos de las imágenes.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240"/>
                        </a:lnSpc>
                        <a:defRPr/>
                      </a:pPr>
                      <a:r>
                        <a:rPr lang="en-US" sz="1600" b="1">
                          <a:solidFill>
                            <a:srgbClr val="000000"/>
                          </a:solidFill>
                          <a:latin typeface="Poppins Bold"/>
                          <a:ea typeface="Poppins Bold"/>
                          <a:cs typeface="Poppins Bold"/>
                          <a:sym typeface="Poppins Bold"/>
                        </a:rPr>
                        <a:t>Facilitadores:</a:t>
                      </a:r>
                      <a:r>
                        <a:rPr lang="en-US" sz="1600">
                          <a:solidFill>
                            <a:srgbClr val="000000"/>
                          </a:solidFill>
                          <a:latin typeface="Poppins"/>
                          <a:ea typeface="Poppins"/>
                          <a:cs typeface="Poppins"/>
                          <a:sym typeface="Poppins"/>
                        </a:rPr>
                        <a:t> Disponibilidad de algoritmos y modelos predictivos.</a:t>
                      </a:r>
                      <a:endParaRPr lang="en-US" sz="1100"/>
                    </a:p>
                    <a:p>
                      <a:pPr algn="just">
                        <a:lnSpc>
                          <a:spcPts val="2240"/>
                        </a:lnSpc>
                      </a:pPr>
                      <a:r>
                        <a:rPr lang="en-US" sz="1600" b="1">
                          <a:solidFill>
                            <a:srgbClr val="000000"/>
                          </a:solidFill>
                          <a:latin typeface="Poppins Bold"/>
                          <a:ea typeface="Poppins Bold"/>
                          <a:cs typeface="Poppins Bold"/>
                          <a:sym typeface="Poppins Bold"/>
                        </a:rPr>
                        <a:t>Dificultades:</a:t>
                      </a:r>
                      <a:r>
                        <a:rPr lang="en-US" sz="1600">
                          <a:solidFill>
                            <a:srgbClr val="000000"/>
                          </a:solidFill>
                          <a:latin typeface="Poppins"/>
                          <a:ea typeface="Poppins"/>
                          <a:cs typeface="Poppins"/>
                          <a:sym typeface="Poppins"/>
                        </a:rPr>
                        <a:t> Complejidad en el procesamiento de datos y la integración de modelos predictivos.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9"/>
          <p:cNvSpPr txBox="1"/>
          <p:nvPr/>
        </p:nvSpPr>
        <p:spPr>
          <a:xfrm>
            <a:off x="3662115" y="270834"/>
            <a:ext cx="11624650" cy="1029814"/>
          </a:xfrm>
          <a:prstGeom prst="rect">
            <a:avLst/>
          </a:prstGeom>
        </p:spPr>
        <p:txBody>
          <a:bodyPr lIns="0" tIns="0" rIns="0" bIns="0" rtlCol="0" anchor="t">
            <a:spAutoFit/>
          </a:bodyPr>
          <a:lstStyle/>
          <a:p>
            <a:pPr algn="l">
              <a:lnSpc>
                <a:spcPts val="7600"/>
              </a:lnSpc>
            </a:pPr>
            <a:r>
              <a:rPr lang="en-US" sz="7755" b="1">
                <a:solidFill>
                  <a:srgbClr val="000000"/>
                </a:solidFill>
                <a:latin typeface="Bebas Neue Bold"/>
                <a:ea typeface="Bebas Neue Bold"/>
                <a:cs typeface="Bebas Neue Bold"/>
                <a:sym typeface="Bebas Neue Bold"/>
              </a:rPr>
              <a:t>PLAN DE TRABAJO</a:t>
            </a:r>
          </a:p>
        </p:txBody>
      </p:sp>
      <p:sp>
        <p:nvSpPr>
          <p:cNvPr id="10" name="TextBox 10"/>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1518" y="-711416"/>
            <a:ext cx="3770283" cy="11709831"/>
            <a:chOff x="0" y="0"/>
            <a:chExt cx="992996" cy="3084071"/>
          </a:xfrm>
        </p:grpSpPr>
        <p:sp>
          <p:nvSpPr>
            <p:cNvPr id="3" name="Freeform 3"/>
            <p:cNvSpPr/>
            <p:nvPr/>
          </p:nvSpPr>
          <p:spPr>
            <a:xfrm>
              <a:off x="0" y="0"/>
              <a:ext cx="992996" cy="3084071"/>
            </a:xfrm>
            <a:custGeom>
              <a:avLst/>
              <a:gdLst/>
              <a:ahLst/>
              <a:cxnLst/>
              <a:rect l="l" t="t" r="r" b="b"/>
              <a:pathLst>
                <a:path w="992996" h="3084071">
                  <a:moveTo>
                    <a:pt x="0" y="0"/>
                  </a:moveTo>
                  <a:lnTo>
                    <a:pt x="992996" y="0"/>
                  </a:lnTo>
                  <a:lnTo>
                    <a:pt x="992996" y="3084071"/>
                  </a:lnTo>
                  <a:lnTo>
                    <a:pt x="0" y="3084071"/>
                  </a:lnTo>
                  <a:close/>
                </a:path>
              </a:pathLst>
            </a:custGeom>
            <a:solidFill>
              <a:srgbClr val="262F0E"/>
            </a:solidFill>
          </p:spPr>
        </p:sp>
        <p:sp>
          <p:nvSpPr>
            <p:cNvPr id="4" name="TextBox 4"/>
            <p:cNvSpPr txBox="1"/>
            <p:nvPr/>
          </p:nvSpPr>
          <p:spPr>
            <a:xfrm>
              <a:off x="0" y="-76200"/>
              <a:ext cx="992996" cy="3160271"/>
            </a:xfrm>
            <a:prstGeom prst="rect">
              <a:avLst/>
            </a:prstGeom>
          </p:spPr>
          <p:txBody>
            <a:bodyPr lIns="50800" tIns="50800" rIns="50800" bIns="50800" rtlCol="0" anchor="ctr"/>
            <a:lstStyle/>
            <a:p>
              <a:pPr algn="ctr">
                <a:lnSpc>
                  <a:spcPts val="3589"/>
                </a:lnSpc>
              </a:pPr>
              <a:endParaRPr/>
            </a:p>
          </p:txBody>
        </p:sp>
      </p:grpSp>
      <p:sp>
        <p:nvSpPr>
          <p:cNvPr id="6" name="Freeform 6"/>
          <p:cNvSpPr/>
          <p:nvPr/>
        </p:nvSpPr>
        <p:spPr>
          <a:xfrm>
            <a:off x="912399" y="975561"/>
            <a:ext cx="596325" cy="512094"/>
          </a:xfrm>
          <a:custGeom>
            <a:avLst/>
            <a:gdLst/>
            <a:ahLst/>
            <a:cxnLst/>
            <a:rect l="l" t="t" r="r" b="b"/>
            <a:pathLst>
              <a:path w="596325" h="512094">
                <a:moveTo>
                  <a:pt x="0" y="0"/>
                </a:moveTo>
                <a:lnTo>
                  <a:pt x="596325" y="0"/>
                </a:lnTo>
                <a:lnTo>
                  <a:pt x="596325" y="512094"/>
                </a:lnTo>
                <a:lnTo>
                  <a:pt x="0" y="512094"/>
                </a:lnTo>
                <a:lnTo>
                  <a:pt x="0" y="0"/>
                </a:lnTo>
                <a:close/>
              </a:path>
            </a:pathLst>
          </a:custGeo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sp>
      <p:graphicFrame>
        <p:nvGraphicFramePr>
          <p:cNvPr id="8" name="Table 8"/>
          <p:cNvGraphicFramePr>
            <a:graphicFrameLocks noGrp="1"/>
          </p:cNvGraphicFramePr>
          <p:nvPr/>
        </p:nvGraphicFramePr>
        <p:xfrm>
          <a:off x="3662115" y="1329672"/>
          <a:ext cx="14412764" cy="8498054"/>
        </p:xfrm>
        <a:graphic>
          <a:graphicData uri="http://schemas.openxmlformats.org/drawingml/2006/table">
            <a:tbl>
              <a:tblPr/>
              <a:tblGrid>
                <a:gridCol w="2763875">
                  <a:extLst>
                    <a:ext uri="{9D8B030D-6E8A-4147-A177-3AD203B41FA5}">
                      <a16:colId xmlns:a16="http://schemas.microsoft.com/office/drawing/2014/main" val="20000"/>
                    </a:ext>
                  </a:extLst>
                </a:gridCol>
                <a:gridCol w="8146690">
                  <a:extLst>
                    <a:ext uri="{9D8B030D-6E8A-4147-A177-3AD203B41FA5}">
                      <a16:colId xmlns:a16="http://schemas.microsoft.com/office/drawing/2014/main" val="20001"/>
                    </a:ext>
                  </a:extLst>
                </a:gridCol>
                <a:gridCol w="3502199">
                  <a:extLst>
                    <a:ext uri="{9D8B030D-6E8A-4147-A177-3AD203B41FA5}">
                      <a16:colId xmlns:a16="http://schemas.microsoft.com/office/drawing/2014/main" val="20002"/>
                    </a:ext>
                  </a:extLst>
                </a:gridCol>
              </a:tblGrid>
              <a:tr h="1243793">
                <a:tc>
                  <a:txBody>
                    <a:bodyPr/>
                    <a:lstStyle/>
                    <a:p>
                      <a:pPr algn="ctr">
                        <a:lnSpc>
                          <a:spcPts val="2519"/>
                        </a:lnSpc>
                        <a:defRPr/>
                      </a:pPr>
                      <a:r>
                        <a:rPr lang="en-US" sz="1799" b="1">
                          <a:solidFill>
                            <a:srgbClr val="000000"/>
                          </a:solidFill>
                          <a:latin typeface="Poppins Bold"/>
                          <a:ea typeface="Poppins Bold"/>
                          <a:cs typeface="Poppins Bold"/>
                          <a:sym typeface="Poppins Bold"/>
                        </a:rPr>
                        <a:t>Nombre de Actividades/Tareas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Poppins Bold"/>
                          <a:ea typeface="Poppins Bold"/>
                          <a:cs typeface="Poppins Bold"/>
                          <a:sym typeface="Poppins Bold"/>
                        </a:rPr>
                        <a:t> Descripción Actividades/Tareas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Poppins Bold"/>
                          <a:ea typeface="Poppins Bold"/>
                          <a:cs typeface="Poppins Bold"/>
                          <a:sym typeface="Poppins Bold"/>
                        </a:rPr>
                        <a:t>Observaciones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12344">
                <a:tc>
                  <a:txBody>
                    <a:bodyPr/>
                    <a:lstStyle/>
                    <a:p>
                      <a:pPr algn="ctr">
                        <a:lnSpc>
                          <a:spcPts val="2519"/>
                        </a:lnSpc>
                        <a:defRPr/>
                      </a:pPr>
                      <a:r>
                        <a:rPr lang="en-US" sz="1799">
                          <a:solidFill>
                            <a:srgbClr val="000000"/>
                          </a:solidFill>
                          <a:latin typeface="Poppins"/>
                          <a:ea typeface="Poppins"/>
                          <a:cs typeface="Poppins"/>
                          <a:sym typeface="Poppins"/>
                        </a:rPr>
                        <a:t>Pruebas y Optimización del Sistema.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19"/>
                        </a:lnSpc>
                        <a:defRPr/>
                      </a:pPr>
                      <a:r>
                        <a:rPr lang="en-US" sz="1799">
                          <a:solidFill>
                            <a:srgbClr val="000000"/>
                          </a:solidFill>
                          <a:latin typeface="Poppins"/>
                          <a:ea typeface="Poppins"/>
                          <a:cs typeface="Poppins"/>
                          <a:sym typeface="Poppins"/>
                        </a:rPr>
                        <a:t>Realizar pruebas exhaustivas del sistema para asegurar su correcto funcionamiento.</a:t>
                      </a:r>
                      <a:endParaRPr lang="en-US" sz="1100"/>
                    </a:p>
                    <a:p>
                      <a:pPr algn="l">
                        <a:lnSpc>
                          <a:spcPts val="2519"/>
                        </a:lnSpc>
                      </a:pPr>
                      <a:r>
                        <a:rPr lang="en-US" sz="1799">
                          <a:solidFill>
                            <a:srgbClr val="000000"/>
                          </a:solidFill>
                          <a:latin typeface="Poppins"/>
                          <a:ea typeface="Poppins"/>
                          <a:cs typeface="Poppins"/>
                          <a:sym typeface="Poppins"/>
                        </a:rPr>
                        <a:t>Optimizar la base de datos y el backend para manejar grandes volúmenes de datos y consultas en tiempo real.</a:t>
                      </a:r>
                    </a:p>
                    <a:p>
                      <a:pPr algn="l">
                        <a:lnSpc>
                          <a:spcPts val="2519"/>
                        </a:lnSpc>
                      </a:pPr>
                      <a:endParaRPr lang="en-US" sz="1799">
                        <a:solidFill>
                          <a:srgbClr val="000000"/>
                        </a:solidFill>
                        <a:latin typeface="Poppins"/>
                        <a:ea typeface="Poppins"/>
                        <a:cs typeface="Poppins"/>
                        <a:sym typeface="Poppi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Poppins Bold"/>
                          <a:ea typeface="Poppins Bold"/>
                          <a:cs typeface="Poppins Bold"/>
                          <a:sym typeface="Poppins Bold"/>
                        </a:rPr>
                        <a:t>Facilitadores: </a:t>
                      </a:r>
                      <a:r>
                        <a:rPr lang="en-US" sz="1800">
                          <a:solidFill>
                            <a:srgbClr val="000000"/>
                          </a:solidFill>
                          <a:latin typeface="Poppins"/>
                          <a:ea typeface="Poppins"/>
                          <a:cs typeface="Poppins"/>
                          <a:sym typeface="Poppins"/>
                        </a:rPr>
                        <a:t>Herramientas de prueba automatizadas y equipo dedicado.</a:t>
                      </a:r>
                      <a:endParaRPr lang="en-US" sz="1100"/>
                    </a:p>
                    <a:p>
                      <a:pPr algn="l">
                        <a:lnSpc>
                          <a:spcPts val="2520"/>
                        </a:lnSpc>
                      </a:pPr>
                      <a:endParaRPr lang="en-US" sz="1100"/>
                    </a:p>
                    <a:p>
                      <a:pPr algn="l">
                        <a:lnSpc>
                          <a:spcPts val="2520"/>
                        </a:lnSpc>
                      </a:pPr>
                      <a:r>
                        <a:rPr lang="en-US" sz="1800" b="1">
                          <a:solidFill>
                            <a:srgbClr val="000000"/>
                          </a:solidFill>
                          <a:latin typeface="Poppins Bold"/>
                          <a:ea typeface="Poppins Bold"/>
                          <a:cs typeface="Poppins Bold"/>
                          <a:sym typeface="Poppins Bold"/>
                        </a:rPr>
                        <a:t>Dificultades: </a:t>
                      </a:r>
                      <a:r>
                        <a:rPr lang="en-US" sz="1800">
                          <a:solidFill>
                            <a:srgbClr val="000000"/>
                          </a:solidFill>
                          <a:latin typeface="Poppins"/>
                          <a:ea typeface="Poppins"/>
                          <a:cs typeface="Poppins"/>
                          <a:sym typeface="Poppins"/>
                        </a:rPr>
                        <a:t>Identificación y resolución de problemas en tiempo real puede ser desafiante.</a:t>
                      </a:r>
                    </a:p>
                    <a:p>
                      <a:pPr algn="l">
                        <a:lnSpc>
                          <a:spcPts val="2520"/>
                        </a:lnSpc>
                      </a:pPr>
                      <a:endParaRPr lang="en-US" sz="1800">
                        <a:solidFill>
                          <a:srgbClr val="000000"/>
                        </a:solidFill>
                        <a:latin typeface="Poppins"/>
                        <a:ea typeface="Poppins"/>
                        <a:cs typeface="Poppins"/>
                        <a:sym typeface="Poppi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1917">
                <a:tc>
                  <a:txBody>
                    <a:bodyPr/>
                    <a:lstStyle/>
                    <a:p>
                      <a:pPr algn="ctr">
                        <a:lnSpc>
                          <a:spcPts val="2520"/>
                        </a:lnSpc>
                        <a:defRPr/>
                      </a:pPr>
                      <a:r>
                        <a:rPr lang="en-US" sz="1800">
                          <a:solidFill>
                            <a:srgbClr val="000000"/>
                          </a:solidFill>
                          <a:latin typeface="Poppins"/>
                          <a:ea typeface="Poppins"/>
                          <a:cs typeface="Poppins"/>
                          <a:sym typeface="Poppins"/>
                        </a:rPr>
                        <a:t>Documentación y Capacitación.</a:t>
                      </a:r>
                      <a:endParaRPr lang="en-US" sz="1100"/>
                    </a:p>
                    <a:p>
                      <a:pPr algn="ctr">
                        <a:lnSpc>
                          <a:spcPts val="252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19"/>
                        </a:lnSpc>
                        <a:defRPr/>
                      </a:pPr>
                      <a:r>
                        <a:rPr lang="en-US" sz="1799">
                          <a:solidFill>
                            <a:srgbClr val="000000"/>
                          </a:solidFill>
                          <a:latin typeface="Arimo"/>
                          <a:ea typeface="Arimo"/>
                          <a:cs typeface="Arimo"/>
                          <a:sym typeface="Arimo"/>
                        </a:rPr>
                        <a:t>Elaborar documentación técnica y manuales de usuario.</a:t>
                      </a:r>
                      <a:endParaRPr lang="en-US" sz="1100"/>
                    </a:p>
                    <a:p>
                      <a:pPr algn="l">
                        <a:lnSpc>
                          <a:spcPts val="2519"/>
                        </a:lnSpc>
                      </a:pPr>
                      <a:r>
                        <a:rPr lang="en-US" sz="1799">
                          <a:solidFill>
                            <a:srgbClr val="000000"/>
                          </a:solidFill>
                          <a:latin typeface="Arimo"/>
                          <a:ea typeface="Arimo"/>
                          <a:cs typeface="Arimo"/>
                          <a:sym typeface="Arimo"/>
                        </a:rPr>
                        <a:t>Capacitar a los usuarios finales en el uso del sistema y la interpretación de los datos.</a:t>
                      </a:r>
                    </a:p>
                    <a:p>
                      <a:pPr algn="l">
                        <a:lnSpc>
                          <a:spcPts val="2519"/>
                        </a:lnSpc>
                      </a:pPr>
                      <a:endParaRPr lang="en-US" sz="1799">
                        <a:solidFill>
                          <a:srgbClr val="000000"/>
                        </a:solidFill>
                        <a:latin typeface="Arimo"/>
                        <a:ea typeface="Arimo"/>
                        <a:cs typeface="Arimo"/>
                        <a:sym typeface="Arimo"/>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Poppins Bold"/>
                          <a:ea typeface="Poppins Bold"/>
                          <a:cs typeface="Poppins Bold"/>
                          <a:sym typeface="Poppins Bold"/>
                        </a:rPr>
                        <a:t>Facilitadores: </a:t>
                      </a:r>
                      <a:r>
                        <a:rPr lang="en-US" sz="1800">
                          <a:solidFill>
                            <a:srgbClr val="000000"/>
                          </a:solidFill>
                          <a:latin typeface="Poppins"/>
                          <a:ea typeface="Poppins"/>
                          <a:cs typeface="Poppins"/>
                          <a:sym typeface="Poppins"/>
                        </a:rPr>
                        <a:t>Materiales bien estructurados y claros.</a:t>
                      </a:r>
                      <a:endParaRPr lang="en-US" sz="1100"/>
                    </a:p>
                    <a:p>
                      <a:pPr algn="l">
                        <a:lnSpc>
                          <a:spcPts val="2520"/>
                        </a:lnSpc>
                      </a:pPr>
                      <a:endParaRPr lang="en-US" sz="1100"/>
                    </a:p>
                    <a:p>
                      <a:pPr algn="l">
                        <a:lnSpc>
                          <a:spcPts val="2520"/>
                        </a:lnSpc>
                      </a:pPr>
                      <a:r>
                        <a:rPr lang="en-US" sz="1800" b="1">
                          <a:solidFill>
                            <a:srgbClr val="000000"/>
                          </a:solidFill>
                          <a:latin typeface="Poppins Bold"/>
                          <a:ea typeface="Poppins Bold"/>
                          <a:cs typeface="Poppins Bold"/>
                          <a:sym typeface="Poppins Bold"/>
                        </a:rPr>
                        <a:t>Dificultades: </a:t>
                      </a:r>
                      <a:r>
                        <a:rPr lang="en-US" sz="1800">
                          <a:solidFill>
                            <a:srgbClr val="000000"/>
                          </a:solidFill>
                          <a:latin typeface="Poppins"/>
                          <a:ea typeface="Poppins"/>
                          <a:cs typeface="Poppins"/>
                          <a:sym typeface="Poppins"/>
                        </a:rPr>
                        <a:t>Resistencia al cambio por parte de los usuarios y la necesidad de personalización en la capacitación.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3662115" y="270834"/>
            <a:ext cx="11624650" cy="1029814"/>
          </a:xfrm>
          <a:prstGeom prst="rect">
            <a:avLst/>
          </a:prstGeom>
        </p:spPr>
        <p:txBody>
          <a:bodyPr lIns="0" tIns="0" rIns="0" bIns="0" rtlCol="0" anchor="t">
            <a:spAutoFit/>
          </a:bodyPr>
          <a:lstStyle/>
          <a:p>
            <a:pPr algn="l">
              <a:lnSpc>
                <a:spcPts val="7600"/>
              </a:lnSpc>
            </a:pPr>
            <a:r>
              <a:rPr lang="en-US" sz="7755" b="1">
                <a:solidFill>
                  <a:srgbClr val="435415"/>
                </a:solidFill>
                <a:latin typeface="Bebas Neue Bold"/>
                <a:ea typeface="Bebas Neue Bold"/>
                <a:cs typeface="Bebas Neue Bold"/>
                <a:sym typeface="Bebas Neue Bold"/>
              </a:rPr>
              <a:t>PLAN DE TRABAJO</a:t>
            </a:r>
          </a:p>
        </p:txBody>
      </p:sp>
      <p:sp>
        <p:nvSpPr>
          <p:cNvPr id="10" name="TextBox 10"/>
          <p:cNvSpPr txBox="1"/>
          <p:nvPr/>
        </p:nvSpPr>
        <p:spPr>
          <a:xfrm>
            <a:off x="1645923" y="1095375"/>
            <a:ext cx="1501075" cy="535269"/>
          </a:xfrm>
          <a:prstGeom prst="rect">
            <a:avLst/>
          </a:prstGeom>
        </p:spPr>
        <p:txBody>
          <a:bodyPr lIns="0" tIns="0" rIns="0" bIns="0" rtlCol="0" anchor="t">
            <a:spAutoFit/>
          </a:bodyPr>
          <a:lstStyle/>
          <a:p>
            <a:pPr algn="l">
              <a:lnSpc>
                <a:spcPts val="3870"/>
              </a:lnSpc>
            </a:pPr>
            <a:r>
              <a:rPr lang="en-US" sz="3948" b="1">
                <a:solidFill>
                  <a:srgbClr val="FFFFFF"/>
                </a:solidFill>
                <a:latin typeface="Bebas Neue Bold"/>
                <a:ea typeface="Bebas Neue Bold"/>
                <a:cs typeface="Bebas Neue Bold"/>
                <a:sym typeface="Bebas Neue Bold"/>
              </a:rPr>
              <a:t>DUOC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784</Words>
  <Application>Microsoft Office PowerPoint</Application>
  <PresentationFormat>Personalizado</PresentationFormat>
  <Paragraphs>82</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Poppins</vt:lpstr>
      <vt:lpstr>Calibri</vt:lpstr>
      <vt:lpstr>Arial</vt:lpstr>
      <vt:lpstr>Poppins Bold</vt:lpstr>
      <vt:lpstr>Arimo</vt:lpstr>
      <vt:lpstr>Bebas Neue Bold</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Bold Nature Presentation</dc:title>
  <cp:lastModifiedBy>TALL_PROY_NB14</cp:lastModifiedBy>
  <cp:revision>4</cp:revision>
  <dcterms:created xsi:type="dcterms:W3CDTF">2006-08-16T00:00:00Z</dcterms:created>
  <dcterms:modified xsi:type="dcterms:W3CDTF">2024-09-16T11:27:41Z</dcterms:modified>
  <dc:identifier>DAGPYNGj07U</dc:identifier>
</cp:coreProperties>
</file>