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74" r:id="rId10"/>
    <p:sldId id="276" r:id="rId11"/>
    <p:sldId id="266" r:id="rId12"/>
    <p:sldId id="275" r:id="rId13"/>
    <p:sldId id="267" r:id="rId14"/>
    <p:sldId id="272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124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6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3001" y="836712"/>
            <a:ext cx="12240681" cy="5372360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468" y="-14288"/>
            <a:ext cx="12249151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654"/>
            <a:ext cx="1047725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6288021" y="332656"/>
            <a:ext cx="5893495" cy="36830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8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『</a:t>
            </a:r>
            <a:r>
              <a:rPr lang="zh-CN" altLang="en-US" sz="18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800" spc="3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PPT</a:t>
            </a:r>
            <a:r>
              <a:rPr lang="en-US" altLang="zh-CN" sz="1800" spc="3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』—</a:t>
            </a:r>
            <a:r>
              <a:rPr lang="zh-CN" altLang="en-US" sz="1800" spc="3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0" spc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WWW.1PPT.COM</a:t>
            </a:r>
            <a:endParaRPr lang="zh-CN" altLang="en-US" sz="1800" b="0" spc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584" y="6042025"/>
            <a:ext cx="12251268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419437" y="6345218"/>
            <a:ext cx="777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463819" y="6347069"/>
            <a:ext cx="7141633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4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HTTP://WWW.1PPT.COM</a:t>
            </a:r>
            <a:endParaRPr lang="zh-CN" altLang="en-US" sz="1400" spc="3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714733" y="6273138"/>
            <a:ext cx="537633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</a:ln>
        </p:spPr>
        <p:txBody>
          <a:bodyPr/>
          <a:lstStyle/>
          <a:p>
            <a:endParaRPr lang="zh-CN" altLang="en-US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8" name="矩形 7"/>
          <p:cNvSpPr/>
          <p:nvPr/>
        </p:nvSpPr>
        <p:spPr>
          <a:xfrm>
            <a:off x="0" y="1538657"/>
            <a:ext cx="12195762" cy="3272748"/>
          </a:xfrm>
          <a:prstGeom prst="rect">
            <a:avLst/>
          </a:prstGeom>
          <a:solidFill>
            <a:srgbClr val="2E48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677" tIns="43337" rIns="86677" bIns="4333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705"/>
          </a:p>
        </p:txBody>
      </p:sp>
      <p:sp>
        <p:nvSpPr>
          <p:cNvPr id="104" name="TextBox 10"/>
          <p:cNvSpPr txBox="1"/>
          <p:nvPr/>
        </p:nvSpPr>
        <p:spPr>
          <a:xfrm>
            <a:off x="2360796" y="1836393"/>
            <a:ext cx="7466657" cy="742765"/>
          </a:xfrm>
          <a:prstGeom prst="rect">
            <a:avLst/>
          </a:prstGeom>
          <a:noFill/>
        </p:spPr>
        <p:txBody>
          <a:bodyPr wrap="none" lIns="65023" tIns="32511" rIns="65023" bIns="32511">
            <a:spAutoFit/>
          </a:bodyPr>
          <a:lstStyle/>
          <a:p>
            <a:pPr algn="ctr">
              <a:buNone/>
            </a:pPr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高并发电商系统的</a:t>
            </a:r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设计与实现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935048" y="3709237"/>
            <a:ext cx="3716988" cy="372110"/>
          </a:xfrm>
          <a:prstGeom prst="rect">
            <a:avLst/>
          </a:prstGeom>
        </p:spPr>
        <p:txBody>
          <a:bodyPr wrap="square" lIns="65023" tIns="32511" rIns="65023" bIns="32511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重庆理工大学</a:t>
            </a:r>
          </a:p>
        </p:txBody>
      </p:sp>
      <p:grpSp>
        <p:nvGrpSpPr>
          <p:cNvPr id="113" name="组合 112"/>
          <p:cNvGrpSpPr/>
          <p:nvPr/>
        </p:nvGrpSpPr>
        <p:grpSpPr>
          <a:xfrm>
            <a:off x="4148019" y="4126452"/>
            <a:ext cx="4089162" cy="384214"/>
            <a:chOff x="4711919" y="4399737"/>
            <a:chExt cx="4312788" cy="405226"/>
          </a:xfrm>
        </p:grpSpPr>
        <p:sp>
          <p:nvSpPr>
            <p:cNvPr id="114" name="矩形 259"/>
            <p:cNvSpPr>
              <a:spLocks noChangeArrowheads="1"/>
            </p:cNvSpPr>
            <p:nvPr/>
          </p:nvSpPr>
          <p:spPr bwMode="auto">
            <a:xfrm>
              <a:off x="4711919" y="4416522"/>
              <a:ext cx="2211837" cy="388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1800" b="1" cap="all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汇报人：      李</a:t>
              </a:r>
              <a:r>
                <a:rPr lang="zh-CN" altLang="en-US" sz="1800" b="1" cap="all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波</a:t>
              </a:r>
              <a:endParaRPr lang="zh-CN" altLang="en-US" sz="1800" b="1" cap="all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5" name="矩形 259"/>
            <p:cNvSpPr>
              <a:spLocks noChangeArrowheads="1"/>
            </p:cNvSpPr>
            <p:nvPr/>
          </p:nvSpPr>
          <p:spPr bwMode="auto">
            <a:xfrm>
              <a:off x="6764451" y="4399737"/>
              <a:ext cx="2260256" cy="388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1800" b="1" cap="all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11603080420</a:t>
              </a:r>
              <a:endParaRPr lang="zh-CN" altLang="en-US" sz="1800" cap="all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112"/>
          <p:cNvGrpSpPr/>
          <p:nvPr/>
        </p:nvGrpSpPr>
        <p:grpSpPr>
          <a:xfrm>
            <a:off x="4179545" y="4722064"/>
            <a:ext cx="3318535" cy="402951"/>
            <a:chOff x="4584434" y="4867192"/>
            <a:chExt cx="3500017" cy="424988"/>
          </a:xfrm>
        </p:grpSpPr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4584434" y="4902649"/>
              <a:ext cx="2399459" cy="38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1800" b="1" cap="all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指导老师：</a:t>
              </a:r>
              <a:r>
                <a:rPr lang="zh-CN" altLang="en-US" sz="1800" b="1" cap="all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  张小川</a:t>
              </a:r>
              <a:endParaRPr lang="zh-CN" altLang="en-US" sz="1800" b="1" cap="all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矩形 259"/>
            <p:cNvSpPr>
              <a:spLocks noChangeArrowheads="1"/>
            </p:cNvSpPr>
            <p:nvPr/>
          </p:nvSpPr>
          <p:spPr bwMode="auto">
            <a:xfrm>
              <a:off x="6763020" y="4867192"/>
              <a:ext cx="1321431" cy="388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1800" b="1" cap="all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教授</a:t>
              </a:r>
              <a:endParaRPr lang="zh-CN" altLang="en-US" sz="1800" cap="all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12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26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010"/>
                                </p:stCondLst>
                                <p:childTnLst>
                                  <p:par>
                                    <p:cTn id="2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51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010"/>
                                </p:stCondLst>
                                <p:childTnLst>
                                  <p:par>
                                    <p:cTn id="3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bldLvl="0" animBg="1"/>
          <p:bldP spid="8" grpId="0" bldLvl="0" animBg="1"/>
          <p:bldP spid="104" grpId="0"/>
          <p:bldP spid="1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26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010"/>
                                </p:stCondLst>
                                <p:childTnLst>
                                  <p:par>
                                    <p:cTn id="2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51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010"/>
                                </p:stCondLst>
                                <p:childTnLst>
                                  <p:par>
                                    <p:cTn id="3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bldLvl="0" animBg="1"/>
          <p:bldP spid="8" grpId="0" bldLvl="0" animBg="1"/>
          <p:bldP spid="104" grpId="0"/>
          <p:bldP spid="1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-93502" y="3108388"/>
            <a:ext cx="12191331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任意多边形 19"/>
          <p:cNvSpPr/>
          <p:nvPr/>
        </p:nvSpPr>
        <p:spPr>
          <a:xfrm rot="16200000">
            <a:off x="1510064" y="-1036899"/>
            <a:ext cx="455046" cy="27743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06" tIns="32503" rIns="65006" bIns="32503" rtlCol="0" anchor="ctr"/>
          <a:lstStyle/>
          <a:p>
            <a:pPr algn="ctr"/>
            <a:endParaRPr lang="zh-CN" altLang="en-US" sz="17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80141" y="122757"/>
            <a:ext cx="135828" cy="455047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06" tIns="32503" rIns="65006" bIns="32503" rtlCol="0" anchor="ctr"/>
          <a:lstStyle/>
          <a:p>
            <a:pPr algn="ctr"/>
            <a:endParaRPr lang="zh-CN" altLang="en-US" sz="1705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8"/>
          <p:cNvSpPr>
            <a:spLocks noChangeArrowheads="1"/>
          </p:cNvSpPr>
          <p:nvPr/>
        </p:nvSpPr>
        <p:spPr bwMode="auto">
          <a:xfrm>
            <a:off x="472147" y="157437"/>
            <a:ext cx="2700302" cy="41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23" tIns="32511" rIns="65023" bIns="32511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95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系统设计和实现</a:t>
            </a:r>
            <a:endParaRPr lang="en-US" altLang="zh-CN" sz="1895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3" y="1071563"/>
            <a:ext cx="10558462" cy="53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4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0">
        <p14:switch dir="r"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19"/>
          <p:cNvGrpSpPr/>
          <p:nvPr/>
        </p:nvGrpSpPr>
        <p:grpSpPr bwMode="auto">
          <a:xfrm>
            <a:off x="1171599" y="5538814"/>
            <a:ext cx="9466695" cy="724384"/>
            <a:chOff x="1160463" y="2796138"/>
            <a:chExt cx="9421420" cy="543227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1160463" y="2796138"/>
              <a:ext cx="1833524" cy="345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16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矩形 18"/>
            <p:cNvSpPr>
              <a:spLocks noChangeArrowheads="1"/>
            </p:cNvSpPr>
            <p:nvPr/>
          </p:nvSpPr>
          <p:spPr bwMode="auto">
            <a:xfrm>
              <a:off x="1160463" y="3132696"/>
              <a:ext cx="9421420" cy="206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zh-CN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5" name="任意多边形 34"/>
          <p:cNvSpPr/>
          <p:nvPr/>
        </p:nvSpPr>
        <p:spPr>
          <a:xfrm rot="16200000">
            <a:off x="1510064" y="-1036899"/>
            <a:ext cx="455046" cy="27743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06" tIns="32503" rIns="65006" bIns="32503" rtlCol="0" anchor="ctr"/>
          <a:lstStyle/>
          <a:p>
            <a:pPr algn="ctr"/>
            <a:endParaRPr lang="zh-CN" altLang="en-US" sz="17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80141" y="122757"/>
            <a:ext cx="135828" cy="455047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06" tIns="32503" rIns="65006" bIns="32503" rtlCol="0" anchor="ctr"/>
          <a:lstStyle/>
          <a:p>
            <a:pPr algn="ctr"/>
            <a:endParaRPr lang="zh-CN" altLang="en-US" sz="1705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28"/>
          <p:cNvSpPr>
            <a:spLocks noChangeArrowheads="1"/>
          </p:cNvSpPr>
          <p:nvPr/>
        </p:nvSpPr>
        <p:spPr bwMode="auto">
          <a:xfrm>
            <a:off x="472147" y="157437"/>
            <a:ext cx="2700302" cy="41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23" tIns="32511" rIns="65023" bIns="32511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95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系统设计和实现</a:t>
            </a:r>
            <a:endParaRPr lang="en-US" altLang="zh-CN" sz="1895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8" y="749057"/>
            <a:ext cx="10068422" cy="5108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0">
        <p14:switch dir="r"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19"/>
          <p:cNvGrpSpPr/>
          <p:nvPr/>
        </p:nvGrpSpPr>
        <p:grpSpPr bwMode="auto">
          <a:xfrm>
            <a:off x="1171599" y="5538814"/>
            <a:ext cx="9466695" cy="724384"/>
            <a:chOff x="1160463" y="2796138"/>
            <a:chExt cx="9421420" cy="543227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1160463" y="2796138"/>
              <a:ext cx="1833524" cy="345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16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矩形 18"/>
            <p:cNvSpPr>
              <a:spLocks noChangeArrowheads="1"/>
            </p:cNvSpPr>
            <p:nvPr/>
          </p:nvSpPr>
          <p:spPr bwMode="auto">
            <a:xfrm>
              <a:off x="1160463" y="3132696"/>
              <a:ext cx="9421420" cy="206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zh-CN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5" name="任意多边形 34"/>
          <p:cNvSpPr/>
          <p:nvPr/>
        </p:nvSpPr>
        <p:spPr>
          <a:xfrm rot="16200000">
            <a:off x="1510064" y="-1036899"/>
            <a:ext cx="455046" cy="27743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06" tIns="32503" rIns="65006" bIns="32503" rtlCol="0" anchor="ctr"/>
          <a:lstStyle/>
          <a:p>
            <a:pPr algn="ctr"/>
            <a:endParaRPr lang="zh-CN" altLang="en-US" sz="17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80141" y="122757"/>
            <a:ext cx="135828" cy="455047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06" tIns="32503" rIns="65006" bIns="32503" rtlCol="0" anchor="ctr"/>
          <a:lstStyle/>
          <a:p>
            <a:pPr algn="ctr"/>
            <a:endParaRPr lang="zh-CN" altLang="en-US" sz="1705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28"/>
          <p:cNvSpPr>
            <a:spLocks noChangeArrowheads="1"/>
          </p:cNvSpPr>
          <p:nvPr/>
        </p:nvSpPr>
        <p:spPr bwMode="auto">
          <a:xfrm>
            <a:off x="472147" y="157437"/>
            <a:ext cx="2700302" cy="41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23" tIns="32511" rIns="65023" bIns="32511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95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系统设计和实现</a:t>
            </a:r>
            <a:endParaRPr lang="en-US" altLang="zh-CN" sz="1895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61" y="935878"/>
            <a:ext cx="9286369" cy="468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5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0">
        <p14:switch dir="r"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1506" y="1034"/>
            <a:ext cx="12207802" cy="6866464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2" name="矩形 1"/>
          <p:cNvSpPr/>
          <p:nvPr/>
        </p:nvSpPr>
        <p:spPr>
          <a:xfrm>
            <a:off x="13571" y="2046711"/>
            <a:ext cx="12195762" cy="2776120"/>
          </a:xfrm>
          <a:prstGeom prst="rect">
            <a:avLst/>
          </a:prstGeom>
          <a:solidFill>
            <a:srgbClr val="2E48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677" tIns="43337" rIns="86677" bIns="4333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705"/>
          </a:p>
        </p:txBody>
      </p:sp>
      <p:grpSp>
        <p:nvGrpSpPr>
          <p:cNvPr id="16" name="组合 74"/>
          <p:cNvGrpSpPr/>
          <p:nvPr/>
        </p:nvGrpSpPr>
        <p:grpSpPr bwMode="auto">
          <a:xfrm>
            <a:off x="5475400" y="2524287"/>
            <a:ext cx="1247552" cy="1249140"/>
            <a:chOff x="0" y="0"/>
            <a:chExt cx="1248318" cy="1248318"/>
          </a:xfrm>
        </p:grpSpPr>
        <p:sp>
          <p:nvSpPr>
            <p:cNvPr id="1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705">
                <a:solidFill>
                  <a:srgbClr val="FFFFFF"/>
                </a:solidFill>
              </a:endParaRPr>
            </a:p>
          </p:txBody>
        </p:sp>
        <p:sp>
          <p:nvSpPr>
            <p:cNvPr id="1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4800">
                  <a:solidFill>
                    <a:srgbClr val="2E486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</a:p>
          </p:txBody>
        </p:sp>
      </p:grp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3545205" y="3844925"/>
            <a:ext cx="51384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2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总结</a:t>
            </a:r>
            <a:endParaRPr lang="en-US" sz="2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0">
        <p14:switch dir="r"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036320" y="1381125"/>
            <a:ext cx="9899015" cy="4843145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lnSpc>
                <a:spcPct val="120000"/>
              </a:lnSpc>
            </a:pPr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52825" y="901700"/>
            <a:ext cx="5086985" cy="78803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总结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05940" y="2346325"/>
            <a:ext cx="8581390" cy="319151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indent="609600" algn="just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通过本次自主设计和实现电商系统，让自己在计算机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技术和思维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两方面都有了很大的提升。</a:t>
            </a:r>
          </a:p>
          <a:p>
            <a:pPr indent="609600" algn="just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在开发期间，不仅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拓宽了自己解决问题的渠道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，还让自己学到了很多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新知识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，为自己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在计算机行业的发展奠定了重要的基础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</a:p>
          <a:p>
            <a:pPr indent="609600" algn="just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希望自己在以后的成长道路中能够勇往直前、不畏艰险，使自己成为一名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优秀的IT工程师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任意多边形 19"/>
          <p:cNvSpPr/>
          <p:nvPr/>
        </p:nvSpPr>
        <p:spPr>
          <a:xfrm rot="16200000">
            <a:off x="1510064" y="-1036899"/>
            <a:ext cx="455046" cy="27743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06" tIns="32503" rIns="65006" bIns="32503" rtlCol="0" anchor="ctr"/>
          <a:lstStyle/>
          <a:p>
            <a:pPr algn="ctr"/>
            <a:endParaRPr lang="zh-CN" altLang="en-US" sz="17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80141" y="122757"/>
            <a:ext cx="135828" cy="455047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06" tIns="32503" rIns="65006" bIns="32503" rtlCol="0" anchor="ctr"/>
          <a:lstStyle/>
          <a:p>
            <a:pPr algn="ctr"/>
            <a:endParaRPr lang="zh-CN" altLang="en-US" sz="1705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8"/>
          <p:cNvSpPr>
            <a:spLocks noChangeArrowheads="1"/>
          </p:cNvSpPr>
          <p:nvPr/>
        </p:nvSpPr>
        <p:spPr bwMode="auto">
          <a:xfrm>
            <a:off x="472147" y="157437"/>
            <a:ext cx="2700302" cy="41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23" tIns="32511" rIns="65023" bIns="32511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95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难点和总结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0">
        <p14:switch dir="r"/>
      </p:transition>
    </mc:Choice>
    <mc:Fallback xmlns="">
      <p:transition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1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1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bldLvl="0" animBg="1"/>
          <p:bldP spid="39" grpId="0" bldLvl="0" animBg="1"/>
          <p:bldP spid="40" grpId="0"/>
          <p:bldP spid="40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1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1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bldLvl="0" animBg="1"/>
          <p:bldP spid="39" grpId="0" bldLvl="0" animBg="1"/>
          <p:bldP spid="40" grpId="0"/>
          <p:bldP spid="40" grpId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86277" y="1532122"/>
            <a:ext cx="734944" cy="229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0" y="188"/>
            <a:ext cx="12192000" cy="6868160"/>
          </a:xfrm>
          <a:prstGeom prst="rect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104" name="TextBox 10"/>
          <p:cNvSpPr txBox="1"/>
          <p:nvPr/>
        </p:nvSpPr>
        <p:spPr>
          <a:xfrm>
            <a:off x="2344741" y="2063515"/>
            <a:ext cx="7502525" cy="1115695"/>
          </a:xfrm>
          <a:prstGeom prst="rect">
            <a:avLst/>
          </a:prstGeom>
          <a:noFill/>
        </p:spPr>
        <p:txBody>
          <a:bodyPr wrap="none" lIns="65023" tIns="32511" rIns="65023" bIns="32511">
            <a:spAutoFit/>
          </a:bodyPr>
          <a:lstStyle/>
          <a:p>
            <a:pPr algn="ctr">
              <a:buNone/>
            </a:pPr>
            <a:r>
              <a:rPr lang="zh-CN" altLang="en-US" sz="6825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感谢聆听 批评指导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0">
        <p14:switch dir="r"/>
      </p:transition>
    </mc:Choice>
    <mc:Fallback xmlns="">
      <p:transition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11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12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bldLvl="0" animBg="1"/>
          <p:bldP spid="10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bldLvl="0" animBg="1"/>
          <p:bldP spid="10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3" y="613"/>
            <a:ext cx="12190495" cy="6856777"/>
          </a:xfrm>
          <a:prstGeom prst="rect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1873" y="612"/>
            <a:ext cx="3075959" cy="6856776"/>
          </a:xfrm>
          <a:prstGeom prst="rect">
            <a:avLst/>
          </a:prstGeom>
          <a:solidFill>
            <a:srgbClr val="2E486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752313" y="2668073"/>
            <a:ext cx="3942534" cy="583999"/>
          </a:xfrm>
          <a:prstGeom prst="roundRect">
            <a:avLst/>
          </a:prstGeom>
          <a:solidFill>
            <a:srgbClr val="2E4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/>
            <a:endParaRPr lang="zh-CN" altLang="en-US" sz="1705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260688" y="2691968"/>
            <a:ext cx="2547620" cy="58229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研究意义和目标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5421110" y="2616291"/>
            <a:ext cx="1461782" cy="687563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圆角矩形 5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6" name="圆角矩形 55"/>
          <p:cNvSpPr/>
          <p:nvPr/>
        </p:nvSpPr>
        <p:spPr bwMode="auto">
          <a:xfrm>
            <a:off x="5946943" y="2680927"/>
            <a:ext cx="677160" cy="558291"/>
          </a:xfrm>
          <a:prstGeom prst="roundRect">
            <a:avLst/>
          </a:prstGeom>
          <a:solidFill>
            <a:srgbClr val="2E486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55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655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6752313" y="3600990"/>
            <a:ext cx="3942534" cy="583999"/>
          </a:xfrm>
          <a:prstGeom prst="roundRect">
            <a:avLst/>
          </a:prstGeom>
          <a:solidFill>
            <a:srgbClr val="2E4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/>
            <a:endParaRPr lang="zh-CN" altLang="en-US" sz="1705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260688" y="3624886"/>
            <a:ext cx="2547620" cy="58229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开发工具和技术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5421110" y="3549208"/>
            <a:ext cx="1461782" cy="687563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0" name="圆角矩形 59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5" name="圆角矩形 74"/>
          <p:cNvSpPr/>
          <p:nvPr/>
        </p:nvSpPr>
        <p:spPr bwMode="auto">
          <a:xfrm>
            <a:off x="5946943" y="3613845"/>
            <a:ext cx="677160" cy="558291"/>
          </a:xfrm>
          <a:prstGeom prst="roundRect">
            <a:avLst/>
          </a:prstGeom>
          <a:solidFill>
            <a:srgbClr val="2E486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55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655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52313" y="4535633"/>
            <a:ext cx="3942534" cy="583999"/>
          </a:xfrm>
          <a:prstGeom prst="roundRect">
            <a:avLst/>
          </a:prstGeom>
          <a:solidFill>
            <a:srgbClr val="2E4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/>
            <a:endParaRPr lang="zh-CN" altLang="en-US" sz="1705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260688" y="4559527"/>
            <a:ext cx="2547620" cy="58229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5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系统设计和实现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5421110" y="4483851"/>
            <a:ext cx="1461782" cy="687563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9" name="圆角矩形 9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01" name="圆角矩形 100"/>
          <p:cNvSpPr/>
          <p:nvPr/>
        </p:nvSpPr>
        <p:spPr bwMode="auto">
          <a:xfrm>
            <a:off x="5946943" y="4548487"/>
            <a:ext cx="677160" cy="558291"/>
          </a:xfrm>
          <a:prstGeom prst="roundRect">
            <a:avLst/>
          </a:prstGeom>
          <a:solidFill>
            <a:srgbClr val="2E486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55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655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752313" y="5486449"/>
            <a:ext cx="3942534" cy="583999"/>
          </a:xfrm>
          <a:prstGeom prst="roundRect">
            <a:avLst/>
          </a:prstGeom>
          <a:solidFill>
            <a:srgbClr val="2E4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/>
            <a:endParaRPr lang="zh-CN" altLang="en-US" sz="1705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260688" y="5510344"/>
            <a:ext cx="864339" cy="5404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55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总结</a:t>
            </a:r>
            <a:endParaRPr lang="zh-CN" altLang="en-US" sz="265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5421110" y="5434667"/>
            <a:ext cx="1461782" cy="687563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5" name="圆角矩形 10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07" name="圆角矩形 106"/>
          <p:cNvSpPr/>
          <p:nvPr/>
        </p:nvSpPr>
        <p:spPr bwMode="auto">
          <a:xfrm>
            <a:off x="5946943" y="5499303"/>
            <a:ext cx="677160" cy="558291"/>
          </a:xfrm>
          <a:prstGeom prst="roundRect">
            <a:avLst/>
          </a:prstGeom>
          <a:solidFill>
            <a:srgbClr val="2E486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55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655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15082" y="2344231"/>
            <a:ext cx="2169540" cy="2169538"/>
            <a:chOff x="3962648" y="2819400"/>
            <a:chExt cx="1218704" cy="1218704"/>
          </a:xfrm>
        </p:grpSpPr>
        <p:grpSp>
          <p:nvGrpSpPr>
            <p:cNvPr id="44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5" name="TextBox 5"/>
            <p:cNvSpPr txBox="1"/>
            <p:nvPr/>
          </p:nvSpPr>
          <p:spPr>
            <a:xfrm>
              <a:off x="4193324" y="3165339"/>
              <a:ext cx="759060" cy="477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655" b="1" spc="300">
                  <a:solidFill>
                    <a:srgbClr val="2E48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en-US" altLang="zh-CN" sz="2655" b="1" spc="300">
                <a:solidFill>
                  <a:srgbClr val="2E4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en-US" altLang="zh-CN" sz="2275" b="1" cap="all">
                  <a:solidFill>
                    <a:srgbClr val="2E486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lang="zh-CN" altLang="en-US" sz="2275" b="1" cap="all">
                <a:solidFill>
                  <a:srgbClr val="2E4861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0">
        <p14:switch dir="r"/>
      </p:transition>
    </mc:Choice>
    <mc:Fallback xmlns="">
      <p:transition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51" grpId="0" bldLvl="0" animBg="1"/>
          <p:bldP spid="52" grpId="0" bldLvl="0" animBg="1"/>
          <p:bldP spid="56" grpId="0" bldLvl="0" animBg="1"/>
          <p:bldP spid="57" grpId="0" bldLvl="0" animBg="1"/>
          <p:bldP spid="58" grpId="0" bldLvl="0" animBg="1"/>
          <p:bldP spid="75" grpId="0" bldLvl="0" animBg="1"/>
          <p:bldP spid="76" grpId="0" bldLvl="0" animBg="1"/>
          <p:bldP spid="77" grpId="0" bldLvl="0" animBg="1"/>
          <p:bldP spid="101" grpId="0" bldLvl="0" animBg="1"/>
          <p:bldP spid="102" grpId="0" bldLvl="0" animBg="1"/>
          <p:bldP spid="103" grpId="0" bldLvl="0" animBg="1"/>
          <p:bldP spid="107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51" grpId="0" bldLvl="0" animBg="1"/>
          <p:bldP spid="52" grpId="0" bldLvl="0" animBg="1"/>
          <p:bldP spid="56" grpId="0" bldLvl="0" animBg="1"/>
          <p:bldP spid="57" grpId="0" bldLvl="0" animBg="1"/>
          <p:bldP spid="58" grpId="0" bldLvl="0" animBg="1"/>
          <p:bldP spid="75" grpId="0" bldLvl="0" animBg="1"/>
          <p:bldP spid="76" grpId="0" bldLvl="0" animBg="1"/>
          <p:bldP spid="77" grpId="0" bldLvl="0" animBg="1"/>
          <p:bldP spid="101" grpId="0" bldLvl="0" animBg="1"/>
          <p:bldP spid="102" grpId="0" bldLvl="0" animBg="1"/>
          <p:bldP spid="103" grpId="0" bldLvl="0" animBg="1"/>
          <p:bldP spid="107" grpId="0" bldLvl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1506" y="1034"/>
            <a:ext cx="12207802" cy="6866464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2" name="矩形 1"/>
          <p:cNvSpPr/>
          <p:nvPr/>
        </p:nvSpPr>
        <p:spPr>
          <a:xfrm>
            <a:off x="13571" y="2046711"/>
            <a:ext cx="12195762" cy="2776120"/>
          </a:xfrm>
          <a:prstGeom prst="rect">
            <a:avLst/>
          </a:prstGeom>
          <a:solidFill>
            <a:srgbClr val="2E48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677" tIns="43337" rIns="86677" bIns="4333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705"/>
          </a:p>
        </p:txBody>
      </p:sp>
      <p:grpSp>
        <p:nvGrpSpPr>
          <p:cNvPr id="16" name="组合 74"/>
          <p:cNvGrpSpPr/>
          <p:nvPr/>
        </p:nvGrpSpPr>
        <p:grpSpPr bwMode="auto">
          <a:xfrm>
            <a:off x="5475400" y="2524287"/>
            <a:ext cx="1247552" cy="1249140"/>
            <a:chOff x="0" y="0"/>
            <a:chExt cx="1248318" cy="1248318"/>
          </a:xfrm>
        </p:grpSpPr>
        <p:sp>
          <p:nvSpPr>
            <p:cNvPr id="1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705">
                <a:solidFill>
                  <a:srgbClr val="FFFFFF"/>
                </a:solidFill>
              </a:endParaRPr>
            </a:p>
          </p:txBody>
        </p:sp>
        <p:sp>
          <p:nvSpPr>
            <p:cNvPr id="1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4800">
                  <a:solidFill>
                    <a:srgbClr val="2E486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4800">
                <a:solidFill>
                  <a:srgbClr val="2E486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3545205" y="3844925"/>
            <a:ext cx="51384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2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研究意义和目标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0">
        <p14:switch dir="r"/>
      </p:transition>
    </mc:Choice>
    <mc:Fallback xmlns="">
      <p:transition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796030" y="1791970"/>
            <a:ext cx="6802120" cy="166624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lnSpc>
                <a:spcPct val="120000"/>
              </a:lnSpc>
            </a:pPr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71085" y="1394460"/>
            <a:ext cx="4685665" cy="6165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研究意义</a:t>
            </a:r>
          </a:p>
        </p:txBody>
      </p:sp>
      <p:sp>
        <p:nvSpPr>
          <p:cNvPr id="30" name="六边形 29"/>
          <p:cNvSpPr/>
          <p:nvPr/>
        </p:nvSpPr>
        <p:spPr>
          <a:xfrm>
            <a:off x="1205981" y="3234308"/>
            <a:ext cx="1586892" cy="1367834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平台</a:t>
            </a:r>
          </a:p>
        </p:txBody>
      </p:sp>
      <p:cxnSp>
        <p:nvCxnSpPr>
          <p:cNvPr id="31" name="直接箭头连接符 30"/>
          <p:cNvCxnSpPr>
            <a:stCxn id="30" idx="5"/>
            <a:endCxn id="28" idx="1"/>
          </p:cNvCxnSpPr>
          <p:nvPr/>
        </p:nvCxnSpPr>
        <p:spPr>
          <a:xfrm flipV="1">
            <a:off x="2450915" y="2625342"/>
            <a:ext cx="1344930" cy="608965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1"/>
            <a:endCxn id="38" idx="1"/>
          </p:cNvCxnSpPr>
          <p:nvPr/>
        </p:nvCxnSpPr>
        <p:spPr>
          <a:xfrm>
            <a:off x="2450915" y="4602143"/>
            <a:ext cx="1344930" cy="577215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73032" y="2210746"/>
            <a:ext cx="6048049" cy="120031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企业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使用自建电商平台，有助于企业提升企业知名度，也有良好的宣传效果，重要的是可以更便捷的管理电商业务。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796030" y="4291330"/>
            <a:ext cx="6802120" cy="177546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23" tIns="45711" rIns="91423" bIns="45711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20000"/>
              </a:lnSpc>
            </a:pPr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71720" y="3933825"/>
            <a:ext cx="4685665" cy="5391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23" tIns="45711" rIns="91423" bIns="45711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2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研究目标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73032" y="4765308"/>
            <a:ext cx="6048049" cy="830979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独立开发一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个面向企业，为企业提供一个高并发电商系统的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平台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，提供</a:t>
            </a:r>
            <a:r>
              <a:rPr lang="zh-CN" altLang="en-US" sz="20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可靠的电子商务业务</a:t>
            </a:r>
            <a:r>
              <a:rPr lang="zh-CN" altLang="en-US" sz="20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任意多边形 19"/>
          <p:cNvSpPr/>
          <p:nvPr/>
        </p:nvSpPr>
        <p:spPr>
          <a:xfrm rot="16200000">
            <a:off x="1510064" y="-1036899"/>
            <a:ext cx="455046" cy="27743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06" tIns="32503" rIns="65006" bIns="32503" rtlCol="0" anchor="ctr"/>
          <a:lstStyle/>
          <a:p>
            <a:pPr algn="ctr"/>
            <a:endParaRPr lang="zh-CN" altLang="en-US" sz="17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80141" y="122757"/>
            <a:ext cx="135828" cy="455047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06" tIns="32503" rIns="65006" bIns="32503" rtlCol="0" anchor="ctr"/>
          <a:lstStyle/>
          <a:p>
            <a:pPr algn="ctr"/>
            <a:endParaRPr lang="zh-CN" altLang="en-US" sz="1705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8"/>
          <p:cNvSpPr>
            <a:spLocks noChangeArrowheads="1"/>
          </p:cNvSpPr>
          <p:nvPr/>
        </p:nvSpPr>
        <p:spPr bwMode="auto">
          <a:xfrm>
            <a:off x="472147" y="157437"/>
            <a:ext cx="2700302" cy="41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23" tIns="32511" rIns="65023" bIns="32511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95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研究意义和目标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0">
        <p14:switch dir="r"/>
      </p:transition>
    </mc:Choice>
    <mc:Fallback xmlns="">
      <p:transition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2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34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38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bldLvl="0" animBg="1"/>
          <p:bldP spid="29" grpId="0" bldLvl="0" animBg="1"/>
          <p:bldP spid="30" grpId="0" bldLvl="0" animBg="1"/>
          <p:bldP spid="34" grpId="0"/>
          <p:bldP spid="34" grpId="1"/>
          <p:bldP spid="38" grpId="0" bldLvl="0" animBg="1"/>
          <p:bldP spid="39" grpId="0" bldLvl="0" animBg="1"/>
          <p:bldP spid="40" grpId="0"/>
          <p:bldP spid="40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2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34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38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bldLvl="0" animBg="1"/>
          <p:bldP spid="29" grpId="0" bldLvl="0" animBg="1"/>
          <p:bldP spid="30" grpId="0" bldLvl="0" animBg="1"/>
          <p:bldP spid="34" grpId="0"/>
          <p:bldP spid="34" grpId="1"/>
          <p:bldP spid="38" grpId="0" bldLvl="0" animBg="1"/>
          <p:bldP spid="39" grpId="0" bldLvl="0" animBg="1"/>
          <p:bldP spid="40" grpId="0"/>
          <p:bldP spid="40" grpId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1506" y="1034"/>
            <a:ext cx="12207802" cy="6866464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2" name="矩形 1"/>
          <p:cNvSpPr/>
          <p:nvPr/>
        </p:nvSpPr>
        <p:spPr>
          <a:xfrm>
            <a:off x="13571" y="2046711"/>
            <a:ext cx="12195762" cy="2776120"/>
          </a:xfrm>
          <a:prstGeom prst="rect">
            <a:avLst/>
          </a:prstGeom>
          <a:solidFill>
            <a:srgbClr val="2E48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677" tIns="43337" rIns="86677" bIns="4333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705"/>
          </a:p>
        </p:txBody>
      </p:sp>
      <p:grpSp>
        <p:nvGrpSpPr>
          <p:cNvPr id="16" name="组合 74"/>
          <p:cNvGrpSpPr/>
          <p:nvPr/>
        </p:nvGrpSpPr>
        <p:grpSpPr bwMode="auto">
          <a:xfrm>
            <a:off x="5475400" y="2524287"/>
            <a:ext cx="1247552" cy="1249140"/>
            <a:chOff x="0" y="0"/>
            <a:chExt cx="1248318" cy="1248318"/>
          </a:xfrm>
        </p:grpSpPr>
        <p:sp>
          <p:nvSpPr>
            <p:cNvPr id="1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705">
                <a:solidFill>
                  <a:srgbClr val="FFFFFF"/>
                </a:solidFill>
              </a:endParaRPr>
            </a:p>
          </p:txBody>
        </p:sp>
        <p:sp>
          <p:nvSpPr>
            <p:cNvPr id="1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4800">
                  <a:solidFill>
                    <a:srgbClr val="2E486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4800">
                <a:solidFill>
                  <a:srgbClr val="2E486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3545205" y="3844925"/>
            <a:ext cx="51384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2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开发工具和技术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0">
        <p14:switch dir="r"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279183" y="1492757"/>
            <a:ext cx="3642477" cy="3602693"/>
            <a:chOff x="4512406" y="1799221"/>
            <a:chExt cx="3841675" cy="3799715"/>
          </a:xfrm>
        </p:grpSpPr>
        <p:sp>
          <p:nvSpPr>
            <p:cNvPr id="2" name="任意多边形 1"/>
            <p:cNvSpPr/>
            <p:nvPr/>
          </p:nvSpPr>
          <p:spPr>
            <a:xfrm rot="9257143">
              <a:off x="6221113" y="5062780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/>
            </a:p>
          </p:txBody>
        </p:sp>
        <p:sp>
          <p:nvSpPr>
            <p:cNvPr id="3" name="任意多边形 2"/>
            <p:cNvSpPr/>
            <p:nvPr/>
          </p:nvSpPr>
          <p:spPr>
            <a:xfrm rot="12342857">
              <a:off x="4750179" y="5062780"/>
              <a:ext cx="1895196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/>
            </a:p>
          </p:txBody>
        </p:sp>
        <p:sp>
          <p:nvSpPr>
            <p:cNvPr id="4" name="任意多边形 3"/>
            <p:cNvSpPr/>
            <p:nvPr/>
          </p:nvSpPr>
          <p:spPr>
            <a:xfrm rot="15428571">
              <a:off x="3832887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/>
            </a:p>
          </p:txBody>
        </p:sp>
        <p:sp>
          <p:nvSpPr>
            <p:cNvPr id="5" name="任意多边形 4"/>
            <p:cNvSpPr/>
            <p:nvPr/>
          </p:nvSpPr>
          <p:spPr>
            <a:xfrm rot="18514286">
              <a:off x="4160409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5486811" y="1838852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/>
            </a:p>
          </p:txBody>
        </p:sp>
        <p:sp>
          <p:nvSpPr>
            <p:cNvPr id="7" name="任意多边形 6"/>
            <p:cNvSpPr/>
            <p:nvPr/>
          </p:nvSpPr>
          <p:spPr>
            <a:xfrm rot="3085714">
              <a:off x="6813215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/>
            </a:p>
          </p:txBody>
        </p:sp>
        <p:sp>
          <p:nvSpPr>
            <p:cNvPr id="8" name="任意多边形 7"/>
            <p:cNvSpPr/>
            <p:nvPr/>
          </p:nvSpPr>
          <p:spPr>
            <a:xfrm rot="6171428">
              <a:off x="7138406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/>
            </a:p>
          </p:txBody>
        </p:sp>
      </p:grp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4791075" y="3054985"/>
            <a:ext cx="2609215" cy="10016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开发要求具备的技术知识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相当多</a:t>
            </a:r>
          </a:p>
        </p:txBody>
      </p:sp>
      <p:sp>
        <p:nvSpPr>
          <p:cNvPr id="25" name="TextBox 170"/>
          <p:cNvSpPr txBox="1"/>
          <p:nvPr/>
        </p:nvSpPr>
        <p:spPr>
          <a:xfrm>
            <a:off x="1126490" y="1779905"/>
            <a:ext cx="2736850" cy="384810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开发工具</a:t>
            </a:r>
          </a:p>
        </p:txBody>
      </p:sp>
      <p:sp>
        <p:nvSpPr>
          <p:cNvPr id="26" name="TextBox 171"/>
          <p:cNvSpPr txBox="1"/>
          <p:nvPr/>
        </p:nvSpPr>
        <p:spPr>
          <a:xfrm>
            <a:off x="1453351" y="2053183"/>
            <a:ext cx="2410053" cy="923318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IDEA 2020</a:t>
            </a:r>
          </a:p>
          <a:p>
            <a:pPr algn="r">
              <a:lnSpc>
                <a:spcPct val="150000"/>
              </a:lnSpc>
            </a:pPr>
            <a:r>
              <a:rPr lang="en-US" altLang="zh-CN" sz="1200" dirty="0" err="1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WebStorm</a:t>
            </a:r>
            <a:r>
              <a:rPr lang="en-US" altLang="zh-CN" sz="12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2020</a:t>
            </a:r>
          </a:p>
          <a:p>
            <a:pPr algn="r">
              <a:lnSpc>
                <a:spcPct val="150000"/>
              </a:lnSpc>
            </a:pPr>
            <a:r>
              <a:rPr lang="en-US" altLang="zh-CN" sz="1200" dirty="0" err="1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Navicat</a:t>
            </a:r>
            <a:r>
              <a:rPr lang="en-US" altLang="zh-CN" sz="12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Premium</a:t>
            </a:r>
            <a:endParaRPr lang="zh-CN" altLang="en-US" sz="12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TextBox 170"/>
          <p:cNvSpPr txBox="1"/>
          <p:nvPr/>
        </p:nvSpPr>
        <p:spPr>
          <a:xfrm>
            <a:off x="1126490" y="3387725"/>
            <a:ext cx="2736850" cy="384810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平台框架及开发语言</a:t>
            </a:r>
          </a:p>
        </p:txBody>
      </p:sp>
      <p:sp>
        <p:nvSpPr>
          <p:cNvPr id="28" name="TextBox 171"/>
          <p:cNvSpPr txBox="1"/>
          <p:nvPr/>
        </p:nvSpPr>
        <p:spPr>
          <a:xfrm>
            <a:off x="1453351" y="3661304"/>
            <a:ext cx="2410053" cy="646319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 boot </a:t>
            </a:r>
            <a:r>
              <a:rPr lang="en-US" altLang="zh-CN" sz="1200" dirty="0" err="1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en-US" altLang="zh-CN" sz="12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  <a:endParaRPr lang="zh-CN" altLang="en-US" sz="12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extBox 170"/>
          <p:cNvSpPr txBox="1"/>
          <p:nvPr/>
        </p:nvSpPr>
        <p:spPr>
          <a:xfrm>
            <a:off x="8359536" y="4596740"/>
            <a:ext cx="2304215" cy="384810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服务器通信技术</a:t>
            </a:r>
          </a:p>
        </p:txBody>
      </p:sp>
      <p:sp>
        <p:nvSpPr>
          <p:cNvPr id="32" name="TextBox 171"/>
          <p:cNvSpPr txBox="1"/>
          <p:nvPr/>
        </p:nvSpPr>
        <p:spPr>
          <a:xfrm>
            <a:off x="8359536" y="4870103"/>
            <a:ext cx="2451271" cy="499612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</a:t>
            </a:r>
          </a:p>
        </p:txBody>
      </p:sp>
      <p:sp>
        <p:nvSpPr>
          <p:cNvPr id="33" name="TextBox 170"/>
          <p:cNvSpPr txBox="1"/>
          <p:nvPr/>
        </p:nvSpPr>
        <p:spPr>
          <a:xfrm>
            <a:off x="8359769" y="3387941"/>
            <a:ext cx="2304215" cy="384810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数据库开发技术</a:t>
            </a:r>
          </a:p>
        </p:txBody>
      </p:sp>
      <p:sp>
        <p:nvSpPr>
          <p:cNvPr id="34" name="TextBox 171"/>
          <p:cNvSpPr txBox="1"/>
          <p:nvPr/>
        </p:nvSpPr>
        <p:spPr>
          <a:xfrm>
            <a:off x="8359769" y="3661304"/>
            <a:ext cx="2451271" cy="499612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8.0.16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Box 170"/>
          <p:cNvSpPr txBox="1"/>
          <p:nvPr/>
        </p:nvSpPr>
        <p:spPr>
          <a:xfrm>
            <a:off x="8359591" y="1779820"/>
            <a:ext cx="2304215" cy="384810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网站开发技术</a:t>
            </a:r>
          </a:p>
        </p:txBody>
      </p:sp>
      <p:sp>
        <p:nvSpPr>
          <p:cNvPr id="36" name="TextBox 171"/>
          <p:cNvSpPr txBox="1"/>
          <p:nvPr/>
        </p:nvSpPr>
        <p:spPr>
          <a:xfrm>
            <a:off x="8359775" y="2052955"/>
            <a:ext cx="3181985" cy="1254562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JavaScript</a:t>
            </a:r>
            <a:endParaRPr lang="en-US" altLang="zh-CN" sz="12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VueJS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ES6</a:t>
            </a:r>
            <a:endParaRPr lang="zh-CN" altLang="en-US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任意多边形 39"/>
          <p:cNvSpPr/>
          <p:nvPr/>
        </p:nvSpPr>
        <p:spPr>
          <a:xfrm rot="16200000">
            <a:off x="1510064" y="-1036899"/>
            <a:ext cx="455046" cy="27743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06" tIns="32503" rIns="65006" bIns="32503" rtlCol="0" anchor="ctr"/>
          <a:lstStyle/>
          <a:p>
            <a:pPr algn="ctr"/>
            <a:endParaRPr lang="zh-CN" altLang="en-US" sz="17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80141" y="122757"/>
            <a:ext cx="135828" cy="455047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06" tIns="32503" rIns="65006" bIns="32503" rtlCol="0" anchor="ctr"/>
          <a:lstStyle/>
          <a:p>
            <a:pPr algn="ctr"/>
            <a:endParaRPr lang="zh-CN" altLang="en-US" sz="1705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28"/>
          <p:cNvSpPr>
            <a:spLocks noChangeArrowheads="1"/>
          </p:cNvSpPr>
          <p:nvPr/>
        </p:nvSpPr>
        <p:spPr bwMode="auto">
          <a:xfrm>
            <a:off x="472147" y="157437"/>
            <a:ext cx="2700302" cy="41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23" tIns="32511" rIns="65023" bIns="32511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95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开发工具和技术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0">
        <p14:switch dir="r"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5" grpId="0"/>
      <p:bldP spid="26" grpId="0"/>
      <p:bldP spid="27" grpId="0"/>
      <p:bldP spid="28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1506" y="1034"/>
            <a:ext cx="12207802" cy="6866464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2" name="矩形 1"/>
          <p:cNvSpPr/>
          <p:nvPr/>
        </p:nvSpPr>
        <p:spPr>
          <a:xfrm>
            <a:off x="13571" y="2046711"/>
            <a:ext cx="12195762" cy="2776120"/>
          </a:xfrm>
          <a:prstGeom prst="rect">
            <a:avLst/>
          </a:prstGeom>
          <a:solidFill>
            <a:srgbClr val="2E48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677" tIns="43337" rIns="86677" bIns="4333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705"/>
          </a:p>
        </p:txBody>
      </p:sp>
      <p:grpSp>
        <p:nvGrpSpPr>
          <p:cNvPr id="16" name="组合 74"/>
          <p:cNvGrpSpPr/>
          <p:nvPr/>
        </p:nvGrpSpPr>
        <p:grpSpPr bwMode="auto">
          <a:xfrm>
            <a:off x="5475400" y="2524287"/>
            <a:ext cx="1247552" cy="1249140"/>
            <a:chOff x="0" y="0"/>
            <a:chExt cx="1248318" cy="1248318"/>
          </a:xfrm>
        </p:grpSpPr>
        <p:sp>
          <p:nvSpPr>
            <p:cNvPr id="1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705">
                <a:solidFill>
                  <a:srgbClr val="FFFFFF"/>
                </a:solidFill>
              </a:endParaRPr>
            </a:p>
          </p:txBody>
        </p:sp>
        <p:sp>
          <p:nvSpPr>
            <p:cNvPr id="1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4800">
                  <a:solidFill>
                    <a:srgbClr val="2E486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</a:p>
          </p:txBody>
        </p:sp>
      </p:grp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3545205" y="3844925"/>
            <a:ext cx="51384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sz="2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系统设计和实现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0">
        <p14:switch dir="r"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 flipH="1">
            <a:off x="8613090" y="867205"/>
            <a:ext cx="2729188" cy="65262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240">
              <a:defRPr/>
            </a:pPr>
            <a:endParaRPr lang="zh-CN" altLang="en-US" sz="24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直角三角形 27"/>
          <p:cNvSpPr/>
          <p:nvPr/>
        </p:nvSpPr>
        <p:spPr>
          <a:xfrm rot="10800000" flipH="1">
            <a:off x="10892295" y="1520724"/>
            <a:ext cx="449983" cy="187109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240">
              <a:defRPr/>
            </a:pPr>
            <a:endParaRPr lang="zh-CN" altLang="en-US" sz="24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19"/>
          <p:cNvSpPr txBox="1"/>
          <p:nvPr/>
        </p:nvSpPr>
        <p:spPr>
          <a:xfrm>
            <a:off x="9340917" y="994233"/>
            <a:ext cx="864339" cy="398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25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</a:t>
            </a:r>
            <a:r>
              <a:rPr lang="zh-CN" altLang="en-US" sz="132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</a:t>
            </a:r>
          </a:p>
        </p:txBody>
      </p:sp>
      <p:grpSp>
        <p:nvGrpSpPr>
          <p:cNvPr id="32" name="组合 19"/>
          <p:cNvGrpSpPr/>
          <p:nvPr/>
        </p:nvGrpSpPr>
        <p:grpSpPr bwMode="auto">
          <a:xfrm>
            <a:off x="1171599" y="5538814"/>
            <a:ext cx="9466695" cy="724384"/>
            <a:chOff x="1160463" y="2796138"/>
            <a:chExt cx="9421420" cy="543227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1160463" y="2796138"/>
              <a:ext cx="1833524" cy="345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16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矩形 18"/>
            <p:cNvSpPr>
              <a:spLocks noChangeArrowheads="1"/>
            </p:cNvSpPr>
            <p:nvPr/>
          </p:nvSpPr>
          <p:spPr bwMode="auto">
            <a:xfrm>
              <a:off x="1160463" y="3132696"/>
              <a:ext cx="9421420" cy="206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zh-CN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5" name="任意多边形 34"/>
          <p:cNvSpPr/>
          <p:nvPr/>
        </p:nvSpPr>
        <p:spPr>
          <a:xfrm rot="16200000">
            <a:off x="1510064" y="-1036899"/>
            <a:ext cx="455046" cy="27743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06" tIns="32503" rIns="65006" bIns="32503" rtlCol="0" anchor="ctr"/>
          <a:lstStyle/>
          <a:p>
            <a:pPr algn="ctr"/>
            <a:endParaRPr lang="zh-CN" altLang="en-US" sz="17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80141" y="122757"/>
            <a:ext cx="135828" cy="455047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06" tIns="32503" rIns="65006" bIns="32503" rtlCol="0" anchor="ctr"/>
          <a:lstStyle/>
          <a:p>
            <a:pPr algn="ctr"/>
            <a:endParaRPr lang="zh-CN" altLang="en-US" sz="1705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28"/>
          <p:cNvSpPr>
            <a:spLocks noChangeArrowheads="1"/>
          </p:cNvSpPr>
          <p:nvPr/>
        </p:nvSpPr>
        <p:spPr bwMode="auto">
          <a:xfrm>
            <a:off x="472147" y="157437"/>
            <a:ext cx="2700302" cy="41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23" tIns="32511" rIns="65023" bIns="32511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95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系统设计和实现</a:t>
            </a:r>
            <a:endParaRPr lang="en-US" altLang="zh-CN" sz="1895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2" name="图片 11" descr="../../Downloads/高并发电商系统架构图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08" y="867205"/>
            <a:ext cx="8595359" cy="511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0">
        <p14:switch dir="r"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animBg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-93502" y="3108388"/>
            <a:ext cx="12191331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任意多边形 19"/>
          <p:cNvSpPr/>
          <p:nvPr/>
        </p:nvSpPr>
        <p:spPr>
          <a:xfrm rot="16200000">
            <a:off x="1510064" y="-1036899"/>
            <a:ext cx="455046" cy="27743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-1" fmla="*/ 21025 w 3252551"/>
              <a:gd name="connsiteY0-2" fmla="*/ 0 h 6202391"/>
              <a:gd name="connsiteX1-3" fmla="*/ 3252551 w 3252551"/>
              <a:gd name="connsiteY1-4" fmla="*/ 2525334 h 6202391"/>
              <a:gd name="connsiteX2-5" fmla="*/ 3252551 w 3252551"/>
              <a:gd name="connsiteY2-6" fmla="*/ 4667851 h 6202391"/>
              <a:gd name="connsiteX3-7" fmla="*/ 3244497 w 3252551"/>
              <a:gd name="connsiteY3-8" fmla="*/ 4667851 h 6202391"/>
              <a:gd name="connsiteX4-9" fmla="*/ 3240653 w 3252551"/>
              <a:gd name="connsiteY4-10" fmla="*/ 4743969 h 6202391"/>
              <a:gd name="connsiteX5-11" fmla="*/ 1624520 w 3252551"/>
              <a:gd name="connsiteY5-12" fmla="*/ 6202391 h 6202391"/>
              <a:gd name="connsiteX6-13" fmla="*/ 8387 w 3252551"/>
              <a:gd name="connsiteY6-14" fmla="*/ 4743969 h 6202391"/>
              <a:gd name="connsiteX7-15" fmla="*/ 4544 w 3252551"/>
              <a:gd name="connsiteY7-16" fmla="*/ 4667851 h 6202391"/>
              <a:gd name="connsiteX8-17" fmla="*/ 0 w 3252551"/>
              <a:gd name="connsiteY8-18" fmla="*/ 4667851 h 6202391"/>
              <a:gd name="connsiteX9-19" fmla="*/ 0 w 3252551"/>
              <a:gd name="connsiteY9-20" fmla="*/ 4577871 h 6202391"/>
              <a:gd name="connsiteX10" fmla="*/ 21025 w 3252551"/>
              <a:gd name="connsiteY10" fmla="*/ 0 h 6202391"/>
              <a:gd name="connsiteX0-21" fmla="*/ 0 w 3252551"/>
              <a:gd name="connsiteY0-22" fmla="*/ 0 h 6202391"/>
              <a:gd name="connsiteX1-23" fmla="*/ 3252551 w 3252551"/>
              <a:gd name="connsiteY1-24" fmla="*/ 2525334 h 6202391"/>
              <a:gd name="connsiteX2-25" fmla="*/ 3252551 w 3252551"/>
              <a:gd name="connsiteY2-26" fmla="*/ 4667851 h 6202391"/>
              <a:gd name="connsiteX3-27" fmla="*/ 3244497 w 3252551"/>
              <a:gd name="connsiteY3-28" fmla="*/ 4667851 h 6202391"/>
              <a:gd name="connsiteX4-29" fmla="*/ 3240653 w 3252551"/>
              <a:gd name="connsiteY4-30" fmla="*/ 4743969 h 6202391"/>
              <a:gd name="connsiteX5-31" fmla="*/ 1624520 w 3252551"/>
              <a:gd name="connsiteY5-32" fmla="*/ 6202391 h 6202391"/>
              <a:gd name="connsiteX6-33" fmla="*/ 8387 w 3252551"/>
              <a:gd name="connsiteY6-34" fmla="*/ 4743969 h 6202391"/>
              <a:gd name="connsiteX7-35" fmla="*/ 4544 w 3252551"/>
              <a:gd name="connsiteY7-36" fmla="*/ 4667851 h 6202391"/>
              <a:gd name="connsiteX8-37" fmla="*/ 0 w 3252551"/>
              <a:gd name="connsiteY8-38" fmla="*/ 4667851 h 6202391"/>
              <a:gd name="connsiteX9-39" fmla="*/ 0 w 3252551"/>
              <a:gd name="connsiteY9-40" fmla="*/ 4577871 h 6202391"/>
              <a:gd name="connsiteX10-41" fmla="*/ 0 w 3252551"/>
              <a:gd name="connsiteY10-42" fmla="*/ 0 h 6202391"/>
              <a:gd name="connsiteX0-43" fmla="*/ 0 w 3252551"/>
              <a:gd name="connsiteY0-44" fmla="*/ 0 h 6202391"/>
              <a:gd name="connsiteX1-45" fmla="*/ 3231524 w 3252551"/>
              <a:gd name="connsiteY1-46" fmla="*/ 22548 h 6202391"/>
              <a:gd name="connsiteX2-47" fmla="*/ 3252551 w 3252551"/>
              <a:gd name="connsiteY2-48" fmla="*/ 4667851 h 6202391"/>
              <a:gd name="connsiteX3-49" fmla="*/ 3244497 w 3252551"/>
              <a:gd name="connsiteY3-50" fmla="*/ 4667851 h 6202391"/>
              <a:gd name="connsiteX4-51" fmla="*/ 3240653 w 3252551"/>
              <a:gd name="connsiteY4-52" fmla="*/ 4743969 h 6202391"/>
              <a:gd name="connsiteX5-53" fmla="*/ 1624520 w 3252551"/>
              <a:gd name="connsiteY5-54" fmla="*/ 6202391 h 6202391"/>
              <a:gd name="connsiteX6-55" fmla="*/ 8387 w 3252551"/>
              <a:gd name="connsiteY6-56" fmla="*/ 4743969 h 6202391"/>
              <a:gd name="connsiteX7-57" fmla="*/ 4544 w 3252551"/>
              <a:gd name="connsiteY7-58" fmla="*/ 4667851 h 6202391"/>
              <a:gd name="connsiteX8-59" fmla="*/ 0 w 3252551"/>
              <a:gd name="connsiteY8-60" fmla="*/ 4667851 h 6202391"/>
              <a:gd name="connsiteX9-61" fmla="*/ 0 w 3252551"/>
              <a:gd name="connsiteY9-62" fmla="*/ 4577871 h 6202391"/>
              <a:gd name="connsiteX10-63" fmla="*/ 0 w 3252551"/>
              <a:gd name="connsiteY10-64" fmla="*/ 0 h 6202391"/>
              <a:gd name="connsiteX0-65" fmla="*/ 0 w 3252551"/>
              <a:gd name="connsiteY0-66" fmla="*/ 15040398 h 21242789"/>
              <a:gd name="connsiteX1-67" fmla="*/ 3231518 w 3252551"/>
              <a:gd name="connsiteY1-68" fmla="*/ 3 h 21242789"/>
              <a:gd name="connsiteX2-69" fmla="*/ 3252551 w 3252551"/>
              <a:gd name="connsiteY2-70" fmla="*/ 19708249 h 21242789"/>
              <a:gd name="connsiteX3-71" fmla="*/ 3244497 w 3252551"/>
              <a:gd name="connsiteY3-72" fmla="*/ 19708249 h 21242789"/>
              <a:gd name="connsiteX4-73" fmla="*/ 3240653 w 3252551"/>
              <a:gd name="connsiteY4-74" fmla="*/ 19784367 h 21242789"/>
              <a:gd name="connsiteX5-75" fmla="*/ 1624520 w 3252551"/>
              <a:gd name="connsiteY5-76" fmla="*/ 21242789 h 21242789"/>
              <a:gd name="connsiteX6-77" fmla="*/ 8387 w 3252551"/>
              <a:gd name="connsiteY6-78" fmla="*/ 19784367 h 21242789"/>
              <a:gd name="connsiteX7-79" fmla="*/ 4544 w 3252551"/>
              <a:gd name="connsiteY7-80" fmla="*/ 19708249 h 21242789"/>
              <a:gd name="connsiteX8-81" fmla="*/ 0 w 3252551"/>
              <a:gd name="connsiteY8-82" fmla="*/ 19708249 h 21242789"/>
              <a:gd name="connsiteX9-83" fmla="*/ 0 w 3252551"/>
              <a:gd name="connsiteY9-84" fmla="*/ 19618269 h 21242789"/>
              <a:gd name="connsiteX10-85" fmla="*/ 0 w 3252551"/>
              <a:gd name="connsiteY10-86" fmla="*/ 15040398 h 21242789"/>
              <a:gd name="connsiteX0-87" fmla="*/ 0 w 3252551"/>
              <a:gd name="connsiteY0-88" fmla="*/ 0 h 21265340"/>
              <a:gd name="connsiteX1-89" fmla="*/ 3231518 w 3252551"/>
              <a:gd name="connsiteY1-90" fmla="*/ 22554 h 21265340"/>
              <a:gd name="connsiteX2-91" fmla="*/ 3252551 w 3252551"/>
              <a:gd name="connsiteY2-92" fmla="*/ 19730800 h 21265340"/>
              <a:gd name="connsiteX3-93" fmla="*/ 3244497 w 3252551"/>
              <a:gd name="connsiteY3-94" fmla="*/ 19730800 h 21265340"/>
              <a:gd name="connsiteX4-95" fmla="*/ 3240653 w 3252551"/>
              <a:gd name="connsiteY4-96" fmla="*/ 19806918 h 21265340"/>
              <a:gd name="connsiteX5-97" fmla="*/ 1624520 w 3252551"/>
              <a:gd name="connsiteY5-98" fmla="*/ 21265340 h 21265340"/>
              <a:gd name="connsiteX6-99" fmla="*/ 8387 w 3252551"/>
              <a:gd name="connsiteY6-100" fmla="*/ 19806918 h 21265340"/>
              <a:gd name="connsiteX7-101" fmla="*/ 4544 w 3252551"/>
              <a:gd name="connsiteY7-102" fmla="*/ 19730800 h 21265340"/>
              <a:gd name="connsiteX8-103" fmla="*/ 0 w 3252551"/>
              <a:gd name="connsiteY8-104" fmla="*/ 19730800 h 21265340"/>
              <a:gd name="connsiteX9-105" fmla="*/ 0 w 3252551"/>
              <a:gd name="connsiteY9-106" fmla="*/ 19640820 h 21265340"/>
              <a:gd name="connsiteX10-107" fmla="*/ 0 w 3252551"/>
              <a:gd name="connsiteY10-108" fmla="*/ 0 h 212653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06" tIns="32503" rIns="65006" bIns="32503" rtlCol="0" anchor="ctr"/>
          <a:lstStyle/>
          <a:p>
            <a:pPr algn="ctr"/>
            <a:endParaRPr lang="zh-CN" altLang="en-US" sz="17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80141" y="122757"/>
            <a:ext cx="135828" cy="455047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06" tIns="32503" rIns="65006" bIns="32503" rtlCol="0" anchor="ctr"/>
          <a:lstStyle/>
          <a:p>
            <a:pPr algn="ctr"/>
            <a:endParaRPr lang="zh-CN" altLang="en-US" sz="1705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8"/>
          <p:cNvSpPr>
            <a:spLocks noChangeArrowheads="1"/>
          </p:cNvSpPr>
          <p:nvPr/>
        </p:nvSpPr>
        <p:spPr bwMode="auto">
          <a:xfrm>
            <a:off x="472147" y="157437"/>
            <a:ext cx="2700302" cy="41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23" tIns="32511" rIns="65023" bIns="32511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95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系统设计和实现</a:t>
            </a:r>
            <a:endParaRPr lang="en-US" altLang="zh-CN" sz="1895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8" y="982575"/>
            <a:ext cx="9644062" cy="52610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0">
        <p14:switch dir="r"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380</Words>
  <Application>Microsoft Macintosh PowerPoint</Application>
  <PresentationFormat>宽屏</PresentationFormat>
  <Paragraphs>80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 Unicode MS</vt:lpstr>
      <vt:lpstr>Calibri</vt:lpstr>
      <vt:lpstr>Calibri Light</vt:lpstr>
      <vt:lpstr>Franklin Gothic Book</vt:lpstr>
      <vt:lpstr>Impact</vt:lpstr>
      <vt:lpstr>方正正中黑简体</vt:lpstr>
      <vt:lpstr>华文细黑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贾建军</dc:creator>
  <cp:lastModifiedBy>Lee .</cp:lastModifiedBy>
  <cp:revision>372</cp:revision>
  <dcterms:created xsi:type="dcterms:W3CDTF">2018-05-30T07:43:00Z</dcterms:created>
  <dcterms:modified xsi:type="dcterms:W3CDTF">2020-05-28T08:50:43Z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